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s/slide60.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59.xml" ContentType="application/vnd.openxmlformats-officedocument.presentationml.slide+xml"/>
  <Override PartName="/ppt/slides/slide48.xml" ContentType="application/vnd.openxmlformats-officedocument.presentationml.slide+xml"/>
  <Override PartName="/ppt/slides/slide46.xml" ContentType="application/vnd.openxmlformats-officedocument.presentationml.slide+xml"/>
  <Override PartName="/ppt/slides/slide13.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36.xml" ContentType="application/vnd.openxmlformats-officedocument.presentationml.slide+xml"/>
  <Override PartName="/ppt/slides/slide44.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5.xml" ContentType="application/vnd.openxmlformats-officedocument.presentationml.slide+xml"/>
  <Override PartName="/ppt/slides/slide30.xml" ContentType="application/vnd.openxmlformats-officedocument.presentationml.slide+xml"/>
  <Override PartName="/ppt/slides/slide33.xml" ContentType="application/vnd.openxmlformats-officedocument.presentationml.slide+xml"/>
  <Override PartName="/ppt/slides/slide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5" r:id="rId1"/>
  </p:sldMasterIdLst>
  <p:notesMasterIdLst>
    <p:notesMasterId r:id="rId115"/>
  </p:notesMasterIdLst>
  <p:sldIdLst>
    <p:sldId id="322" r:id="rId2"/>
    <p:sldId id="323" r:id="rId3"/>
    <p:sldId id="324" r:id="rId4"/>
    <p:sldId id="257" r:id="rId5"/>
    <p:sldId id="258" r:id="rId6"/>
    <p:sldId id="259" r:id="rId7"/>
    <p:sldId id="262" r:id="rId8"/>
    <p:sldId id="263" r:id="rId9"/>
    <p:sldId id="264" r:id="rId10"/>
    <p:sldId id="265" r:id="rId11"/>
    <p:sldId id="266" r:id="rId12"/>
    <p:sldId id="267" r:id="rId13"/>
    <p:sldId id="268" r:id="rId14"/>
    <p:sldId id="348" r:id="rId15"/>
    <p:sldId id="349" r:id="rId16"/>
    <p:sldId id="350" r:id="rId17"/>
    <p:sldId id="270" r:id="rId18"/>
    <p:sldId id="332" r:id="rId19"/>
    <p:sldId id="333" r:id="rId20"/>
    <p:sldId id="334" r:id="rId21"/>
    <p:sldId id="342" r:id="rId22"/>
    <p:sldId id="335" r:id="rId23"/>
    <p:sldId id="336" r:id="rId24"/>
    <p:sldId id="337" r:id="rId25"/>
    <p:sldId id="338" r:id="rId26"/>
    <p:sldId id="339" r:id="rId27"/>
    <p:sldId id="340" r:id="rId28"/>
    <p:sldId id="347" r:id="rId29"/>
    <p:sldId id="274" r:id="rId30"/>
    <p:sldId id="328" r:id="rId31"/>
    <p:sldId id="329" r:id="rId32"/>
    <p:sldId id="331" r:id="rId33"/>
    <p:sldId id="330" r:id="rId34"/>
    <p:sldId id="276" r:id="rId35"/>
    <p:sldId id="277" r:id="rId36"/>
    <p:sldId id="346" r:id="rId37"/>
    <p:sldId id="343" r:id="rId38"/>
    <p:sldId id="344" r:id="rId39"/>
    <p:sldId id="345" r:id="rId40"/>
    <p:sldId id="280" r:id="rId41"/>
    <p:sldId id="351" r:id="rId42"/>
    <p:sldId id="352" r:id="rId43"/>
    <p:sldId id="353" r:id="rId44"/>
    <p:sldId id="354" r:id="rId45"/>
    <p:sldId id="355" r:id="rId46"/>
    <p:sldId id="281" r:id="rId47"/>
    <p:sldId id="282" r:id="rId48"/>
    <p:sldId id="356" r:id="rId49"/>
    <p:sldId id="357" r:id="rId50"/>
    <p:sldId id="284" r:id="rId51"/>
    <p:sldId id="285" r:id="rId52"/>
    <p:sldId id="358" r:id="rId53"/>
    <p:sldId id="287" r:id="rId54"/>
    <p:sldId id="288" r:id="rId55"/>
    <p:sldId id="289" r:id="rId56"/>
    <p:sldId id="290" r:id="rId57"/>
    <p:sldId id="291" r:id="rId58"/>
    <p:sldId id="292" r:id="rId59"/>
    <p:sldId id="293" r:id="rId60"/>
    <p:sldId id="294" r:id="rId61"/>
    <p:sldId id="295" r:id="rId62"/>
    <p:sldId id="364" r:id="rId63"/>
    <p:sldId id="359" r:id="rId64"/>
    <p:sldId id="296" r:id="rId65"/>
    <p:sldId id="297" r:id="rId66"/>
    <p:sldId id="298" r:id="rId67"/>
    <p:sldId id="360" r:id="rId68"/>
    <p:sldId id="361" r:id="rId69"/>
    <p:sldId id="362" r:id="rId70"/>
    <p:sldId id="363" r:id="rId71"/>
    <p:sldId id="300" r:id="rId72"/>
    <p:sldId id="301" r:id="rId73"/>
    <p:sldId id="365" r:id="rId74"/>
    <p:sldId id="366" r:id="rId75"/>
    <p:sldId id="367" r:id="rId76"/>
    <p:sldId id="368" r:id="rId77"/>
    <p:sldId id="369" r:id="rId78"/>
    <p:sldId id="370" r:id="rId79"/>
    <p:sldId id="302" r:id="rId80"/>
    <p:sldId id="415" r:id="rId81"/>
    <p:sldId id="405" r:id="rId82"/>
    <p:sldId id="406" r:id="rId83"/>
    <p:sldId id="407" r:id="rId84"/>
    <p:sldId id="408" r:id="rId85"/>
    <p:sldId id="411" r:id="rId86"/>
    <p:sldId id="412" r:id="rId87"/>
    <p:sldId id="413" r:id="rId88"/>
    <p:sldId id="409" r:id="rId89"/>
    <p:sldId id="410" r:id="rId90"/>
    <p:sldId id="371" r:id="rId91"/>
    <p:sldId id="419" r:id="rId92"/>
    <p:sldId id="421" r:id="rId93"/>
    <p:sldId id="420" r:id="rId94"/>
    <p:sldId id="416" r:id="rId95"/>
    <p:sldId id="417" r:id="rId96"/>
    <p:sldId id="378" r:id="rId97"/>
    <p:sldId id="418" r:id="rId98"/>
    <p:sldId id="381" r:id="rId99"/>
    <p:sldId id="382" r:id="rId100"/>
    <p:sldId id="383" r:id="rId101"/>
    <p:sldId id="422" r:id="rId102"/>
    <p:sldId id="423" r:id="rId103"/>
    <p:sldId id="424" r:id="rId104"/>
    <p:sldId id="425" r:id="rId105"/>
    <p:sldId id="426" r:id="rId106"/>
    <p:sldId id="427" r:id="rId107"/>
    <p:sldId id="428" r:id="rId108"/>
    <p:sldId id="429" r:id="rId109"/>
    <p:sldId id="430" r:id="rId110"/>
    <p:sldId id="431" r:id="rId111"/>
    <p:sldId id="432" r:id="rId112"/>
    <p:sldId id="433" r:id="rId113"/>
    <p:sldId id="396" r:id="rId114"/>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55" autoAdjust="0"/>
  </p:normalViewPr>
  <p:slideViewPr>
    <p:cSldViewPr>
      <p:cViewPr varScale="1">
        <p:scale>
          <a:sx n="62" d="100"/>
          <a:sy n="62" d="100"/>
        </p:scale>
        <p:origin x="1470"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ustomXml" Target="../customXml/item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6B9EFA7D-F802-4BC7-9060-DA71150B102B}" type="datetimeFigureOut">
              <a:rPr lang="en-US" smtClean="0"/>
              <a:t>3/15/2021</a:t>
            </a:fld>
            <a:endParaRPr 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42B2C160-440C-417D-8370-C6A827EC902B}" type="slidenum">
              <a:rPr lang="en-US" smtClean="0"/>
              <a:t>‹#›</a:t>
            </a:fld>
            <a:endParaRPr lang="en-US"/>
          </a:p>
        </p:txBody>
      </p:sp>
    </p:spTree>
    <p:extLst>
      <p:ext uri="{BB962C8B-B14F-4D97-AF65-F5344CB8AC3E}">
        <p14:creationId xmlns:p14="http://schemas.microsoft.com/office/powerpoint/2010/main" val="4126742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B2C160-440C-417D-8370-C6A827EC902B}" type="slidenum">
              <a:rPr lang="en-US" smtClean="0"/>
              <a:t>4</a:t>
            </a:fld>
            <a:endParaRPr lang="en-US"/>
          </a:p>
        </p:txBody>
      </p:sp>
    </p:spTree>
    <p:extLst>
      <p:ext uri="{BB962C8B-B14F-4D97-AF65-F5344CB8AC3E}">
        <p14:creationId xmlns:p14="http://schemas.microsoft.com/office/powerpoint/2010/main" val="990717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B2C160-440C-417D-8370-C6A827EC902B}" type="slidenum">
              <a:rPr lang="en-US" smtClean="0"/>
              <a:t>9</a:t>
            </a:fld>
            <a:endParaRPr lang="en-US"/>
          </a:p>
        </p:txBody>
      </p:sp>
    </p:spTree>
    <p:extLst>
      <p:ext uri="{BB962C8B-B14F-4D97-AF65-F5344CB8AC3E}">
        <p14:creationId xmlns:p14="http://schemas.microsoft.com/office/powerpoint/2010/main" val="3837447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B2C160-440C-417D-8370-C6A827EC902B}" type="slidenum">
              <a:rPr lang="en-US" smtClean="0"/>
              <a:t>13</a:t>
            </a:fld>
            <a:endParaRPr lang="en-US"/>
          </a:p>
        </p:txBody>
      </p:sp>
    </p:spTree>
    <p:extLst>
      <p:ext uri="{BB962C8B-B14F-4D97-AF65-F5344CB8AC3E}">
        <p14:creationId xmlns:p14="http://schemas.microsoft.com/office/powerpoint/2010/main" val="561178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B2C160-440C-417D-8370-C6A827EC902B}" type="slidenum">
              <a:rPr lang="en-US" smtClean="0"/>
              <a:t>17</a:t>
            </a:fld>
            <a:endParaRPr lang="en-US"/>
          </a:p>
        </p:txBody>
      </p:sp>
    </p:spTree>
    <p:extLst>
      <p:ext uri="{BB962C8B-B14F-4D97-AF65-F5344CB8AC3E}">
        <p14:creationId xmlns:p14="http://schemas.microsoft.com/office/powerpoint/2010/main" val="564830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B2C160-440C-417D-8370-C6A827EC902B}" type="slidenum">
              <a:rPr lang="en-US" smtClean="0"/>
              <a:t>44</a:t>
            </a:fld>
            <a:endParaRPr lang="en-US"/>
          </a:p>
        </p:txBody>
      </p:sp>
    </p:spTree>
    <p:extLst>
      <p:ext uri="{BB962C8B-B14F-4D97-AF65-F5344CB8AC3E}">
        <p14:creationId xmlns:p14="http://schemas.microsoft.com/office/powerpoint/2010/main" val="3723801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B2C160-440C-417D-8370-C6A827EC902B}" type="slidenum">
              <a:rPr lang="en-US" smtClean="0"/>
              <a:t>47</a:t>
            </a:fld>
            <a:endParaRPr lang="en-US"/>
          </a:p>
        </p:txBody>
      </p:sp>
    </p:spTree>
    <p:extLst>
      <p:ext uri="{BB962C8B-B14F-4D97-AF65-F5344CB8AC3E}">
        <p14:creationId xmlns:p14="http://schemas.microsoft.com/office/powerpoint/2010/main" val="705175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B2C160-440C-417D-8370-C6A827EC902B}" type="slidenum">
              <a:rPr lang="en-US" smtClean="0"/>
              <a:t>93</a:t>
            </a:fld>
            <a:endParaRPr lang="en-US"/>
          </a:p>
        </p:txBody>
      </p:sp>
    </p:spTree>
    <p:extLst>
      <p:ext uri="{BB962C8B-B14F-4D97-AF65-F5344CB8AC3E}">
        <p14:creationId xmlns:p14="http://schemas.microsoft.com/office/powerpoint/2010/main" val="1246255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57300" y="1272011"/>
            <a:ext cx="7543800" cy="2705947"/>
          </a:xfrm>
        </p:spPr>
        <p:txBody>
          <a:bodyPr anchor="b"/>
          <a:lstStyle>
            <a:lvl1pPr algn="ctr">
              <a:defRPr sz="4950"/>
            </a:lvl1pPr>
          </a:lstStyle>
          <a:p>
            <a:r>
              <a:rPr lang="en-US" smtClean="0"/>
              <a:t>Click to edit Master title style</a:t>
            </a:r>
            <a:endParaRPr lang="en-US"/>
          </a:p>
        </p:txBody>
      </p:sp>
      <p:sp>
        <p:nvSpPr>
          <p:cNvPr id="3" name="Subtitle 2"/>
          <p:cNvSpPr>
            <a:spLocks noGrp="1"/>
          </p:cNvSpPr>
          <p:nvPr>
            <p:ph type="subTitle" idx="1"/>
          </p:nvPr>
        </p:nvSpPr>
        <p:spPr>
          <a:xfrm>
            <a:off x="1257300" y="4082310"/>
            <a:ext cx="7543800" cy="1876530"/>
          </a:xfrm>
        </p:spPr>
        <p:txBody>
          <a:bodyPr/>
          <a:lstStyle>
            <a:lvl1pPr marL="0" indent="0" algn="ctr">
              <a:buNone/>
              <a:defRPr sz="1980"/>
            </a:lvl1pPr>
            <a:lvl2pPr marL="377190" indent="0" algn="ctr">
              <a:buNone/>
              <a:defRPr sz="1650"/>
            </a:lvl2pPr>
            <a:lvl3pPr marL="754380" indent="0" algn="ctr">
              <a:buNone/>
              <a:defRPr sz="1485"/>
            </a:lvl3pPr>
            <a:lvl4pPr marL="1131570" indent="0" algn="ctr">
              <a:buNone/>
              <a:defRPr sz="1320"/>
            </a:lvl4pPr>
            <a:lvl5pPr marL="1508760" indent="0" algn="ctr">
              <a:buNone/>
              <a:defRPr sz="1320"/>
            </a:lvl5pPr>
            <a:lvl6pPr marL="1885950" indent="0" algn="ctr">
              <a:buNone/>
              <a:defRPr sz="1320"/>
            </a:lvl6pPr>
            <a:lvl7pPr marL="2263140" indent="0" algn="ctr">
              <a:buNone/>
              <a:defRPr sz="1320"/>
            </a:lvl7pPr>
            <a:lvl8pPr marL="2640330" indent="0" algn="ctr">
              <a:buNone/>
              <a:defRPr sz="1320"/>
            </a:lvl8pPr>
            <a:lvl9pPr marL="3017520" indent="0" algn="ctr">
              <a:buNone/>
              <a:defRPr sz="132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1CAD58-6EAB-49EB-A9BD-645B7685FFE6}" type="datetime1">
              <a:rPr lang="en-US" smtClean="0"/>
              <a:t>3/15/2021</a:t>
            </a:fld>
            <a:endParaRPr lang="en-US"/>
          </a:p>
        </p:txBody>
      </p:sp>
      <p:sp>
        <p:nvSpPr>
          <p:cNvPr id="5" name="Footer Placeholder 4"/>
          <p:cNvSpPr>
            <a:spLocks noGrp="1"/>
          </p:cNvSpPr>
          <p:nvPr>
            <p:ph type="ftr" sz="quarter" idx="11"/>
          </p:nvPr>
        </p:nvSpPr>
        <p:spPr/>
        <p:txBody>
          <a:body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94087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8EDA48-F89E-4CAF-B0AE-C9DE14056089}" type="datetime1">
              <a:rPr lang="en-US" smtClean="0"/>
              <a:t>3/15/2021</a:t>
            </a:fld>
            <a:endParaRPr lang="en-US"/>
          </a:p>
        </p:txBody>
      </p:sp>
      <p:sp>
        <p:nvSpPr>
          <p:cNvPr id="5" name="Footer Placeholder 4"/>
          <p:cNvSpPr>
            <a:spLocks noGrp="1"/>
          </p:cNvSpPr>
          <p:nvPr>
            <p:ph type="ftr" sz="quarter" idx="11"/>
          </p:nvPr>
        </p:nvSpPr>
        <p:spPr/>
        <p:txBody>
          <a:body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819141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2" y="413808"/>
            <a:ext cx="2168843" cy="65867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91515" y="413808"/>
            <a:ext cx="6380798" cy="65867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8EDA48-F89E-4CAF-B0AE-C9DE14056089}" type="datetime1">
              <a:rPr lang="en-US" smtClean="0"/>
              <a:t>3/15/2021</a:t>
            </a:fld>
            <a:endParaRPr lang="en-US"/>
          </a:p>
        </p:txBody>
      </p:sp>
      <p:sp>
        <p:nvSpPr>
          <p:cNvPr id="5" name="Footer Placeholder 4"/>
          <p:cNvSpPr>
            <a:spLocks noGrp="1"/>
          </p:cNvSpPr>
          <p:nvPr>
            <p:ph type="ftr" sz="quarter" idx="11"/>
          </p:nvPr>
        </p:nvSpPr>
        <p:spPr/>
        <p:txBody>
          <a:body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4914457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5D12D6-44E2-4BC9-B538-5CEBD1D9C698}" type="datetime1">
              <a:rPr lang="en-US" smtClean="0"/>
              <a:t>3/15/2021</a:t>
            </a:fld>
            <a:endParaRPr lang="en-US"/>
          </a:p>
        </p:txBody>
      </p:sp>
      <p:sp>
        <p:nvSpPr>
          <p:cNvPr id="5" name="Footer Placeholder 4"/>
          <p:cNvSpPr>
            <a:spLocks noGrp="1"/>
          </p:cNvSpPr>
          <p:nvPr>
            <p:ph type="ftr" sz="quarter" idx="11"/>
          </p:nvPr>
        </p:nvSpPr>
        <p:spPr/>
        <p:txBody>
          <a:body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20574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6" y="1937704"/>
            <a:ext cx="8675370" cy="3233102"/>
          </a:xfrm>
        </p:spPr>
        <p:txBody>
          <a:bodyPr anchor="b"/>
          <a:lstStyle>
            <a:lvl1pPr>
              <a:defRPr sz="4950"/>
            </a:lvl1pPr>
          </a:lstStyle>
          <a:p>
            <a:r>
              <a:rPr lang="en-US" smtClean="0"/>
              <a:t>Click to edit Master title style</a:t>
            </a:r>
            <a:endParaRPr lang="en-US"/>
          </a:p>
        </p:txBody>
      </p:sp>
      <p:sp>
        <p:nvSpPr>
          <p:cNvPr id="3" name="Text Placeholder 2"/>
          <p:cNvSpPr>
            <a:spLocks noGrp="1"/>
          </p:cNvSpPr>
          <p:nvPr>
            <p:ph type="body" idx="1"/>
          </p:nvPr>
        </p:nvSpPr>
        <p:spPr>
          <a:xfrm>
            <a:off x="686276" y="5201392"/>
            <a:ext cx="8675370" cy="1700212"/>
          </a:xfrm>
        </p:spPr>
        <p:txBody>
          <a:bodyPr/>
          <a:lstStyle>
            <a:lvl1pPr marL="0" indent="0">
              <a:buNone/>
              <a:defRPr sz="1980">
                <a:solidFill>
                  <a:schemeClr val="tx1">
                    <a:tint val="75000"/>
                  </a:schemeClr>
                </a:solidFill>
              </a:defRPr>
            </a:lvl1pPr>
            <a:lvl2pPr marL="377190" indent="0">
              <a:buNone/>
              <a:defRPr sz="1650">
                <a:solidFill>
                  <a:schemeClr val="tx1">
                    <a:tint val="75000"/>
                  </a:schemeClr>
                </a:solidFill>
              </a:defRPr>
            </a:lvl2pPr>
            <a:lvl3pPr marL="754380" indent="0">
              <a:buNone/>
              <a:defRPr sz="1485">
                <a:solidFill>
                  <a:schemeClr val="tx1">
                    <a:tint val="75000"/>
                  </a:schemeClr>
                </a:solidFill>
              </a:defRPr>
            </a:lvl3pPr>
            <a:lvl4pPr marL="1131570" indent="0">
              <a:buNone/>
              <a:defRPr sz="1320">
                <a:solidFill>
                  <a:schemeClr val="tx1">
                    <a:tint val="75000"/>
                  </a:schemeClr>
                </a:solidFill>
              </a:defRPr>
            </a:lvl4pPr>
            <a:lvl5pPr marL="1508760" indent="0">
              <a:buNone/>
              <a:defRPr sz="1320">
                <a:solidFill>
                  <a:schemeClr val="tx1">
                    <a:tint val="75000"/>
                  </a:schemeClr>
                </a:solidFill>
              </a:defRPr>
            </a:lvl5pPr>
            <a:lvl6pPr marL="1885950" indent="0">
              <a:buNone/>
              <a:defRPr sz="1320">
                <a:solidFill>
                  <a:schemeClr val="tx1">
                    <a:tint val="75000"/>
                  </a:schemeClr>
                </a:solidFill>
              </a:defRPr>
            </a:lvl6pPr>
            <a:lvl7pPr marL="2263140" indent="0">
              <a:buNone/>
              <a:defRPr sz="1320">
                <a:solidFill>
                  <a:schemeClr val="tx1">
                    <a:tint val="75000"/>
                  </a:schemeClr>
                </a:solidFill>
              </a:defRPr>
            </a:lvl7pPr>
            <a:lvl8pPr marL="2640330" indent="0">
              <a:buNone/>
              <a:defRPr sz="1320">
                <a:solidFill>
                  <a:schemeClr val="tx1">
                    <a:tint val="75000"/>
                  </a:schemeClr>
                </a:solidFill>
              </a:defRPr>
            </a:lvl8pPr>
            <a:lvl9pPr marL="3017520" indent="0">
              <a:buNone/>
              <a:defRPr sz="13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8EDA48-F89E-4CAF-B0AE-C9DE14056089}" type="datetime1">
              <a:rPr lang="en-US" smtClean="0"/>
              <a:t>3/15/2021</a:t>
            </a:fld>
            <a:endParaRPr lang="en-US"/>
          </a:p>
        </p:txBody>
      </p:sp>
      <p:sp>
        <p:nvSpPr>
          <p:cNvPr id="5" name="Footer Placeholder 4"/>
          <p:cNvSpPr>
            <a:spLocks noGrp="1"/>
          </p:cNvSpPr>
          <p:nvPr>
            <p:ph type="ftr" sz="quarter" idx="11"/>
          </p:nvPr>
        </p:nvSpPr>
        <p:spPr/>
        <p:txBody>
          <a:body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071266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1515" y="2069042"/>
            <a:ext cx="4274820" cy="49315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92065" y="2069042"/>
            <a:ext cx="4274820" cy="49315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019A38-6E09-444F-B260-6A7F76B60629}" type="datetime1">
              <a:rPr lang="en-US" smtClean="0"/>
              <a:t>3/15/2021</a:t>
            </a:fld>
            <a:endParaRPr lang="en-US"/>
          </a:p>
        </p:txBody>
      </p:sp>
      <p:sp>
        <p:nvSpPr>
          <p:cNvPr id="6" name="Footer Placeholder 5"/>
          <p:cNvSpPr>
            <a:spLocks noGrp="1"/>
          </p:cNvSpPr>
          <p:nvPr>
            <p:ph type="ftr" sz="quarter" idx="11"/>
          </p:nvPr>
        </p:nvSpPr>
        <p:spPr/>
        <p:txBody>
          <a:body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4999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413809"/>
            <a:ext cx="8675370" cy="150230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92826" y="1905318"/>
            <a:ext cx="4255174" cy="933767"/>
          </a:xfrm>
        </p:spPr>
        <p:txBody>
          <a:bodyPr anchor="b"/>
          <a:lstStyle>
            <a:lvl1pPr marL="0" indent="0">
              <a:buNone/>
              <a:defRPr sz="1980" b="1"/>
            </a:lvl1pPr>
            <a:lvl2pPr marL="377190" indent="0">
              <a:buNone/>
              <a:defRPr sz="1650" b="1"/>
            </a:lvl2pPr>
            <a:lvl3pPr marL="754380" indent="0">
              <a:buNone/>
              <a:defRPr sz="1485" b="1"/>
            </a:lvl3pPr>
            <a:lvl4pPr marL="1131570" indent="0">
              <a:buNone/>
              <a:defRPr sz="1320" b="1"/>
            </a:lvl4pPr>
            <a:lvl5pPr marL="1508760" indent="0">
              <a:buNone/>
              <a:defRPr sz="1320" b="1"/>
            </a:lvl5pPr>
            <a:lvl6pPr marL="1885950" indent="0">
              <a:buNone/>
              <a:defRPr sz="1320" b="1"/>
            </a:lvl6pPr>
            <a:lvl7pPr marL="2263140" indent="0">
              <a:buNone/>
              <a:defRPr sz="1320" b="1"/>
            </a:lvl7pPr>
            <a:lvl8pPr marL="2640330" indent="0">
              <a:buNone/>
              <a:defRPr sz="1320" b="1"/>
            </a:lvl8pPr>
            <a:lvl9pPr marL="3017520" indent="0">
              <a:buNone/>
              <a:defRPr sz="1320" b="1"/>
            </a:lvl9pPr>
          </a:lstStyle>
          <a:p>
            <a:pPr lvl="0"/>
            <a:r>
              <a:rPr lang="en-US" smtClean="0"/>
              <a:t>Click to edit Master text styles</a:t>
            </a:r>
          </a:p>
        </p:txBody>
      </p:sp>
      <p:sp>
        <p:nvSpPr>
          <p:cNvPr id="4" name="Content Placeholder 3"/>
          <p:cNvSpPr>
            <a:spLocks noGrp="1"/>
          </p:cNvSpPr>
          <p:nvPr>
            <p:ph sz="half" idx="2"/>
          </p:nvPr>
        </p:nvSpPr>
        <p:spPr>
          <a:xfrm>
            <a:off x="692826" y="2839085"/>
            <a:ext cx="4255174" cy="41758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92065" y="1905318"/>
            <a:ext cx="4276130" cy="933767"/>
          </a:xfrm>
        </p:spPr>
        <p:txBody>
          <a:bodyPr anchor="b"/>
          <a:lstStyle>
            <a:lvl1pPr marL="0" indent="0">
              <a:buNone/>
              <a:defRPr sz="1980" b="1"/>
            </a:lvl1pPr>
            <a:lvl2pPr marL="377190" indent="0">
              <a:buNone/>
              <a:defRPr sz="1650" b="1"/>
            </a:lvl2pPr>
            <a:lvl3pPr marL="754380" indent="0">
              <a:buNone/>
              <a:defRPr sz="1485" b="1"/>
            </a:lvl3pPr>
            <a:lvl4pPr marL="1131570" indent="0">
              <a:buNone/>
              <a:defRPr sz="1320" b="1"/>
            </a:lvl4pPr>
            <a:lvl5pPr marL="1508760" indent="0">
              <a:buNone/>
              <a:defRPr sz="1320" b="1"/>
            </a:lvl5pPr>
            <a:lvl6pPr marL="1885950" indent="0">
              <a:buNone/>
              <a:defRPr sz="1320" b="1"/>
            </a:lvl6pPr>
            <a:lvl7pPr marL="2263140" indent="0">
              <a:buNone/>
              <a:defRPr sz="1320" b="1"/>
            </a:lvl7pPr>
            <a:lvl8pPr marL="2640330" indent="0">
              <a:buNone/>
              <a:defRPr sz="1320" b="1"/>
            </a:lvl8pPr>
            <a:lvl9pPr marL="3017520" indent="0">
              <a:buNone/>
              <a:defRPr sz="1320" b="1"/>
            </a:lvl9pPr>
          </a:lstStyle>
          <a:p>
            <a:pPr lvl="0"/>
            <a:r>
              <a:rPr lang="en-US" smtClean="0"/>
              <a:t>Click to edit Master text styles</a:t>
            </a:r>
          </a:p>
        </p:txBody>
      </p:sp>
      <p:sp>
        <p:nvSpPr>
          <p:cNvPr id="6" name="Content Placeholder 5"/>
          <p:cNvSpPr>
            <a:spLocks noGrp="1"/>
          </p:cNvSpPr>
          <p:nvPr>
            <p:ph sz="quarter" idx="4"/>
          </p:nvPr>
        </p:nvSpPr>
        <p:spPr>
          <a:xfrm>
            <a:off x="5092065" y="2839085"/>
            <a:ext cx="4276130" cy="41758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8EDA48-F89E-4CAF-B0AE-C9DE14056089}" type="datetime1">
              <a:rPr lang="en-US" smtClean="0"/>
              <a:t>3/15/2021</a:t>
            </a:fld>
            <a:endParaRPr lang="en-US"/>
          </a:p>
        </p:txBody>
      </p:sp>
      <p:sp>
        <p:nvSpPr>
          <p:cNvPr id="8" name="Footer Placeholder 7"/>
          <p:cNvSpPr>
            <a:spLocks noGrp="1"/>
          </p:cNvSpPr>
          <p:nvPr>
            <p:ph type="ftr" sz="quarter" idx="11"/>
          </p:nvPr>
        </p:nvSpPr>
        <p:spPr/>
        <p:txBody>
          <a:body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1923759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62AF29-3B15-4C99-8CE4-15E6378CE8E0}" type="datetime1">
              <a:rPr lang="en-US" smtClean="0"/>
              <a:t>3/15/2021</a:t>
            </a:fld>
            <a:endParaRPr lang="en-US"/>
          </a:p>
        </p:txBody>
      </p:sp>
      <p:sp>
        <p:nvSpPr>
          <p:cNvPr id="4" name="Footer Placeholder 3"/>
          <p:cNvSpPr>
            <a:spLocks noGrp="1"/>
          </p:cNvSpPr>
          <p:nvPr>
            <p:ph type="ftr" sz="quarter" idx="11"/>
          </p:nvPr>
        </p:nvSpPr>
        <p:spPr/>
        <p:txBody>
          <a:body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3584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F8151-6F24-44D6-ADE9-D49CE06C16D3}" type="datetime1">
              <a:rPr lang="en-US" smtClean="0"/>
              <a:t>3/15/2021</a:t>
            </a:fld>
            <a:endParaRPr lang="en-US"/>
          </a:p>
        </p:txBody>
      </p:sp>
      <p:sp>
        <p:nvSpPr>
          <p:cNvPr id="3" name="Footer Placeholder 2"/>
          <p:cNvSpPr>
            <a:spLocks noGrp="1"/>
          </p:cNvSpPr>
          <p:nvPr>
            <p:ph type="ftr" sz="quarter" idx="11"/>
          </p:nvPr>
        </p:nvSpPr>
        <p:spPr/>
        <p:txBody>
          <a:body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12991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2640"/>
            </a:lvl1pPr>
          </a:lstStyle>
          <a:p>
            <a:r>
              <a:rPr lang="en-US" smtClean="0"/>
              <a:t>Click to edit Master title style</a:t>
            </a:r>
            <a:endParaRPr lang="en-US"/>
          </a:p>
        </p:txBody>
      </p:sp>
      <p:sp>
        <p:nvSpPr>
          <p:cNvPr id="3" name="Content Placeholder 2"/>
          <p:cNvSpPr>
            <a:spLocks noGrp="1"/>
          </p:cNvSpPr>
          <p:nvPr>
            <p:ph idx="1"/>
          </p:nvPr>
        </p:nvSpPr>
        <p:spPr>
          <a:xfrm>
            <a:off x="4276130" y="1119082"/>
            <a:ext cx="5092065" cy="5523442"/>
          </a:xfrm>
        </p:spPr>
        <p:txBody>
          <a:bodyPr/>
          <a:lstStyle>
            <a:lvl1pPr>
              <a:defRPr sz="2640"/>
            </a:lvl1pPr>
            <a:lvl2pPr>
              <a:defRPr sz="2310"/>
            </a:lvl2pPr>
            <a:lvl3pPr>
              <a:defRPr sz="1980"/>
            </a:lvl3pPr>
            <a:lvl4pPr>
              <a:defRPr sz="1650"/>
            </a:lvl4pPr>
            <a:lvl5pPr>
              <a:defRPr sz="1650"/>
            </a:lvl5pPr>
            <a:lvl6pPr>
              <a:defRPr sz="1650"/>
            </a:lvl6pPr>
            <a:lvl7pPr>
              <a:defRPr sz="1650"/>
            </a:lvl7pPr>
            <a:lvl8pPr>
              <a:defRPr sz="1650"/>
            </a:lvl8pPr>
            <a:lvl9pPr>
              <a:defRPr sz="16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320"/>
            </a:lvl1pPr>
            <a:lvl2pPr marL="377190" indent="0">
              <a:buNone/>
              <a:defRPr sz="1155"/>
            </a:lvl2pPr>
            <a:lvl3pPr marL="754380" indent="0">
              <a:buNone/>
              <a:defRPr sz="990"/>
            </a:lvl3pPr>
            <a:lvl4pPr marL="1131570" indent="0">
              <a:buNone/>
              <a:defRPr sz="825"/>
            </a:lvl4pPr>
            <a:lvl5pPr marL="1508760" indent="0">
              <a:buNone/>
              <a:defRPr sz="825"/>
            </a:lvl5pPr>
            <a:lvl6pPr marL="1885950" indent="0">
              <a:buNone/>
              <a:defRPr sz="825"/>
            </a:lvl6pPr>
            <a:lvl7pPr marL="2263140" indent="0">
              <a:buNone/>
              <a:defRPr sz="825"/>
            </a:lvl7pPr>
            <a:lvl8pPr marL="2640330" indent="0">
              <a:buNone/>
              <a:defRPr sz="825"/>
            </a:lvl8pPr>
            <a:lvl9pPr marL="3017520" indent="0">
              <a:buNone/>
              <a:defRPr sz="82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8EDA48-F89E-4CAF-B0AE-C9DE14056089}" type="datetime1">
              <a:rPr lang="en-US" smtClean="0"/>
              <a:t>3/15/2021</a:t>
            </a:fld>
            <a:endParaRPr lang="en-US"/>
          </a:p>
        </p:txBody>
      </p:sp>
      <p:sp>
        <p:nvSpPr>
          <p:cNvPr id="6" name="Footer Placeholder 5"/>
          <p:cNvSpPr>
            <a:spLocks noGrp="1"/>
          </p:cNvSpPr>
          <p:nvPr>
            <p:ph type="ftr" sz="quarter" idx="11"/>
          </p:nvPr>
        </p:nvSpPr>
        <p:spPr/>
        <p:txBody>
          <a:body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1450412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2640"/>
            </a:lvl1pPr>
          </a:lstStyle>
          <a:p>
            <a:r>
              <a:rPr lang="en-US" smtClean="0"/>
              <a:t>Click to edit Master title style</a:t>
            </a:r>
            <a:endParaRPr lang="en-US"/>
          </a:p>
        </p:txBody>
      </p:sp>
      <p:sp>
        <p:nvSpPr>
          <p:cNvPr id="3" name="Picture Placeholder 2"/>
          <p:cNvSpPr>
            <a:spLocks noGrp="1"/>
          </p:cNvSpPr>
          <p:nvPr>
            <p:ph type="pic" idx="1"/>
          </p:nvPr>
        </p:nvSpPr>
        <p:spPr>
          <a:xfrm>
            <a:off x="4276130" y="1119082"/>
            <a:ext cx="5092065" cy="5523442"/>
          </a:xfrm>
        </p:spPr>
        <p:txBody>
          <a:bodyPr/>
          <a:lstStyle>
            <a:lvl1pPr marL="0" indent="0">
              <a:buNone/>
              <a:defRPr sz="2640"/>
            </a:lvl1pPr>
            <a:lvl2pPr marL="377190" indent="0">
              <a:buNone/>
              <a:defRPr sz="2310"/>
            </a:lvl2pPr>
            <a:lvl3pPr marL="754380" indent="0">
              <a:buNone/>
              <a:defRPr sz="1980"/>
            </a:lvl3pPr>
            <a:lvl4pPr marL="1131570" indent="0">
              <a:buNone/>
              <a:defRPr sz="1650"/>
            </a:lvl4pPr>
            <a:lvl5pPr marL="1508760" indent="0">
              <a:buNone/>
              <a:defRPr sz="1650"/>
            </a:lvl5pPr>
            <a:lvl6pPr marL="1885950" indent="0">
              <a:buNone/>
              <a:defRPr sz="1650"/>
            </a:lvl6pPr>
            <a:lvl7pPr marL="2263140" indent="0">
              <a:buNone/>
              <a:defRPr sz="1650"/>
            </a:lvl7pPr>
            <a:lvl8pPr marL="2640330" indent="0">
              <a:buNone/>
              <a:defRPr sz="1650"/>
            </a:lvl8pPr>
            <a:lvl9pPr marL="3017520" indent="0">
              <a:buNone/>
              <a:defRPr sz="1650"/>
            </a:lvl9pPr>
          </a:lstStyle>
          <a:p>
            <a:endParaRPr lang="en-US"/>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320"/>
            </a:lvl1pPr>
            <a:lvl2pPr marL="377190" indent="0">
              <a:buNone/>
              <a:defRPr sz="1155"/>
            </a:lvl2pPr>
            <a:lvl3pPr marL="754380" indent="0">
              <a:buNone/>
              <a:defRPr sz="990"/>
            </a:lvl3pPr>
            <a:lvl4pPr marL="1131570" indent="0">
              <a:buNone/>
              <a:defRPr sz="825"/>
            </a:lvl4pPr>
            <a:lvl5pPr marL="1508760" indent="0">
              <a:buNone/>
              <a:defRPr sz="825"/>
            </a:lvl5pPr>
            <a:lvl6pPr marL="1885950" indent="0">
              <a:buNone/>
              <a:defRPr sz="825"/>
            </a:lvl6pPr>
            <a:lvl7pPr marL="2263140" indent="0">
              <a:buNone/>
              <a:defRPr sz="825"/>
            </a:lvl7pPr>
            <a:lvl8pPr marL="2640330" indent="0">
              <a:buNone/>
              <a:defRPr sz="825"/>
            </a:lvl8pPr>
            <a:lvl9pPr marL="3017520" indent="0">
              <a:buNone/>
              <a:defRPr sz="82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8EDA48-F89E-4CAF-B0AE-C9DE14056089}" type="datetime1">
              <a:rPr lang="en-US" smtClean="0"/>
              <a:t>3/15/2021</a:t>
            </a:fld>
            <a:endParaRPr lang="en-US"/>
          </a:p>
        </p:txBody>
      </p:sp>
      <p:sp>
        <p:nvSpPr>
          <p:cNvPr id="6" name="Footer Placeholder 5"/>
          <p:cNvSpPr>
            <a:spLocks noGrp="1"/>
          </p:cNvSpPr>
          <p:nvPr>
            <p:ph type="ftr" sz="quarter" idx="11"/>
          </p:nvPr>
        </p:nvSpPr>
        <p:spPr/>
        <p:txBody>
          <a:body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5937120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09"/>
            <a:ext cx="8675370" cy="150230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91515" y="7203864"/>
            <a:ext cx="2263140" cy="413808"/>
          </a:xfrm>
          <a:prstGeom prst="rect">
            <a:avLst/>
          </a:prstGeom>
        </p:spPr>
        <p:txBody>
          <a:bodyPr vert="horz" lIns="91440" tIns="45720" rIns="91440" bIns="45720" rtlCol="0" anchor="ctr"/>
          <a:lstStyle>
            <a:lvl1pPr algn="l">
              <a:defRPr sz="990">
                <a:solidFill>
                  <a:schemeClr val="tx1">
                    <a:tint val="75000"/>
                  </a:schemeClr>
                </a:solidFill>
              </a:defRPr>
            </a:lvl1pPr>
          </a:lstStyle>
          <a:p>
            <a:fld id="{288EDA48-F89E-4CAF-B0AE-C9DE14056089}" type="datetime1">
              <a:rPr lang="en-US" smtClean="0"/>
              <a:t>3/15/2021</a:t>
            </a:fld>
            <a:endParaRPr lang="en-US"/>
          </a:p>
        </p:txBody>
      </p:sp>
      <p:sp>
        <p:nvSpPr>
          <p:cNvPr id="5" name="Footer Placeholder 4"/>
          <p:cNvSpPr>
            <a:spLocks noGrp="1"/>
          </p:cNvSpPr>
          <p:nvPr>
            <p:ph type="ftr" sz="quarter" idx="3"/>
          </p:nvPr>
        </p:nvSpPr>
        <p:spPr>
          <a:xfrm>
            <a:off x="3331845" y="7203864"/>
            <a:ext cx="3394710" cy="413808"/>
          </a:xfrm>
          <a:prstGeom prst="rect">
            <a:avLst/>
          </a:prstGeom>
        </p:spPr>
        <p:txBody>
          <a:bodyPr vert="horz" lIns="91440" tIns="45720" rIns="91440" bIns="45720" rtlCol="0" anchor="ctr"/>
          <a:lstStyle>
            <a:lvl1pPr algn="ctr">
              <a:defRPr sz="990">
                <a:solidFill>
                  <a:schemeClr val="tx1">
                    <a:tint val="75000"/>
                  </a:schemeClr>
                </a:solidFill>
              </a:defRPr>
            </a:lvl1pPr>
          </a:lstStyle>
          <a:p>
            <a:pPr marL="12700">
              <a:lnSpc>
                <a:spcPct val="100000"/>
              </a:lnSpc>
            </a:pPr>
            <a:r>
              <a:rPr lang="en-US" spc="-5" smtClean="0"/>
              <a:t>Prepared</a:t>
            </a:r>
            <a:r>
              <a:rPr lang="en-US" spc="-80" smtClean="0"/>
              <a:t> </a:t>
            </a:r>
            <a:r>
              <a:rPr lang="en-US" smtClean="0"/>
              <a:t>By:</a:t>
            </a:r>
            <a:r>
              <a:rPr lang="en-US" spc="-35" smtClean="0"/>
              <a:t> </a:t>
            </a:r>
            <a:r>
              <a:rPr lang="en-US" spc="-5" smtClean="0"/>
              <a:t>Prof.</a:t>
            </a:r>
            <a:r>
              <a:rPr lang="en-US" spc="-50" smtClean="0"/>
              <a:t> </a:t>
            </a:r>
            <a:r>
              <a:rPr lang="en-US" spc="-5" smtClean="0"/>
              <a:t>V.</a:t>
            </a:r>
            <a:r>
              <a:rPr lang="en-US" spc="-25" smtClean="0"/>
              <a:t> </a:t>
            </a:r>
            <a:r>
              <a:rPr lang="en-US" smtClean="0"/>
              <a:t>K.</a:t>
            </a:r>
            <a:r>
              <a:rPr lang="en-US" spc="-95" smtClean="0"/>
              <a:t> </a:t>
            </a:r>
            <a:r>
              <a:rPr lang="en-US" smtClean="0"/>
              <a:t>Wani</a:t>
            </a:r>
            <a:endParaRPr lang="en-US" dirty="0"/>
          </a:p>
        </p:txBody>
      </p:sp>
      <p:sp>
        <p:nvSpPr>
          <p:cNvPr id="6" name="Slide Number Placeholder 5"/>
          <p:cNvSpPr>
            <a:spLocks noGrp="1"/>
          </p:cNvSpPr>
          <p:nvPr>
            <p:ph type="sldNum" sz="quarter" idx="4"/>
          </p:nvPr>
        </p:nvSpPr>
        <p:spPr>
          <a:xfrm>
            <a:off x="7103745" y="7203864"/>
            <a:ext cx="2263140" cy="413808"/>
          </a:xfrm>
          <a:prstGeom prst="rect">
            <a:avLst/>
          </a:prstGeom>
        </p:spPr>
        <p:txBody>
          <a:bodyPr vert="horz" lIns="91440" tIns="45720" rIns="91440" bIns="45720" rtlCol="0" anchor="ctr"/>
          <a:lstStyle>
            <a:lvl1pPr algn="r">
              <a:defRPr sz="99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13139674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754380" rtl="0" eaLnBrk="1" latinLnBrk="0" hangingPunct="1">
        <a:lnSpc>
          <a:spcPct val="90000"/>
        </a:lnSpc>
        <a:spcBef>
          <a:spcPct val="0"/>
        </a:spcBef>
        <a:buNone/>
        <a:defRPr sz="3630" kern="1200">
          <a:solidFill>
            <a:schemeClr val="tx1"/>
          </a:solidFill>
          <a:latin typeface="+mj-lt"/>
          <a:ea typeface="+mj-ea"/>
          <a:cs typeface="+mj-cs"/>
        </a:defRPr>
      </a:lvl1pPr>
    </p:titleStyle>
    <p:bodyStyle>
      <a:lvl1pPr marL="188595" indent="-188595" algn="l" defTabSz="754380" rtl="0" eaLnBrk="1" latinLnBrk="0" hangingPunct="1">
        <a:lnSpc>
          <a:spcPct val="90000"/>
        </a:lnSpc>
        <a:spcBef>
          <a:spcPts val="825"/>
        </a:spcBef>
        <a:buFont typeface="Arial" panose="020B0604020202020204" pitchFamily="34" charset="0"/>
        <a:buChar char="•"/>
        <a:defRPr sz="2310" kern="1200">
          <a:solidFill>
            <a:schemeClr val="tx1"/>
          </a:solidFill>
          <a:latin typeface="+mn-lt"/>
          <a:ea typeface="+mn-ea"/>
          <a:cs typeface="+mn-cs"/>
        </a:defRPr>
      </a:lvl1pPr>
      <a:lvl2pPr marL="565785" indent="-188595" algn="l" defTabSz="754380" rtl="0" eaLnBrk="1" latinLnBrk="0" hangingPunct="1">
        <a:lnSpc>
          <a:spcPct val="90000"/>
        </a:lnSpc>
        <a:spcBef>
          <a:spcPts val="413"/>
        </a:spcBef>
        <a:buFont typeface="Arial" panose="020B0604020202020204" pitchFamily="34" charset="0"/>
        <a:buChar char="•"/>
        <a:defRPr sz="1980" kern="1200">
          <a:solidFill>
            <a:schemeClr val="tx1"/>
          </a:solidFill>
          <a:latin typeface="+mn-lt"/>
          <a:ea typeface="+mn-ea"/>
          <a:cs typeface="+mn-cs"/>
        </a:defRPr>
      </a:lvl2pPr>
      <a:lvl3pPr marL="942975" indent="-188595" algn="l" defTabSz="754380" rtl="0" eaLnBrk="1" latinLnBrk="0" hangingPunct="1">
        <a:lnSpc>
          <a:spcPct val="90000"/>
        </a:lnSpc>
        <a:spcBef>
          <a:spcPts val="413"/>
        </a:spcBef>
        <a:buFont typeface="Arial" panose="020B0604020202020204" pitchFamily="34" charset="0"/>
        <a:buChar char="•"/>
        <a:defRPr sz="1650" kern="1200">
          <a:solidFill>
            <a:schemeClr val="tx1"/>
          </a:solidFill>
          <a:latin typeface="+mn-lt"/>
          <a:ea typeface="+mn-ea"/>
          <a:cs typeface="+mn-cs"/>
        </a:defRPr>
      </a:lvl3pPr>
      <a:lvl4pPr marL="132016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4pPr>
      <a:lvl5pPr marL="169735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5pPr>
      <a:lvl6pPr marL="207454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6pPr>
      <a:lvl7pPr marL="245173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7pPr>
      <a:lvl8pPr marL="282892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8pPr>
      <a:lvl9pPr marL="3206115" indent="-188595" algn="l" defTabSz="754380" rtl="0" eaLnBrk="1" latinLnBrk="0" hangingPunct="1">
        <a:lnSpc>
          <a:spcPct val="90000"/>
        </a:lnSpc>
        <a:spcBef>
          <a:spcPts val="413"/>
        </a:spcBef>
        <a:buFont typeface="Arial" panose="020B0604020202020204" pitchFamily="34" charset="0"/>
        <a:buChar char="•"/>
        <a:defRPr sz="1485" kern="1200">
          <a:solidFill>
            <a:schemeClr val="tx1"/>
          </a:solidFill>
          <a:latin typeface="+mn-lt"/>
          <a:ea typeface="+mn-ea"/>
          <a:cs typeface="+mn-cs"/>
        </a:defRPr>
      </a:lvl9pPr>
    </p:bodyStyle>
    <p:otherStyle>
      <a:defPPr>
        <a:defRPr lang="en-US"/>
      </a:defPPr>
      <a:lvl1pPr marL="0" algn="l" defTabSz="754380" rtl="0" eaLnBrk="1" latinLnBrk="0" hangingPunct="1">
        <a:defRPr sz="1485" kern="1200">
          <a:solidFill>
            <a:schemeClr val="tx1"/>
          </a:solidFill>
          <a:latin typeface="+mn-lt"/>
          <a:ea typeface="+mn-ea"/>
          <a:cs typeface="+mn-cs"/>
        </a:defRPr>
      </a:lvl1pPr>
      <a:lvl2pPr marL="377190" algn="l" defTabSz="754380" rtl="0" eaLnBrk="1" latinLnBrk="0" hangingPunct="1">
        <a:defRPr sz="1485" kern="1200">
          <a:solidFill>
            <a:schemeClr val="tx1"/>
          </a:solidFill>
          <a:latin typeface="+mn-lt"/>
          <a:ea typeface="+mn-ea"/>
          <a:cs typeface="+mn-cs"/>
        </a:defRPr>
      </a:lvl2pPr>
      <a:lvl3pPr marL="754380" algn="l" defTabSz="754380" rtl="0" eaLnBrk="1" latinLnBrk="0" hangingPunct="1">
        <a:defRPr sz="1485" kern="1200">
          <a:solidFill>
            <a:schemeClr val="tx1"/>
          </a:solidFill>
          <a:latin typeface="+mn-lt"/>
          <a:ea typeface="+mn-ea"/>
          <a:cs typeface="+mn-cs"/>
        </a:defRPr>
      </a:lvl3pPr>
      <a:lvl4pPr marL="1131570" algn="l" defTabSz="754380" rtl="0" eaLnBrk="1" latinLnBrk="0" hangingPunct="1">
        <a:defRPr sz="1485" kern="1200">
          <a:solidFill>
            <a:schemeClr val="tx1"/>
          </a:solidFill>
          <a:latin typeface="+mn-lt"/>
          <a:ea typeface="+mn-ea"/>
          <a:cs typeface="+mn-cs"/>
        </a:defRPr>
      </a:lvl4pPr>
      <a:lvl5pPr marL="1508760" algn="l" defTabSz="754380" rtl="0" eaLnBrk="1" latinLnBrk="0" hangingPunct="1">
        <a:defRPr sz="1485" kern="1200">
          <a:solidFill>
            <a:schemeClr val="tx1"/>
          </a:solidFill>
          <a:latin typeface="+mn-lt"/>
          <a:ea typeface="+mn-ea"/>
          <a:cs typeface="+mn-cs"/>
        </a:defRPr>
      </a:lvl5pPr>
      <a:lvl6pPr marL="1885950" algn="l" defTabSz="754380" rtl="0" eaLnBrk="1" latinLnBrk="0" hangingPunct="1">
        <a:defRPr sz="1485" kern="1200">
          <a:solidFill>
            <a:schemeClr val="tx1"/>
          </a:solidFill>
          <a:latin typeface="+mn-lt"/>
          <a:ea typeface="+mn-ea"/>
          <a:cs typeface="+mn-cs"/>
        </a:defRPr>
      </a:lvl6pPr>
      <a:lvl7pPr marL="2263140" algn="l" defTabSz="754380" rtl="0" eaLnBrk="1" latinLnBrk="0" hangingPunct="1">
        <a:defRPr sz="1485" kern="1200">
          <a:solidFill>
            <a:schemeClr val="tx1"/>
          </a:solidFill>
          <a:latin typeface="+mn-lt"/>
          <a:ea typeface="+mn-ea"/>
          <a:cs typeface="+mn-cs"/>
        </a:defRPr>
      </a:lvl7pPr>
      <a:lvl8pPr marL="2640330" algn="l" defTabSz="754380" rtl="0" eaLnBrk="1" latinLnBrk="0" hangingPunct="1">
        <a:defRPr sz="1485" kern="1200">
          <a:solidFill>
            <a:schemeClr val="tx1"/>
          </a:solidFill>
          <a:latin typeface="+mn-lt"/>
          <a:ea typeface="+mn-ea"/>
          <a:cs typeface="+mn-cs"/>
        </a:defRPr>
      </a:lvl8pPr>
      <a:lvl9pPr marL="3017520" algn="l" defTabSz="754380" rtl="0" eaLnBrk="1" latinLnBrk="0" hangingPunct="1">
        <a:defRPr sz="14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kissflow.com/project/team/guide-to-task-management/"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4450"/>
            <a:ext cx="10058400" cy="7166146"/>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1188343" y="46958"/>
            <a:ext cx="7682103" cy="1359155"/>
          </a:xfrm>
          <a:prstGeom prst="rect">
            <a:avLst/>
          </a:prstGeom>
        </p:spPr>
        <p:txBody>
          <a:bodyPr vert="horz" wrap="square" lIns="0" tIns="13272" rIns="0" bIns="0" rtlCol="0" anchor="ctr">
            <a:spAutoFit/>
          </a:bodyPr>
          <a:lstStyle/>
          <a:p>
            <a:pPr algn="ctr">
              <a:lnSpc>
                <a:spcPct val="100000"/>
              </a:lnSpc>
              <a:spcBef>
                <a:spcPts val="105"/>
              </a:spcBef>
            </a:pPr>
            <a:r>
              <a:rPr sz="4400" b="1" spc="-11" dirty="0">
                <a:solidFill>
                  <a:srgbClr val="FFFFFF"/>
                </a:solidFill>
                <a:latin typeface="Carlito"/>
                <a:cs typeface="Carlito"/>
              </a:rPr>
              <a:t>Course </a:t>
            </a:r>
            <a:r>
              <a:rPr sz="4400" b="1" spc="-6" dirty="0">
                <a:solidFill>
                  <a:srgbClr val="FFFFFF"/>
                </a:solidFill>
                <a:latin typeface="Carlito"/>
                <a:cs typeface="Carlito"/>
              </a:rPr>
              <a:t>Name</a:t>
            </a:r>
            <a:r>
              <a:rPr sz="4400" b="1" spc="17" dirty="0">
                <a:solidFill>
                  <a:srgbClr val="FFFFFF"/>
                </a:solidFill>
                <a:latin typeface="Carlito"/>
                <a:cs typeface="Carlito"/>
              </a:rPr>
              <a:t> </a:t>
            </a:r>
            <a:r>
              <a:rPr sz="4400" b="1" spc="-6" dirty="0">
                <a:solidFill>
                  <a:srgbClr val="FFFFFF"/>
                </a:solidFill>
                <a:latin typeface="Carlito"/>
                <a:cs typeface="Carlito"/>
              </a:rPr>
              <a:t>:</a:t>
            </a:r>
            <a:endParaRPr sz="4400" dirty="0">
              <a:latin typeface="Carlito"/>
              <a:cs typeface="Carlito"/>
            </a:endParaRPr>
          </a:p>
          <a:p>
            <a:pPr algn="ctr">
              <a:lnSpc>
                <a:spcPct val="100000"/>
              </a:lnSpc>
              <a:spcBef>
                <a:spcPts val="28"/>
              </a:spcBef>
            </a:pPr>
            <a:r>
              <a:rPr sz="4345" b="1" spc="-6" dirty="0">
                <a:solidFill>
                  <a:srgbClr val="FFFFFF"/>
                </a:solidFill>
                <a:latin typeface="Carlito"/>
                <a:cs typeface="Carlito"/>
              </a:rPr>
              <a:t>Software Engineering</a:t>
            </a:r>
            <a:endParaRPr sz="4345" dirty="0">
              <a:latin typeface="Carlito"/>
              <a:cs typeface="Carlito"/>
            </a:endParaRPr>
          </a:p>
        </p:txBody>
      </p:sp>
      <p:sp>
        <p:nvSpPr>
          <p:cNvPr id="4" name="object 4"/>
          <p:cNvSpPr txBox="1"/>
          <p:nvPr/>
        </p:nvSpPr>
        <p:spPr>
          <a:xfrm>
            <a:off x="1089436" y="1356667"/>
            <a:ext cx="6454364" cy="4255076"/>
          </a:xfrm>
          <a:prstGeom prst="rect">
            <a:avLst/>
          </a:prstGeom>
        </p:spPr>
        <p:txBody>
          <a:bodyPr vert="horz" wrap="square" lIns="0" tIns="13272" rIns="0" bIns="0" rtlCol="0">
            <a:spAutoFit/>
          </a:bodyPr>
          <a:lstStyle/>
          <a:p>
            <a:pPr marL="13970" marR="1487805">
              <a:lnSpc>
                <a:spcPct val="120000"/>
              </a:lnSpc>
              <a:spcBef>
                <a:spcPts val="2283"/>
              </a:spcBef>
            </a:pPr>
            <a:endParaRPr lang="en-US" sz="3520" b="1" spc="-6" dirty="0">
              <a:solidFill>
                <a:srgbClr val="001F5F"/>
              </a:solidFill>
              <a:latin typeface="Carlito"/>
              <a:cs typeface="Carlito"/>
            </a:endParaRPr>
          </a:p>
          <a:p>
            <a:pPr marL="13970" marR="1487805">
              <a:lnSpc>
                <a:spcPct val="120000"/>
              </a:lnSpc>
              <a:spcBef>
                <a:spcPts val="2283"/>
              </a:spcBef>
            </a:pPr>
            <a:r>
              <a:rPr sz="3520" b="1" spc="-6" dirty="0">
                <a:solidFill>
                  <a:srgbClr val="001F5F"/>
                </a:solidFill>
                <a:latin typeface="Carlito"/>
                <a:cs typeface="Carlito"/>
              </a:rPr>
              <a:t>Course Code </a:t>
            </a:r>
            <a:r>
              <a:rPr sz="3520" b="1" dirty="0">
                <a:solidFill>
                  <a:srgbClr val="001F5F"/>
                </a:solidFill>
                <a:latin typeface="Carlito"/>
                <a:cs typeface="Carlito"/>
              </a:rPr>
              <a:t>:</a:t>
            </a:r>
            <a:r>
              <a:rPr sz="3520" b="1" spc="-61" dirty="0">
                <a:solidFill>
                  <a:srgbClr val="001F5F"/>
                </a:solidFill>
                <a:latin typeface="Carlito"/>
                <a:cs typeface="Carlito"/>
              </a:rPr>
              <a:t> </a:t>
            </a:r>
            <a:r>
              <a:rPr lang="en-US" sz="3520" b="1" spc="-6" dirty="0">
                <a:solidFill>
                  <a:srgbClr val="001F5F"/>
                </a:solidFill>
                <a:latin typeface="Carlito"/>
                <a:cs typeface="Carlito"/>
              </a:rPr>
              <a:t>2</a:t>
            </a:r>
            <a:r>
              <a:rPr sz="3520" b="1" spc="-6" dirty="0">
                <a:solidFill>
                  <a:srgbClr val="001F5F"/>
                </a:solidFill>
                <a:latin typeface="Carlito"/>
                <a:cs typeface="Carlito"/>
              </a:rPr>
              <a:t>102</a:t>
            </a:r>
            <a:r>
              <a:rPr lang="en-US" sz="3520" b="1" spc="-6" dirty="0">
                <a:solidFill>
                  <a:srgbClr val="001F5F"/>
                </a:solidFill>
                <a:latin typeface="Carlito"/>
                <a:cs typeface="Carlito"/>
              </a:rPr>
              <a:t>5</a:t>
            </a:r>
            <a:r>
              <a:rPr sz="3520" b="1" spc="-6" dirty="0">
                <a:solidFill>
                  <a:srgbClr val="001F5F"/>
                </a:solidFill>
                <a:latin typeface="Carlito"/>
                <a:cs typeface="Carlito"/>
              </a:rPr>
              <a:t>3  Credit </a:t>
            </a:r>
            <a:r>
              <a:rPr sz="3520" b="1" dirty="0">
                <a:solidFill>
                  <a:srgbClr val="001F5F"/>
                </a:solidFill>
                <a:latin typeface="Carlito"/>
                <a:cs typeface="Carlito"/>
              </a:rPr>
              <a:t>: </a:t>
            </a:r>
            <a:r>
              <a:rPr sz="3520" b="1" spc="-6" dirty="0">
                <a:solidFill>
                  <a:srgbClr val="001F5F"/>
                </a:solidFill>
                <a:latin typeface="Carlito"/>
                <a:cs typeface="Carlito"/>
              </a:rPr>
              <a:t>03  </a:t>
            </a:r>
            <a:r>
              <a:rPr sz="3520" b="1" dirty="0">
                <a:solidFill>
                  <a:srgbClr val="001F5F"/>
                </a:solidFill>
                <a:latin typeface="Carlito"/>
                <a:cs typeface="Carlito"/>
              </a:rPr>
              <a:t>Examination</a:t>
            </a:r>
            <a:r>
              <a:rPr sz="3520" b="1" spc="-94" dirty="0">
                <a:solidFill>
                  <a:srgbClr val="001F5F"/>
                </a:solidFill>
                <a:latin typeface="Carlito"/>
                <a:cs typeface="Carlito"/>
              </a:rPr>
              <a:t> </a:t>
            </a:r>
            <a:r>
              <a:rPr sz="3520" b="1" spc="-6" dirty="0">
                <a:solidFill>
                  <a:srgbClr val="001F5F"/>
                </a:solidFill>
                <a:latin typeface="Carlito"/>
                <a:cs typeface="Carlito"/>
              </a:rPr>
              <a:t>Scheme:</a:t>
            </a:r>
            <a:endParaRPr sz="3520" dirty="0">
              <a:latin typeface="Carlito"/>
              <a:cs typeface="Carlito"/>
            </a:endParaRPr>
          </a:p>
          <a:p>
            <a:pPr marL="13970" marR="455422">
              <a:lnSpc>
                <a:spcPts val="5071"/>
              </a:lnSpc>
              <a:spcBef>
                <a:spcPts val="297"/>
              </a:spcBef>
            </a:pPr>
            <a:r>
              <a:rPr lang="en-US" sz="3520" b="1" spc="-6" dirty="0">
                <a:solidFill>
                  <a:srgbClr val="001F5F"/>
                </a:solidFill>
                <a:latin typeface="Carlito"/>
                <a:cs typeface="Carlito"/>
              </a:rPr>
              <a:t>Mid</a:t>
            </a:r>
            <a:r>
              <a:rPr sz="3520" b="1" spc="-6" dirty="0">
                <a:solidFill>
                  <a:srgbClr val="001F5F"/>
                </a:solidFill>
                <a:latin typeface="Carlito"/>
                <a:cs typeface="Carlito"/>
              </a:rPr>
              <a:t>-</a:t>
            </a:r>
            <a:r>
              <a:rPr sz="3520" b="1" spc="-6" dirty="0" err="1">
                <a:solidFill>
                  <a:srgbClr val="001F5F"/>
                </a:solidFill>
                <a:latin typeface="Carlito"/>
                <a:cs typeface="Carlito"/>
              </a:rPr>
              <a:t>Sem</a:t>
            </a:r>
            <a:r>
              <a:rPr sz="3520" b="1" spc="-6" dirty="0">
                <a:solidFill>
                  <a:srgbClr val="001F5F"/>
                </a:solidFill>
                <a:latin typeface="Carlito"/>
                <a:cs typeface="Carlito"/>
              </a:rPr>
              <a:t>(Paper) </a:t>
            </a:r>
            <a:r>
              <a:rPr sz="3520" b="1" dirty="0">
                <a:solidFill>
                  <a:srgbClr val="001F5F"/>
                </a:solidFill>
                <a:latin typeface="Carlito"/>
                <a:cs typeface="Carlito"/>
              </a:rPr>
              <a:t>: 30 </a:t>
            </a:r>
            <a:r>
              <a:rPr sz="3520" b="1" spc="-6" dirty="0">
                <a:solidFill>
                  <a:srgbClr val="001F5F"/>
                </a:solidFill>
                <a:latin typeface="Carlito"/>
                <a:cs typeface="Carlito"/>
              </a:rPr>
              <a:t>Marks  End-Sem(Paper) </a:t>
            </a:r>
            <a:r>
              <a:rPr sz="3520" b="1" dirty="0">
                <a:solidFill>
                  <a:srgbClr val="001F5F"/>
                </a:solidFill>
                <a:latin typeface="Carlito"/>
                <a:cs typeface="Carlito"/>
              </a:rPr>
              <a:t>: 70</a:t>
            </a:r>
            <a:r>
              <a:rPr sz="3520" b="1" spc="-77" dirty="0">
                <a:solidFill>
                  <a:srgbClr val="001F5F"/>
                </a:solidFill>
                <a:latin typeface="Carlito"/>
                <a:cs typeface="Carlito"/>
              </a:rPr>
              <a:t> </a:t>
            </a:r>
            <a:r>
              <a:rPr sz="3520" b="1" spc="-6" dirty="0">
                <a:solidFill>
                  <a:srgbClr val="001F5F"/>
                </a:solidFill>
                <a:latin typeface="Carlito"/>
                <a:cs typeface="Carlito"/>
              </a:rPr>
              <a:t>Marks</a:t>
            </a:r>
            <a:endParaRPr sz="3520" dirty="0">
              <a:latin typeface="Carlito"/>
              <a:cs typeface="Carlito"/>
            </a:endParaRPr>
          </a:p>
        </p:txBody>
      </p:sp>
    </p:spTree>
    <p:extLst>
      <p:ext uri="{BB962C8B-B14F-4D97-AF65-F5344CB8AC3E}">
        <p14:creationId xmlns:p14="http://schemas.microsoft.com/office/powerpoint/2010/main" val="4067718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4492" y="840740"/>
            <a:ext cx="6240145" cy="574040"/>
          </a:xfrm>
          <a:prstGeom prst="rect">
            <a:avLst/>
          </a:prstGeom>
        </p:spPr>
        <p:txBody>
          <a:bodyPr vert="horz" wrap="square" lIns="0" tIns="12700" rIns="0" bIns="0" rtlCol="0">
            <a:spAutoFit/>
          </a:bodyPr>
          <a:lstStyle/>
          <a:p>
            <a:pPr marL="12700">
              <a:lnSpc>
                <a:spcPct val="100000"/>
              </a:lnSpc>
              <a:spcBef>
                <a:spcPts val="100"/>
              </a:spcBef>
            </a:pPr>
            <a:r>
              <a:rPr sz="3600" spc="-5" dirty="0"/>
              <a:t>What is Software</a:t>
            </a:r>
            <a:r>
              <a:rPr sz="3600" spc="-270" dirty="0"/>
              <a:t> </a:t>
            </a:r>
            <a:r>
              <a:rPr sz="3600" dirty="0"/>
              <a:t>Engineering?</a:t>
            </a:r>
            <a:endParaRPr sz="3600"/>
          </a:p>
        </p:txBody>
      </p:sp>
      <p:sp>
        <p:nvSpPr>
          <p:cNvPr id="3" name="object 3"/>
          <p:cNvSpPr/>
          <p:nvPr/>
        </p:nvSpPr>
        <p:spPr>
          <a:xfrm>
            <a:off x="609600" y="3657600"/>
            <a:ext cx="8796528" cy="35814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79195" y="1557021"/>
            <a:ext cx="8766810" cy="2021707"/>
          </a:xfrm>
          <a:prstGeom prst="rect">
            <a:avLst/>
          </a:prstGeom>
        </p:spPr>
        <p:txBody>
          <a:bodyPr vert="horz" wrap="square" lIns="0" tIns="13335" rIns="0" bIns="0" rtlCol="0">
            <a:spAutoFit/>
          </a:bodyPr>
          <a:lstStyle/>
          <a:p>
            <a:pPr marR="125095" algn="ctr">
              <a:lnSpc>
                <a:spcPct val="100000"/>
              </a:lnSpc>
              <a:spcBef>
                <a:spcPts val="105"/>
              </a:spcBef>
            </a:pPr>
            <a:r>
              <a:rPr sz="1600" dirty="0">
                <a:solidFill>
                  <a:srgbClr val="799699"/>
                </a:solidFill>
                <a:latin typeface="Georgia"/>
                <a:cs typeface="Georgia"/>
              </a:rPr>
              <a:t>10</a:t>
            </a:r>
            <a:endParaRPr sz="1600" dirty="0">
              <a:latin typeface="Georgia"/>
              <a:cs typeface="Georgia"/>
            </a:endParaRPr>
          </a:p>
          <a:p>
            <a:pPr>
              <a:lnSpc>
                <a:spcPct val="100000"/>
              </a:lnSpc>
              <a:spcBef>
                <a:spcPts val="25"/>
              </a:spcBef>
            </a:pPr>
            <a:endParaRPr sz="1850" dirty="0">
              <a:latin typeface="Georgia"/>
              <a:cs typeface="Georgia"/>
            </a:endParaRPr>
          </a:p>
          <a:p>
            <a:pPr marL="355600" marR="5080" indent="-342900">
              <a:lnSpc>
                <a:spcPct val="100000"/>
              </a:lnSpc>
              <a:buFont typeface="Arial" panose="020B0604020202020204" pitchFamily="34" charset="0"/>
              <a:buChar char="•"/>
              <a:tabLst>
                <a:tab pos="756285" algn="l"/>
                <a:tab pos="1274445" algn="l"/>
                <a:tab pos="3127375" algn="l"/>
                <a:tab pos="4011295" algn="l"/>
                <a:tab pos="5949950" algn="l"/>
                <a:tab pos="7635875" algn="l"/>
              </a:tabLst>
            </a:pPr>
            <a:r>
              <a:rPr sz="2400" b="1" spc="85" dirty="0" smtClean="0">
                <a:latin typeface="Arial"/>
                <a:cs typeface="Arial"/>
              </a:rPr>
              <a:t>I</a:t>
            </a:r>
            <a:r>
              <a:rPr sz="2400" b="1" spc="-235" dirty="0" smtClean="0">
                <a:latin typeface="Arial"/>
                <a:cs typeface="Arial"/>
              </a:rPr>
              <a:t>s</a:t>
            </a:r>
            <a:r>
              <a:rPr sz="2400" b="1" dirty="0">
                <a:latin typeface="Arial"/>
                <a:cs typeface="Arial"/>
              </a:rPr>
              <a:t>	</a:t>
            </a:r>
            <a:r>
              <a:rPr sz="2400" b="1" spc="-55" dirty="0">
                <a:latin typeface="Arial"/>
                <a:cs typeface="Arial"/>
              </a:rPr>
              <a:t>a</a:t>
            </a:r>
            <a:r>
              <a:rPr sz="2400" b="1" dirty="0">
                <a:latin typeface="Arial"/>
                <a:cs typeface="Arial"/>
              </a:rPr>
              <a:t>	</a:t>
            </a:r>
            <a:r>
              <a:rPr sz="2400" b="1" spc="-430" dirty="0">
                <a:latin typeface="Arial"/>
                <a:cs typeface="Arial"/>
              </a:rPr>
              <a:t>S</a:t>
            </a:r>
            <a:r>
              <a:rPr sz="2400" b="1" spc="-114" dirty="0">
                <a:latin typeface="Arial"/>
                <a:cs typeface="Arial"/>
              </a:rPr>
              <a:t>y</a:t>
            </a:r>
            <a:r>
              <a:rPr sz="2400" b="1" spc="-235" dirty="0">
                <a:latin typeface="Arial"/>
                <a:cs typeface="Arial"/>
              </a:rPr>
              <a:t>s</a:t>
            </a:r>
            <a:r>
              <a:rPr sz="2400" b="1" spc="25" dirty="0">
                <a:latin typeface="Arial"/>
                <a:cs typeface="Arial"/>
              </a:rPr>
              <a:t>t</a:t>
            </a:r>
            <a:r>
              <a:rPr sz="2400" b="1" spc="-70" dirty="0">
                <a:latin typeface="Arial"/>
                <a:cs typeface="Arial"/>
              </a:rPr>
              <a:t>e</a:t>
            </a:r>
            <a:r>
              <a:rPr sz="2400" b="1" spc="-35" dirty="0">
                <a:latin typeface="Arial"/>
                <a:cs typeface="Arial"/>
              </a:rPr>
              <a:t>m</a:t>
            </a:r>
            <a:r>
              <a:rPr sz="2400" b="1" spc="-10" dirty="0">
                <a:latin typeface="Arial"/>
                <a:cs typeface="Arial"/>
              </a:rPr>
              <a:t>a</a:t>
            </a:r>
            <a:r>
              <a:rPr sz="2400" b="1" spc="45" dirty="0">
                <a:latin typeface="Arial"/>
                <a:cs typeface="Arial"/>
              </a:rPr>
              <a:t>t</a:t>
            </a:r>
            <a:r>
              <a:rPr sz="2400" b="1" spc="30" dirty="0">
                <a:latin typeface="Arial"/>
                <a:cs typeface="Arial"/>
              </a:rPr>
              <a:t>i</a:t>
            </a:r>
            <a:r>
              <a:rPr sz="2400" b="1" spc="-210" dirty="0">
                <a:latin typeface="Arial"/>
                <a:cs typeface="Arial"/>
              </a:rPr>
              <a:t>c</a:t>
            </a:r>
            <a:r>
              <a:rPr sz="2400" b="1" dirty="0">
                <a:latin typeface="Arial"/>
                <a:cs typeface="Arial"/>
              </a:rPr>
              <a:t>	</a:t>
            </a:r>
            <a:r>
              <a:rPr sz="2400" b="1" spc="-45" dirty="0">
                <a:latin typeface="Arial"/>
                <a:cs typeface="Arial"/>
              </a:rPr>
              <a:t>a</a:t>
            </a:r>
            <a:r>
              <a:rPr sz="2400" b="1" spc="-30" dirty="0">
                <a:latin typeface="Arial"/>
                <a:cs typeface="Arial"/>
              </a:rPr>
              <a:t>n</a:t>
            </a:r>
            <a:r>
              <a:rPr sz="2400" b="1" spc="-35" dirty="0">
                <a:latin typeface="Arial"/>
                <a:cs typeface="Arial"/>
              </a:rPr>
              <a:t>d</a:t>
            </a:r>
            <a:r>
              <a:rPr sz="2400" b="1" dirty="0">
                <a:latin typeface="Arial"/>
                <a:cs typeface="Arial"/>
              </a:rPr>
              <a:t>	</a:t>
            </a:r>
            <a:r>
              <a:rPr sz="2400" b="1" spc="-55" dirty="0">
                <a:latin typeface="Arial"/>
                <a:cs typeface="Arial"/>
              </a:rPr>
              <a:t>D</a:t>
            </a:r>
            <a:r>
              <a:rPr sz="2400" b="1" spc="30" dirty="0">
                <a:latin typeface="Arial"/>
                <a:cs typeface="Arial"/>
              </a:rPr>
              <a:t>i</a:t>
            </a:r>
            <a:r>
              <a:rPr sz="2400" b="1" spc="-225" dirty="0">
                <a:latin typeface="Arial"/>
                <a:cs typeface="Arial"/>
              </a:rPr>
              <a:t>sc</a:t>
            </a:r>
            <a:r>
              <a:rPr sz="2400" b="1" spc="30" dirty="0">
                <a:latin typeface="Arial"/>
                <a:cs typeface="Arial"/>
              </a:rPr>
              <a:t>i</a:t>
            </a:r>
            <a:r>
              <a:rPr sz="2400" b="1" spc="-30" dirty="0">
                <a:latin typeface="Arial"/>
                <a:cs typeface="Arial"/>
              </a:rPr>
              <a:t>p</a:t>
            </a:r>
            <a:r>
              <a:rPr sz="2400" b="1" spc="35" dirty="0">
                <a:latin typeface="Arial"/>
                <a:cs typeface="Arial"/>
              </a:rPr>
              <a:t>l</a:t>
            </a:r>
            <a:r>
              <a:rPr sz="2400" b="1" spc="30" dirty="0">
                <a:latin typeface="Arial"/>
                <a:cs typeface="Arial"/>
              </a:rPr>
              <a:t>i</a:t>
            </a:r>
            <a:r>
              <a:rPr sz="2400" b="1" spc="-30" dirty="0">
                <a:latin typeface="Arial"/>
                <a:cs typeface="Arial"/>
              </a:rPr>
              <a:t>n</a:t>
            </a:r>
            <a:r>
              <a:rPr sz="2400" b="1" spc="-70" dirty="0">
                <a:latin typeface="Arial"/>
                <a:cs typeface="Arial"/>
              </a:rPr>
              <a:t>e</a:t>
            </a:r>
            <a:r>
              <a:rPr sz="2400" b="1" spc="-35" dirty="0">
                <a:latin typeface="Arial"/>
                <a:cs typeface="Arial"/>
              </a:rPr>
              <a:t>d</a:t>
            </a:r>
            <a:r>
              <a:rPr sz="2400" b="1" dirty="0">
                <a:latin typeface="Arial"/>
                <a:cs typeface="Arial"/>
              </a:rPr>
              <a:t>	</a:t>
            </a:r>
            <a:r>
              <a:rPr sz="2400" b="1" spc="-20" dirty="0">
                <a:latin typeface="Arial"/>
                <a:cs typeface="Arial"/>
              </a:rPr>
              <a:t>a</a:t>
            </a:r>
            <a:r>
              <a:rPr sz="2400" b="1" spc="-35" dirty="0">
                <a:latin typeface="Arial"/>
                <a:cs typeface="Arial"/>
              </a:rPr>
              <a:t>p</a:t>
            </a:r>
            <a:r>
              <a:rPr sz="2400" b="1" spc="-30" dirty="0">
                <a:latin typeface="Arial"/>
                <a:cs typeface="Arial"/>
              </a:rPr>
              <a:t>p</a:t>
            </a:r>
            <a:r>
              <a:rPr sz="2400" b="1" spc="55" dirty="0">
                <a:latin typeface="Arial"/>
                <a:cs typeface="Arial"/>
              </a:rPr>
              <a:t>r</a:t>
            </a:r>
            <a:r>
              <a:rPr sz="2400" b="1" spc="-105" dirty="0">
                <a:latin typeface="Arial"/>
                <a:cs typeface="Arial"/>
              </a:rPr>
              <a:t>o</a:t>
            </a:r>
            <a:r>
              <a:rPr sz="2400" b="1" spc="-45" dirty="0">
                <a:latin typeface="Arial"/>
                <a:cs typeface="Arial"/>
              </a:rPr>
              <a:t>a</a:t>
            </a:r>
            <a:r>
              <a:rPr sz="2400" b="1" spc="-125" dirty="0">
                <a:latin typeface="Arial"/>
                <a:cs typeface="Arial"/>
              </a:rPr>
              <a:t>ch</a:t>
            </a:r>
            <a:r>
              <a:rPr sz="2400" b="1" dirty="0">
                <a:latin typeface="Arial"/>
                <a:cs typeface="Arial"/>
              </a:rPr>
              <a:t>	</a:t>
            </a:r>
            <a:r>
              <a:rPr sz="2400" b="1" spc="20" dirty="0" smtClean="0">
                <a:latin typeface="Arial"/>
                <a:cs typeface="Arial"/>
              </a:rPr>
              <a:t>t</a:t>
            </a:r>
            <a:r>
              <a:rPr sz="2400" b="1" spc="-150" dirty="0" smtClean="0">
                <a:latin typeface="Arial"/>
                <a:cs typeface="Arial"/>
              </a:rPr>
              <a:t>o</a:t>
            </a:r>
            <a:r>
              <a:rPr sz="2400" b="1" spc="-45" dirty="0" smtClean="0">
                <a:latin typeface="Arial"/>
                <a:cs typeface="Arial"/>
              </a:rPr>
              <a:t>w</a:t>
            </a:r>
            <a:r>
              <a:rPr sz="2400" b="1" spc="-40" dirty="0" smtClean="0">
                <a:latin typeface="Arial"/>
                <a:cs typeface="Arial"/>
              </a:rPr>
              <a:t>a</a:t>
            </a:r>
            <a:r>
              <a:rPr sz="2400" b="1" spc="55" dirty="0" smtClean="0">
                <a:latin typeface="Arial"/>
                <a:cs typeface="Arial"/>
              </a:rPr>
              <a:t>r</a:t>
            </a:r>
            <a:r>
              <a:rPr sz="2400" b="1" spc="-30" dirty="0" smtClean="0">
                <a:latin typeface="Arial"/>
                <a:cs typeface="Arial"/>
              </a:rPr>
              <a:t>d</a:t>
            </a:r>
            <a:r>
              <a:rPr sz="2400" b="1" spc="-160" dirty="0" smtClean="0">
                <a:latin typeface="Arial"/>
                <a:cs typeface="Arial"/>
              </a:rPr>
              <a:t>s  </a:t>
            </a:r>
            <a:r>
              <a:rPr sz="2400" b="1" spc="-50" dirty="0" smtClean="0">
                <a:latin typeface="Arial"/>
                <a:cs typeface="Arial"/>
              </a:rPr>
              <a:t>development </a:t>
            </a:r>
            <a:r>
              <a:rPr sz="2400" b="1" spc="-60" dirty="0">
                <a:latin typeface="Arial"/>
                <a:cs typeface="Arial"/>
              </a:rPr>
              <a:t>of</a:t>
            </a:r>
            <a:r>
              <a:rPr sz="2400" b="1" spc="-125" dirty="0">
                <a:latin typeface="Arial"/>
                <a:cs typeface="Arial"/>
              </a:rPr>
              <a:t> </a:t>
            </a:r>
            <a:r>
              <a:rPr sz="2400" b="1" spc="-50" dirty="0" smtClean="0">
                <a:latin typeface="Arial"/>
                <a:cs typeface="Arial"/>
              </a:rPr>
              <a:t>software</a:t>
            </a:r>
            <a:endParaRPr lang="en-US" sz="2400" b="1" spc="-50" dirty="0" smtClean="0">
              <a:latin typeface="Arial"/>
              <a:cs typeface="Arial"/>
            </a:endParaRPr>
          </a:p>
          <a:p>
            <a:pPr marL="355600" marR="6350" indent="-342900">
              <a:lnSpc>
                <a:spcPct val="100000"/>
              </a:lnSpc>
              <a:buFont typeface="Arial" panose="020B0604020202020204" pitchFamily="34" charset="0"/>
              <a:buChar char="•"/>
            </a:pPr>
            <a:r>
              <a:rPr sz="2400" b="1" spc="-185" dirty="0" smtClean="0">
                <a:latin typeface="Arial"/>
                <a:cs typeface="Arial"/>
              </a:rPr>
              <a:t>Based </a:t>
            </a:r>
            <a:r>
              <a:rPr sz="2400" b="1" spc="-60" dirty="0">
                <a:latin typeface="Arial"/>
                <a:cs typeface="Arial"/>
              </a:rPr>
              <a:t>on </a:t>
            </a:r>
            <a:r>
              <a:rPr sz="2400" b="1" spc="-10" dirty="0">
                <a:latin typeface="Arial"/>
                <a:cs typeface="Arial"/>
              </a:rPr>
              <a:t>nature </a:t>
            </a:r>
            <a:r>
              <a:rPr sz="2400" b="1" spc="-60" dirty="0">
                <a:latin typeface="Arial"/>
                <a:cs typeface="Arial"/>
              </a:rPr>
              <a:t>of </a:t>
            </a:r>
            <a:r>
              <a:rPr sz="2400" b="1" spc="-55" dirty="0">
                <a:latin typeface="Arial"/>
                <a:cs typeface="Arial"/>
              </a:rPr>
              <a:t>problems </a:t>
            </a:r>
            <a:r>
              <a:rPr sz="2400" b="1" spc="-80" dirty="0">
                <a:latin typeface="Arial"/>
                <a:cs typeface="Arial"/>
              </a:rPr>
              <a:t>Various tools </a:t>
            </a:r>
            <a:r>
              <a:rPr sz="2400" b="1" spc="-40" dirty="0">
                <a:latin typeface="Arial"/>
                <a:cs typeface="Arial"/>
              </a:rPr>
              <a:t>and </a:t>
            </a:r>
            <a:r>
              <a:rPr sz="2400" b="1" spc="-125" dirty="0">
                <a:latin typeface="Arial"/>
                <a:cs typeface="Arial"/>
              </a:rPr>
              <a:t>Technologies  </a:t>
            </a:r>
            <a:r>
              <a:rPr sz="2400" b="1" spc="-15" dirty="0">
                <a:latin typeface="Arial"/>
                <a:cs typeface="Arial"/>
              </a:rPr>
              <a:t>are </a:t>
            </a:r>
            <a:r>
              <a:rPr sz="2400" b="1" spc="-20" dirty="0">
                <a:latin typeface="Arial"/>
                <a:cs typeface="Arial"/>
              </a:rPr>
              <a:t>applied </a:t>
            </a:r>
            <a:r>
              <a:rPr sz="2400" b="1" spc="-45" dirty="0">
                <a:latin typeface="Arial"/>
                <a:cs typeface="Arial"/>
              </a:rPr>
              <a:t>to </a:t>
            </a:r>
            <a:r>
              <a:rPr sz="2400" b="1" spc="-65" dirty="0">
                <a:latin typeface="Arial"/>
                <a:cs typeface="Arial"/>
              </a:rPr>
              <a:t>develop </a:t>
            </a:r>
            <a:r>
              <a:rPr sz="2400" b="1" spc="-35" dirty="0">
                <a:latin typeface="Arial"/>
                <a:cs typeface="Arial"/>
              </a:rPr>
              <a:t>Quality</a:t>
            </a:r>
            <a:r>
              <a:rPr sz="2400" b="1" spc="-300" dirty="0">
                <a:latin typeface="Arial"/>
                <a:cs typeface="Arial"/>
              </a:rPr>
              <a:t> </a:t>
            </a:r>
            <a:r>
              <a:rPr sz="2400" b="1" spc="-55" dirty="0">
                <a:latin typeface="Arial"/>
                <a:cs typeface="Arial"/>
              </a:rPr>
              <a:t>Software.</a:t>
            </a:r>
            <a:endParaRPr sz="2400" dirty="0">
              <a:latin typeface="Arial"/>
              <a:cs typeface="Aria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18957"/>
            <a:ext cx="10058400" cy="7469292"/>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1361013" y="7118289"/>
            <a:ext cx="7337743" cy="478914"/>
          </a:xfrm>
          <a:prstGeom prst="rect">
            <a:avLst/>
          </a:prstGeom>
        </p:spPr>
        <p:txBody>
          <a:bodyPr vert="horz" wrap="square" lIns="0" tIns="13272" rIns="0" bIns="0" rtlCol="0" anchor="ctr">
            <a:spAutoFit/>
          </a:bodyPr>
          <a:lstStyle/>
          <a:p>
            <a:pPr marL="13970">
              <a:lnSpc>
                <a:spcPct val="100000"/>
              </a:lnSpc>
              <a:spcBef>
                <a:spcPts val="105"/>
              </a:spcBef>
            </a:pPr>
            <a:r>
              <a:rPr sz="3025" b="1" spc="-6" dirty="0" smtClean="0">
                <a:solidFill>
                  <a:srgbClr val="6F2F9F"/>
                </a:solidFill>
                <a:latin typeface="Carlito"/>
                <a:cs typeface="Carlito"/>
              </a:rPr>
              <a:t>Plan-driven </a:t>
            </a:r>
            <a:r>
              <a:rPr sz="3025" b="1" spc="-6" dirty="0">
                <a:solidFill>
                  <a:srgbClr val="6F2F9F"/>
                </a:solidFill>
                <a:latin typeface="Carlito"/>
                <a:cs typeface="Carlito"/>
              </a:rPr>
              <a:t>and agile</a:t>
            </a:r>
            <a:r>
              <a:rPr sz="3025" b="1" spc="77" dirty="0">
                <a:solidFill>
                  <a:srgbClr val="6F2F9F"/>
                </a:solidFill>
                <a:latin typeface="Carlito"/>
                <a:cs typeface="Carlito"/>
              </a:rPr>
              <a:t> </a:t>
            </a:r>
            <a:r>
              <a:rPr sz="3025" b="1" spc="-6" dirty="0">
                <a:solidFill>
                  <a:srgbClr val="6F2F9F"/>
                </a:solidFill>
                <a:latin typeface="Carlito"/>
                <a:cs typeface="Carlito"/>
              </a:rPr>
              <a:t>specification</a:t>
            </a:r>
            <a:endParaRPr sz="3025" dirty="0">
              <a:latin typeface="Carlito"/>
              <a:cs typeface="Carlito"/>
            </a:endParaRPr>
          </a:p>
        </p:txBody>
      </p:sp>
    </p:spTree>
    <p:extLst>
      <p:ext uri="{BB962C8B-B14F-4D97-AF65-F5344CB8AC3E}">
        <p14:creationId xmlns:p14="http://schemas.microsoft.com/office/powerpoint/2010/main" val="9870734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Agile process model </a:t>
            </a:r>
          </a:p>
        </p:txBody>
      </p:sp>
      <p:pic>
        <p:nvPicPr>
          <p:cNvPr id="5" name="Content Placeholder 4"/>
          <p:cNvPicPr>
            <a:picLocks noGrp="1" noChangeAspect="1"/>
          </p:cNvPicPr>
          <p:nvPr>
            <p:ph idx="1"/>
          </p:nvPr>
        </p:nvPicPr>
        <p:blipFill>
          <a:blip r:embed="rId2"/>
          <a:stretch>
            <a:fillRect/>
          </a:stretch>
        </p:blipFill>
        <p:spPr>
          <a:xfrm>
            <a:off x="713286" y="1926434"/>
            <a:ext cx="7919085" cy="5236366"/>
          </a:xfrm>
          <a:prstGeom prst="rect">
            <a:avLst/>
          </a:prstGeom>
        </p:spPr>
      </p:pic>
    </p:spTree>
    <p:extLst>
      <p:ext uri="{BB962C8B-B14F-4D97-AF65-F5344CB8AC3E}">
        <p14:creationId xmlns:p14="http://schemas.microsoft.com/office/powerpoint/2010/main" val="33153530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
            </a:r>
            <a:br>
              <a:rPr lang="en-US" b="1" dirty="0" smtClean="0"/>
            </a:br>
            <a:r>
              <a:rPr lang="en-US" sz="4400" b="1" dirty="0"/>
              <a:t/>
            </a:r>
            <a:br>
              <a:rPr lang="en-US" sz="4400" b="1" dirty="0"/>
            </a:br>
            <a:r>
              <a:rPr lang="en-US" sz="4400" b="1" dirty="0" smtClean="0"/>
              <a:t>Scrum</a:t>
            </a:r>
            <a:r>
              <a:rPr lang="en-US" sz="4400" b="1" dirty="0"/>
              <a:t/>
            </a:r>
            <a:br>
              <a:rPr lang="en-US" sz="4400" b="1" dirty="0"/>
            </a:br>
            <a:r>
              <a:rPr lang="en-US" dirty="0"/>
              <a:t/>
            </a:r>
            <a:br>
              <a:rPr lang="en-US" dirty="0"/>
            </a:br>
            <a:endParaRPr lang="en-US" dirty="0"/>
          </a:p>
        </p:txBody>
      </p:sp>
      <p:sp>
        <p:nvSpPr>
          <p:cNvPr id="3" name="Content Placeholder 2"/>
          <p:cNvSpPr>
            <a:spLocks noGrp="1"/>
          </p:cNvSpPr>
          <p:nvPr>
            <p:ph idx="1"/>
          </p:nvPr>
        </p:nvSpPr>
        <p:spPr/>
        <p:txBody>
          <a:bodyPr/>
          <a:lstStyle/>
          <a:p>
            <a:pPr algn="just"/>
            <a:r>
              <a:rPr lang="en-US" dirty="0"/>
              <a:t>SCRUM is an agile development method which concentrates specifically on how to manage tasks within a team-based development environment</a:t>
            </a:r>
            <a:r>
              <a:rPr lang="en-US" dirty="0" smtClean="0"/>
              <a:t>.</a:t>
            </a:r>
          </a:p>
          <a:p>
            <a:pPr algn="just"/>
            <a:r>
              <a:rPr lang="en-US" dirty="0" smtClean="0"/>
              <a:t> </a:t>
            </a:r>
            <a:r>
              <a:rPr lang="en-US" dirty="0"/>
              <a:t>Basically, Scrum is derived from activity that occurs during a rugby match. Scrum believes in empowering the development team and advocates working in small teams (say- 7 to 9 members). </a:t>
            </a:r>
            <a:endParaRPr lang="en-US" dirty="0" smtClean="0"/>
          </a:p>
          <a:p>
            <a:pPr algn="just"/>
            <a:r>
              <a:rPr lang="en-US" dirty="0" smtClean="0"/>
              <a:t>It </a:t>
            </a:r>
            <a:r>
              <a:rPr lang="en-US" dirty="0"/>
              <a:t>consists of three roles, and their responsibilities are explained as follows:</a:t>
            </a:r>
          </a:p>
        </p:txBody>
      </p:sp>
    </p:spTree>
    <p:extLst>
      <p:ext uri="{BB962C8B-B14F-4D97-AF65-F5344CB8AC3E}">
        <p14:creationId xmlns:p14="http://schemas.microsoft.com/office/powerpoint/2010/main" val="22929472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515" y="1143000"/>
            <a:ext cx="8675370" cy="5857558"/>
          </a:xfrm>
        </p:spPr>
        <p:txBody>
          <a:bodyPr/>
          <a:lstStyle/>
          <a:p>
            <a:r>
              <a:rPr lang="en-US" dirty="0"/>
              <a:t>Scrum Master</a:t>
            </a:r>
          </a:p>
          <a:p>
            <a:pPr lvl="1"/>
            <a:r>
              <a:rPr lang="en-US" dirty="0"/>
              <a:t>Master is responsible for setting up the team, sprint meeting and removes obstacles to </a:t>
            </a:r>
            <a:r>
              <a:rPr lang="en-US" dirty="0" smtClean="0"/>
              <a:t>progress</a:t>
            </a:r>
          </a:p>
          <a:p>
            <a:pPr marL="377190" lvl="1" indent="0">
              <a:buNone/>
            </a:pPr>
            <a:endParaRPr lang="en-US" dirty="0"/>
          </a:p>
          <a:p>
            <a:r>
              <a:rPr lang="en-US" dirty="0"/>
              <a:t>Product owner</a:t>
            </a:r>
          </a:p>
          <a:p>
            <a:pPr lvl="1"/>
            <a:r>
              <a:rPr lang="en-US" dirty="0"/>
              <a:t>The Product Owner creates product backlog, prioritizes the backlog and is responsible for the delivery of the functionality at each </a:t>
            </a:r>
            <a:r>
              <a:rPr lang="en-US" dirty="0" smtClean="0"/>
              <a:t>iteration</a:t>
            </a:r>
          </a:p>
          <a:p>
            <a:pPr marL="377190" lvl="1" indent="0">
              <a:buNone/>
            </a:pPr>
            <a:endParaRPr lang="en-US" dirty="0"/>
          </a:p>
          <a:p>
            <a:r>
              <a:rPr lang="en-US" dirty="0"/>
              <a:t>Scrum Team</a:t>
            </a:r>
          </a:p>
          <a:p>
            <a:pPr lvl="1"/>
            <a:r>
              <a:rPr lang="en-US" dirty="0"/>
              <a:t>Team manages its own work and organizes the work to complete the sprint or cycle</a:t>
            </a:r>
          </a:p>
          <a:p>
            <a:endParaRPr lang="en-US" dirty="0"/>
          </a:p>
        </p:txBody>
      </p:sp>
    </p:spTree>
    <p:extLst>
      <p:ext uri="{BB962C8B-B14F-4D97-AF65-F5344CB8AC3E}">
        <p14:creationId xmlns:p14="http://schemas.microsoft.com/office/powerpoint/2010/main" val="3173160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066800"/>
            <a:ext cx="8153400" cy="6705600"/>
          </a:xfrm>
          <a:prstGeom prst="rect">
            <a:avLst/>
          </a:prstGeom>
        </p:spPr>
      </p:pic>
    </p:spTree>
    <p:extLst>
      <p:ext uri="{BB962C8B-B14F-4D97-AF65-F5344CB8AC3E}">
        <p14:creationId xmlns:p14="http://schemas.microsoft.com/office/powerpoint/2010/main" val="1322663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Process flow of Scrum Methodologies:</a:t>
            </a:r>
            <a:br>
              <a:rPr lang="en-US" b="1" dirty="0"/>
            </a:br>
            <a:endParaRPr lang="en-US" dirty="0"/>
          </a:p>
        </p:txBody>
      </p:sp>
      <p:sp>
        <p:nvSpPr>
          <p:cNvPr id="3" name="Content Placeholder 2"/>
          <p:cNvSpPr>
            <a:spLocks noGrp="1"/>
          </p:cNvSpPr>
          <p:nvPr>
            <p:ph idx="1"/>
          </p:nvPr>
        </p:nvSpPr>
        <p:spPr/>
        <p:txBody>
          <a:bodyPr/>
          <a:lstStyle/>
          <a:p>
            <a:r>
              <a:rPr lang="en-US" dirty="0" smtClean="0"/>
              <a:t>Each </a:t>
            </a:r>
            <a:r>
              <a:rPr lang="en-US" dirty="0"/>
              <a:t>iteration of a scrum is known as Sprint</a:t>
            </a:r>
          </a:p>
          <a:p>
            <a:r>
              <a:rPr lang="en-US" dirty="0"/>
              <a:t>Product backlog is a list where all details are entered to get the end-product</a:t>
            </a:r>
          </a:p>
          <a:p>
            <a:r>
              <a:rPr lang="en-US" dirty="0"/>
              <a:t>During each Sprint, top user stories of Product backlog are selected and turned into Sprint backlog</a:t>
            </a:r>
          </a:p>
          <a:p>
            <a:r>
              <a:rPr lang="en-US" dirty="0"/>
              <a:t>Team works on the defined sprint backlog</a:t>
            </a:r>
          </a:p>
          <a:p>
            <a:r>
              <a:rPr lang="en-US" dirty="0"/>
              <a:t>Team checks for the daily work</a:t>
            </a:r>
          </a:p>
          <a:p>
            <a:r>
              <a:rPr lang="en-US" dirty="0"/>
              <a:t>At the end of the sprint, team delivers product functionality</a:t>
            </a:r>
          </a:p>
          <a:p>
            <a:endParaRPr lang="en-US" dirty="0"/>
          </a:p>
        </p:txBody>
      </p:sp>
    </p:spTree>
    <p:extLst>
      <p:ext uri="{BB962C8B-B14F-4D97-AF65-F5344CB8AC3E}">
        <p14:creationId xmlns:p14="http://schemas.microsoft.com/office/powerpoint/2010/main" val="38795866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344" y="381000"/>
            <a:ext cx="8675370" cy="1502305"/>
          </a:xfrm>
        </p:spPr>
        <p:txBody>
          <a:bodyPr/>
          <a:lstStyle/>
          <a:p>
            <a:pPr algn="ctr"/>
            <a:r>
              <a:rPr lang="en-US" b="1" dirty="0" err="1"/>
              <a:t>eXtreme</a:t>
            </a:r>
            <a:r>
              <a:rPr lang="en-US" b="1" dirty="0"/>
              <a:t> Programming (XP)</a:t>
            </a:r>
            <a:br>
              <a:rPr lang="en-US" b="1" dirty="0"/>
            </a:br>
            <a:endParaRPr lang="en-US" dirty="0"/>
          </a:p>
        </p:txBody>
      </p:sp>
      <p:sp>
        <p:nvSpPr>
          <p:cNvPr id="3" name="Content Placeholder 2"/>
          <p:cNvSpPr>
            <a:spLocks noGrp="1"/>
          </p:cNvSpPr>
          <p:nvPr>
            <p:ph idx="1"/>
          </p:nvPr>
        </p:nvSpPr>
        <p:spPr/>
        <p:txBody>
          <a:bodyPr/>
          <a:lstStyle/>
          <a:p>
            <a:pPr algn="just"/>
            <a:r>
              <a:rPr lang="en-US" dirty="0"/>
              <a:t>Extreme Programming technique is very helpful when there is constantly changing demands or requirements from the customers or when they are not sure about the functionality of the system. </a:t>
            </a:r>
            <a:endParaRPr lang="en-US" dirty="0" smtClean="0"/>
          </a:p>
          <a:p>
            <a:pPr algn="just"/>
            <a:r>
              <a:rPr lang="en-US" dirty="0" smtClean="0"/>
              <a:t>It </a:t>
            </a:r>
            <a:r>
              <a:rPr lang="en-US" dirty="0"/>
              <a:t>advocates frequent "releases" of the product in short development cycles, which inherently improves the productivity of the system and also introduces a checkpoint where any customer requirements can be easily implemented</a:t>
            </a:r>
            <a:r>
              <a:rPr lang="en-US" dirty="0" smtClean="0"/>
              <a:t>.</a:t>
            </a:r>
          </a:p>
          <a:p>
            <a:pPr algn="just"/>
            <a:r>
              <a:rPr lang="en-US" dirty="0" smtClean="0"/>
              <a:t> </a:t>
            </a:r>
            <a:r>
              <a:rPr lang="en-US" dirty="0"/>
              <a:t>The XP develops software keeping customer in the target</a:t>
            </a:r>
            <a:r>
              <a:rPr lang="en-US" dirty="0" smtClean="0"/>
              <a:t>.</a:t>
            </a:r>
          </a:p>
          <a:p>
            <a:pPr algn="just"/>
            <a:endParaRPr lang="en-US" dirty="0" smtClean="0"/>
          </a:p>
          <a:p>
            <a:pPr algn="just"/>
            <a:endParaRPr lang="en-US" dirty="0"/>
          </a:p>
        </p:txBody>
      </p:sp>
    </p:spTree>
    <p:extLst>
      <p:ext uri="{BB962C8B-B14F-4D97-AF65-F5344CB8AC3E}">
        <p14:creationId xmlns:p14="http://schemas.microsoft.com/office/powerpoint/2010/main" val="1614306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guru99.com/images/11-2014/agile_Processesv1_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8915399"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3950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Business requirements are gathered in terms of stories. All those stories are stored in a place called the parking lot.</a:t>
            </a:r>
          </a:p>
          <a:p>
            <a:pPr algn="just"/>
            <a:r>
              <a:rPr lang="en-US" dirty="0"/>
              <a:t>In this type of methodology, releases are based on the shorter cycles called Iterations with span of 14 days time period. Each iteration includes phases like coding, unit testing and system testing where at each phase some minor or major functionality will be built in the application.</a:t>
            </a:r>
          </a:p>
          <a:p>
            <a:pPr algn="just"/>
            <a:endParaRPr lang="en-US" dirty="0"/>
          </a:p>
        </p:txBody>
      </p:sp>
    </p:spTree>
    <p:extLst>
      <p:ext uri="{BB962C8B-B14F-4D97-AF65-F5344CB8AC3E}">
        <p14:creationId xmlns:p14="http://schemas.microsoft.com/office/powerpoint/2010/main" val="531640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Dynamic Software Development Method (DSDM)</a:t>
            </a:r>
            <a:br>
              <a:rPr lang="en-US" b="1" dirty="0"/>
            </a:br>
            <a:endParaRPr lang="en-US" dirty="0"/>
          </a:p>
        </p:txBody>
      </p:sp>
      <p:sp>
        <p:nvSpPr>
          <p:cNvPr id="3" name="Content Placeholder 2"/>
          <p:cNvSpPr>
            <a:spLocks noGrp="1"/>
          </p:cNvSpPr>
          <p:nvPr>
            <p:ph idx="1"/>
          </p:nvPr>
        </p:nvSpPr>
        <p:spPr/>
        <p:txBody>
          <a:bodyPr/>
          <a:lstStyle/>
          <a:p>
            <a:r>
              <a:rPr lang="en-US" dirty="0"/>
              <a:t>DSDM is a Rapid Application Development (RAD) approach to software development and provides an agile project delivery framework</a:t>
            </a:r>
            <a:r>
              <a:rPr lang="en-US" dirty="0" smtClean="0"/>
              <a:t>.</a:t>
            </a:r>
          </a:p>
          <a:p>
            <a:r>
              <a:rPr lang="en-US" dirty="0" smtClean="0"/>
              <a:t> </a:t>
            </a:r>
            <a:r>
              <a:rPr lang="en-US" dirty="0"/>
              <a:t>The important aspect of DSDM is that the users are required to be involved actively, and the teams are given the power to make decisions</a:t>
            </a:r>
            <a:r>
              <a:rPr lang="en-US" dirty="0" smtClean="0"/>
              <a:t>.</a:t>
            </a:r>
          </a:p>
          <a:p>
            <a:r>
              <a:rPr lang="en-US" dirty="0" smtClean="0"/>
              <a:t> </a:t>
            </a:r>
            <a:r>
              <a:rPr lang="en-US" dirty="0"/>
              <a:t>Frequent delivery of product becomes the active focus with DSDM. The techniques used in DSDM </a:t>
            </a:r>
            <a:r>
              <a:rPr lang="en-US" dirty="0" smtClean="0"/>
              <a:t>are</a:t>
            </a:r>
          </a:p>
          <a:p>
            <a:r>
              <a:rPr lang="en-US" dirty="0"/>
              <a:t>Time Boxing</a:t>
            </a:r>
          </a:p>
          <a:p>
            <a:r>
              <a:rPr lang="en-US" dirty="0" err="1"/>
              <a:t>MoSCoW</a:t>
            </a:r>
            <a:r>
              <a:rPr lang="en-US" dirty="0"/>
              <a:t> Rules</a:t>
            </a:r>
          </a:p>
          <a:p>
            <a:r>
              <a:rPr lang="en-US" dirty="0"/>
              <a:t>Prototyping</a:t>
            </a:r>
          </a:p>
          <a:p>
            <a:endParaRPr lang="en-US" dirty="0"/>
          </a:p>
        </p:txBody>
      </p:sp>
    </p:spTree>
    <p:extLst>
      <p:ext uri="{BB962C8B-B14F-4D97-AF65-F5344CB8AC3E}">
        <p14:creationId xmlns:p14="http://schemas.microsoft.com/office/powerpoint/2010/main" val="791450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 y="1853185"/>
            <a:ext cx="8839200" cy="4993005"/>
          </a:xfrm>
          <a:custGeom>
            <a:avLst/>
            <a:gdLst/>
            <a:ahLst/>
            <a:cxnLst/>
            <a:rect l="l" t="t" r="r" b="b"/>
            <a:pathLst>
              <a:path w="8839200" h="4993005">
                <a:moveTo>
                  <a:pt x="8839200" y="0"/>
                </a:moveTo>
                <a:lnTo>
                  <a:pt x="0" y="0"/>
                </a:lnTo>
                <a:lnTo>
                  <a:pt x="0" y="4992624"/>
                </a:lnTo>
                <a:lnTo>
                  <a:pt x="8839200" y="4992624"/>
                </a:lnTo>
                <a:lnTo>
                  <a:pt x="8839200" y="0"/>
                </a:lnTo>
                <a:close/>
              </a:path>
            </a:pathLst>
          </a:custGeom>
          <a:solidFill>
            <a:srgbClr val="C3CFD5"/>
          </a:solidFill>
        </p:spPr>
        <p:txBody>
          <a:bodyPr wrap="square" lIns="0" tIns="0" rIns="0" bIns="0" rtlCol="0"/>
          <a:lstStyle/>
          <a:p>
            <a:endParaRPr/>
          </a:p>
        </p:txBody>
      </p:sp>
      <p:sp>
        <p:nvSpPr>
          <p:cNvPr id="3" name="object 3"/>
          <p:cNvSpPr/>
          <p:nvPr/>
        </p:nvSpPr>
        <p:spPr>
          <a:xfrm>
            <a:off x="609600" y="1828800"/>
            <a:ext cx="8839200" cy="4993005"/>
          </a:xfrm>
          <a:custGeom>
            <a:avLst/>
            <a:gdLst/>
            <a:ahLst/>
            <a:cxnLst/>
            <a:rect l="l" t="t" r="r" b="b"/>
            <a:pathLst>
              <a:path w="8839200" h="4993005">
                <a:moveTo>
                  <a:pt x="8839200" y="0"/>
                </a:moveTo>
                <a:lnTo>
                  <a:pt x="0" y="0"/>
                </a:lnTo>
                <a:lnTo>
                  <a:pt x="0" y="4992624"/>
                </a:lnTo>
                <a:lnTo>
                  <a:pt x="8839200" y="4992624"/>
                </a:lnTo>
                <a:lnTo>
                  <a:pt x="8839200" y="0"/>
                </a:lnTo>
                <a:close/>
              </a:path>
            </a:pathLst>
          </a:custGeom>
          <a:solidFill>
            <a:srgbClr val="C3CFD5"/>
          </a:solidFill>
        </p:spPr>
        <p:txBody>
          <a:bodyPr wrap="square" lIns="0" tIns="0" rIns="0" bIns="0" rtlCol="0"/>
          <a:lstStyle/>
          <a:p>
            <a:endParaRPr/>
          </a:p>
        </p:txBody>
      </p:sp>
      <p:grpSp>
        <p:nvGrpSpPr>
          <p:cNvPr id="4" name="object 4"/>
          <p:cNvGrpSpPr/>
          <p:nvPr/>
        </p:nvGrpSpPr>
        <p:grpSpPr>
          <a:xfrm>
            <a:off x="606551" y="6845809"/>
            <a:ext cx="8842375" cy="317500"/>
            <a:chOff x="606551" y="6845809"/>
            <a:chExt cx="8842375" cy="317500"/>
          </a:xfrm>
        </p:grpSpPr>
        <p:sp>
          <p:nvSpPr>
            <p:cNvPr id="5" name="object 5"/>
            <p:cNvSpPr/>
            <p:nvPr/>
          </p:nvSpPr>
          <p:spPr>
            <a:xfrm>
              <a:off x="609600" y="7156703"/>
              <a:ext cx="8839200" cy="6350"/>
            </a:xfrm>
            <a:custGeom>
              <a:avLst/>
              <a:gdLst/>
              <a:ahLst/>
              <a:cxnLst/>
              <a:rect l="l" t="t" r="r" b="b"/>
              <a:pathLst>
                <a:path w="8839200" h="6350">
                  <a:moveTo>
                    <a:pt x="8839200" y="0"/>
                  </a:moveTo>
                  <a:lnTo>
                    <a:pt x="0" y="0"/>
                  </a:lnTo>
                  <a:lnTo>
                    <a:pt x="0" y="6096"/>
                  </a:lnTo>
                  <a:lnTo>
                    <a:pt x="8839200" y="6096"/>
                  </a:lnTo>
                  <a:lnTo>
                    <a:pt x="8839200" y="0"/>
                  </a:lnTo>
                  <a:close/>
                </a:path>
              </a:pathLst>
            </a:custGeom>
            <a:solidFill>
              <a:srgbClr val="C3CFD5"/>
            </a:solidFill>
          </p:spPr>
          <p:txBody>
            <a:bodyPr wrap="square" lIns="0" tIns="0" rIns="0" bIns="0" rtlCol="0"/>
            <a:lstStyle/>
            <a:p>
              <a:endParaRPr/>
            </a:p>
          </p:txBody>
        </p:sp>
        <p:sp>
          <p:nvSpPr>
            <p:cNvPr id="6" name="object 6"/>
            <p:cNvSpPr/>
            <p:nvPr/>
          </p:nvSpPr>
          <p:spPr>
            <a:xfrm>
              <a:off x="606551" y="6845809"/>
              <a:ext cx="8833485" cy="311150"/>
            </a:xfrm>
            <a:custGeom>
              <a:avLst/>
              <a:gdLst/>
              <a:ahLst/>
              <a:cxnLst/>
              <a:rect l="l" t="t" r="r" b="b"/>
              <a:pathLst>
                <a:path w="8833485" h="311150">
                  <a:moveTo>
                    <a:pt x="8833104" y="0"/>
                  </a:moveTo>
                  <a:lnTo>
                    <a:pt x="0" y="0"/>
                  </a:lnTo>
                  <a:lnTo>
                    <a:pt x="0" y="310896"/>
                  </a:lnTo>
                  <a:lnTo>
                    <a:pt x="8833104" y="310896"/>
                  </a:lnTo>
                  <a:lnTo>
                    <a:pt x="8833104" y="0"/>
                  </a:lnTo>
                  <a:close/>
                </a:path>
              </a:pathLst>
            </a:custGeom>
            <a:solidFill>
              <a:srgbClr val="8AABAC"/>
            </a:solidFill>
          </p:spPr>
          <p:txBody>
            <a:bodyPr wrap="square" lIns="0" tIns="0" rIns="0" bIns="0" rtlCol="0"/>
            <a:lstStyle/>
            <a:p>
              <a:endParaRPr/>
            </a:p>
          </p:txBody>
        </p:sp>
      </p:grpSp>
      <p:sp>
        <p:nvSpPr>
          <p:cNvPr id="7" name="object 7"/>
          <p:cNvSpPr/>
          <p:nvPr/>
        </p:nvSpPr>
        <p:spPr>
          <a:xfrm>
            <a:off x="603504" y="606551"/>
            <a:ext cx="8848725" cy="6562725"/>
          </a:xfrm>
          <a:custGeom>
            <a:avLst/>
            <a:gdLst/>
            <a:ahLst/>
            <a:cxnLst/>
            <a:rect l="l" t="t" r="r" b="b"/>
            <a:pathLst>
              <a:path w="8848725" h="6562725">
                <a:moveTo>
                  <a:pt x="8848344" y="0"/>
                </a:moveTo>
                <a:lnTo>
                  <a:pt x="0" y="0"/>
                </a:lnTo>
                <a:lnTo>
                  <a:pt x="0" y="6562344"/>
                </a:lnTo>
                <a:lnTo>
                  <a:pt x="8848344" y="6562344"/>
                </a:lnTo>
                <a:lnTo>
                  <a:pt x="8848344" y="6553200"/>
                </a:lnTo>
                <a:lnTo>
                  <a:pt x="15239" y="6553200"/>
                </a:lnTo>
                <a:lnTo>
                  <a:pt x="6095" y="6547104"/>
                </a:lnTo>
                <a:lnTo>
                  <a:pt x="15239" y="6547104"/>
                </a:lnTo>
                <a:lnTo>
                  <a:pt x="15239" y="15240"/>
                </a:lnTo>
                <a:lnTo>
                  <a:pt x="6095" y="15240"/>
                </a:lnTo>
                <a:lnTo>
                  <a:pt x="15239" y="6096"/>
                </a:lnTo>
                <a:lnTo>
                  <a:pt x="8848344" y="6096"/>
                </a:lnTo>
                <a:lnTo>
                  <a:pt x="8848344" y="0"/>
                </a:lnTo>
                <a:close/>
              </a:path>
            </a:pathLst>
          </a:custGeom>
          <a:solidFill>
            <a:srgbClr val="799699"/>
          </a:solidFill>
        </p:spPr>
        <p:txBody>
          <a:bodyPr wrap="square" lIns="0" tIns="0" rIns="0" bIns="0" rtlCol="0"/>
          <a:lstStyle/>
          <a:p>
            <a:endParaRPr/>
          </a:p>
        </p:txBody>
      </p:sp>
      <p:sp>
        <p:nvSpPr>
          <p:cNvPr id="8" name="object 8"/>
          <p:cNvSpPr/>
          <p:nvPr/>
        </p:nvSpPr>
        <p:spPr>
          <a:xfrm>
            <a:off x="609600" y="612647"/>
            <a:ext cx="8842375" cy="6547484"/>
          </a:xfrm>
          <a:custGeom>
            <a:avLst/>
            <a:gdLst/>
            <a:ahLst/>
            <a:cxnLst/>
            <a:rect l="l" t="t" r="r" b="b"/>
            <a:pathLst>
              <a:path w="8842375" h="6547484">
                <a:moveTo>
                  <a:pt x="8842248" y="0"/>
                </a:moveTo>
                <a:lnTo>
                  <a:pt x="8827008" y="0"/>
                </a:lnTo>
                <a:lnTo>
                  <a:pt x="8827008" y="6541008"/>
                </a:lnTo>
                <a:lnTo>
                  <a:pt x="9144" y="6541008"/>
                </a:lnTo>
                <a:lnTo>
                  <a:pt x="0" y="6541008"/>
                </a:lnTo>
                <a:lnTo>
                  <a:pt x="9144" y="6547104"/>
                </a:lnTo>
                <a:lnTo>
                  <a:pt x="8827008" y="6547104"/>
                </a:lnTo>
                <a:lnTo>
                  <a:pt x="8842248" y="6547104"/>
                </a:lnTo>
                <a:lnTo>
                  <a:pt x="8842248" y="0"/>
                </a:lnTo>
                <a:close/>
              </a:path>
            </a:pathLst>
          </a:custGeom>
          <a:solidFill>
            <a:srgbClr val="799699"/>
          </a:solidFill>
        </p:spPr>
        <p:txBody>
          <a:bodyPr wrap="square" lIns="0" tIns="0" rIns="0" bIns="0" rtlCol="0"/>
          <a:lstStyle/>
          <a:p>
            <a:endParaRPr/>
          </a:p>
        </p:txBody>
      </p:sp>
      <p:sp>
        <p:nvSpPr>
          <p:cNvPr id="9" name="object 9"/>
          <p:cNvSpPr/>
          <p:nvPr/>
        </p:nvSpPr>
        <p:spPr>
          <a:xfrm>
            <a:off x="609600" y="612647"/>
            <a:ext cx="8827135" cy="9525"/>
          </a:xfrm>
          <a:custGeom>
            <a:avLst/>
            <a:gdLst/>
            <a:ahLst/>
            <a:cxnLst/>
            <a:rect l="l" t="t" r="r" b="b"/>
            <a:pathLst>
              <a:path w="8827135" h="9525">
                <a:moveTo>
                  <a:pt x="8827008" y="0"/>
                </a:moveTo>
                <a:lnTo>
                  <a:pt x="9144" y="0"/>
                </a:lnTo>
                <a:lnTo>
                  <a:pt x="0" y="9144"/>
                </a:lnTo>
                <a:lnTo>
                  <a:pt x="9144" y="9144"/>
                </a:lnTo>
                <a:lnTo>
                  <a:pt x="8827008" y="9144"/>
                </a:lnTo>
                <a:lnTo>
                  <a:pt x="8827008" y="0"/>
                </a:lnTo>
                <a:close/>
              </a:path>
            </a:pathLst>
          </a:custGeom>
          <a:solidFill>
            <a:srgbClr val="799699"/>
          </a:solidFill>
        </p:spPr>
        <p:txBody>
          <a:bodyPr wrap="square" lIns="0" tIns="0" rIns="0" bIns="0" rtlCol="0"/>
          <a:lstStyle/>
          <a:p>
            <a:endParaRPr/>
          </a:p>
        </p:txBody>
      </p:sp>
      <p:grpSp>
        <p:nvGrpSpPr>
          <p:cNvPr id="10" name="object 10"/>
          <p:cNvGrpSpPr/>
          <p:nvPr/>
        </p:nvGrpSpPr>
        <p:grpSpPr>
          <a:xfrm>
            <a:off x="609600" y="1414272"/>
            <a:ext cx="8827135" cy="643255"/>
            <a:chOff x="609600" y="1414272"/>
            <a:chExt cx="8827135" cy="643255"/>
          </a:xfrm>
        </p:grpSpPr>
        <p:sp>
          <p:nvSpPr>
            <p:cNvPr id="11" name="object 11"/>
            <p:cNvSpPr/>
            <p:nvPr/>
          </p:nvSpPr>
          <p:spPr>
            <a:xfrm>
              <a:off x="609600" y="1734312"/>
              <a:ext cx="8827135" cy="0"/>
            </a:xfrm>
            <a:custGeom>
              <a:avLst/>
              <a:gdLst/>
              <a:ahLst/>
              <a:cxnLst/>
              <a:rect l="l" t="t" r="r" b="b"/>
              <a:pathLst>
                <a:path w="8827135">
                  <a:moveTo>
                    <a:pt x="0" y="0"/>
                  </a:moveTo>
                  <a:lnTo>
                    <a:pt x="8827008" y="0"/>
                  </a:lnTo>
                </a:path>
              </a:pathLst>
            </a:custGeom>
            <a:ln w="12191">
              <a:solidFill>
                <a:srgbClr val="799699"/>
              </a:solidFill>
              <a:prstDash val="sysDash"/>
            </a:ln>
          </p:spPr>
          <p:txBody>
            <a:bodyPr wrap="square" lIns="0" tIns="0" rIns="0" bIns="0" rtlCol="0"/>
            <a:lstStyle/>
            <a:p>
              <a:endParaRPr/>
            </a:p>
          </p:txBody>
        </p:sp>
        <p:sp>
          <p:nvSpPr>
            <p:cNvPr id="12" name="object 12"/>
            <p:cNvSpPr/>
            <p:nvPr/>
          </p:nvSpPr>
          <p:spPr>
            <a:xfrm>
              <a:off x="4724400" y="1414271"/>
              <a:ext cx="609600" cy="609600"/>
            </a:xfrm>
            <a:custGeom>
              <a:avLst/>
              <a:gdLst/>
              <a:ahLst/>
              <a:cxnLst/>
              <a:rect l="l" t="t" r="r" b="b"/>
              <a:pathLst>
                <a:path w="609600" h="609600">
                  <a:moveTo>
                    <a:pt x="609600" y="304800"/>
                  </a:moveTo>
                  <a:lnTo>
                    <a:pt x="606552" y="256032"/>
                  </a:lnTo>
                  <a:lnTo>
                    <a:pt x="594360" y="210312"/>
                  </a:lnTo>
                  <a:lnTo>
                    <a:pt x="576072" y="167640"/>
                  </a:lnTo>
                  <a:lnTo>
                    <a:pt x="551688" y="128016"/>
                  </a:lnTo>
                  <a:lnTo>
                    <a:pt x="521208" y="91440"/>
                  </a:lnTo>
                  <a:lnTo>
                    <a:pt x="487680" y="60960"/>
                  </a:lnTo>
                  <a:lnTo>
                    <a:pt x="448056" y="36576"/>
                  </a:lnTo>
                  <a:lnTo>
                    <a:pt x="402336" y="18288"/>
                  </a:lnTo>
                  <a:lnTo>
                    <a:pt x="356616" y="6096"/>
                  </a:lnTo>
                  <a:lnTo>
                    <a:pt x="304800" y="0"/>
                  </a:lnTo>
                  <a:lnTo>
                    <a:pt x="256032" y="6096"/>
                  </a:lnTo>
                  <a:lnTo>
                    <a:pt x="210312" y="18288"/>
                  </a:lnTo>
                  <a:lnTo>
                    <a:pt x="167640" y="36576"/>
                  </a:lnTo>
                  <a:lnTo>
                    <a:pt x="128016" y="60960"/>
                  </a:lnTo>
                  <a:lnTo>
                    <a:pt x="91440" y="91440"/>
                  </a:lnTo>
                  <a:lnTo>
                    <a:pt x="60960" y="128016"/>
                  </a:lnTo>
                  <a:lnTo>
                    <a:pt x="36576" y="167640"/>
                  </a:lnTo>
                  <a:lnTo>
                    <a:pt x="18288" y="210312"/>
                  </a:lnTo>
                  <a:lnTo>
                    <a:pt x="6096" y="256032"/>
                  </a:lnTo>
                  <a:lnTo>
                    <a:pt x="0" y="304800"/>
                  </a:lnTo>
                  <a:lnTo>
                    <a:pt x="6096" y="356616"/>
                  </a:lnTo>
                  <a:lnTo>
                    <a:pt x="18288" y="402336"/>
                  </a:lnTo>
                  <a:lnTo>
                    <a:pt x="36576" y="445008"/>
                  </a:lnTo>
                  <a:lnTo>
                    <a:pt x="60960" y="484632"/>
                  </a:lnTo>
                  <a:lnTo>
                    <a:pt x="91440" y="521208"/>
                  </a:lnTo>
                  <a:lnTo>
                    <a:pt x="128016" y="551688"/>
                  </a:lnTo>
                  <a:lnTo>
                    <a:pt x="167640" y="576072"/>
                  </a:lnTo>
                  <a:lnTo>
                    <a:pt x="210312" y="594360"/>
                  </a:lnTo>
                  <a:lnTo>
                    <a:pt x="256032" y="606552"/>
                  </a:lnTo>
                  <a:lnTo>
                    <a:pt x="304800" y="609600"/>
                  </a:lnTo>
                  <a:lnTo>
                    <a:pt x="356616" y="606552"/>
                  </a:lnTo>
                  <a:lnTo>
                    <a:pt x="402336" y="594360"/>
                  </a:lnTo>
                  <a:lnTo>
                    <a:pt x="448056" y="576072"/>
                  </a:lnTo>
                  <a:lnTo>
                    <a:pt x="487680" y="551688"/>
                  </a:lnTo>
                  <a:lnTo>
                    <a:pt x="521208" y="521208"/>
                  </a:lnTo>
                  <a:lnTo>
                    <a:pt x="551688" y="484632"/>
                  </a:lnTo>
                  <a:lnTo>
                    <a:pt x="576072" y="445008"/>
                  </a:lnTo>
                  <a:lnTo>
                    <a:pt x="594360" y="402336"/>
                  </a:lnTo>
                  <a:lnTo>
                    <a:pt x="606552" y="356616"/>
                  </a:lnTo>
                  <a:lnTo>
                    <a:pt x="609600" y="304800"/>
                  </a:lnTo>
                  <a:close/>
                </a:path>
              </a:pathLst>
            </a:custGeom>
            <a:solidFill>
              <a:srgbClr val="FFFFFF"/>
            </a:solidFill>
          </p:spPr>
          <p:txBody>
            <a:bodyPr wrap="square" lIns="0" tIns="0" rIns="0" bIns="0" rtlCol="0"/>
            <a:lstStyle/>
            <a:p>
              <a:endParaRPr/>
            </a:p>
          </p:txBody>
        </p:sp>
        <p:sp>
          <p:nvSpPr>
            <p:cNvPr id="13" name="object 13"/>
            <p:cNvSpPr/>
            <p:nvPr/>
          </p:nvSpPr>
          <p:spPr>
            <a:xfrm>
              <a:off x="4794504" y="1588007"/>
              <a:ext cx="472440" cy="469900"/>
            </a:xfrm>
            <a:custGeom>
              <a:avLst/>
              <a:gdLst/>
              <a:ahLst/>
              <a:cxnLst/>
              <a:rect l="l" t="t" r="r" b="b"/>
              <a:pathLst>
                <a:path w="472439" h="469900">
                  <a:moveTo>
                    <a:pt x="438912" y="234696"/>
                  </a:moveTo>
                  <a:lnTo>
                    <a:pt x="435864" y="213360"/>
                  </a:lnTo>
                  <a:lnTo>
                    <a:pt x="429768" y="176784"/>
                  </a:lnTo>
                  <a:lnTo>
                    <a:pt x="423672" y="155448"/>
                  </a:lnTo>
                  <a:lnTo>
                    <a:pt x="420624" y="150368"/>
                  </a:lnTo>
                  <a:lnTo>
                    <a:pt x="420624" y="216408"/>
                  </a:lnTo>
                  <a:lnTo>
                    <a:pt x="420624" y="256032"/>
                  </a:lnTo>
                  <a:lnTo>
                    <a:pt x="399288" y="323088"/>
                  </a:lnTo>
                  <a:lnTo>
                    <a:pt x="353568" y="377952"/>
                  </a:lnTo>
                  <a:lnTo>
                    <a:pt x="307848" y="405384"/>
                  </a:lnTo>
                  <a:lnTo>
                    <a:pt x="271272" y="417576"/>
                  </a:lnTo>
                  <a:lnTo>
                    <a:pt x="252984" y="420624"/>
                  </a:lnTo>
                  <a:lnTo>
                    <a:pt x="234696" y="420624"/>
                  </a:lnTo>
                  <a:lnTo>
                    <a:pt x="216408" y="417576"/>
                  </a:lnTo>
                  <a:lnTo>
                    <a:pt x="198120" y="417576"/>
                  </a:lnTo>
                  <a:lnTo>
                    <a:pt x="131064" y="387096"/>
                  </a:lnTo>
                  <a:lnTo>
                    <a:pt x="91440" y="350520"/>
                  </a:lnTo>
                  <a:lnTo>
                    <a:pt x="64008" y="304800"/>
                  </a:lnTo>
                  <a:lnTo>
                    <a:pt x="51816" y="252984"/>
                  </a:lnTo>
                  <a:lnTo>
                    <a:pt x="51816" y="216408"/>
                  </a:lnTo>
                  <a:lnTo>
                    <a:pt x="54864" y="195072"/>
                  </a:lnTo>
                  <a:lnTo>
                    <a:pt x="60960" y="179832"/>
                  </a:lnTo>
                  <a:lnTo>
                    <a:pt x="67056" y="161544"/>
                  </a:lnTo>
                  <a:lnTo>
                    <a:pt x="94488" y="115824"/>
                  </a:lnTo>
                  <a:lnTo>
                    <a:pt x="164592" y="64008"/>
                  </a:lnTo>
                  <a:lnTo>
                    <a:pt x="237744" y="48768"/>
                  </a:lnTo>
                  <a:lnTo>
                    <a:pt x="292608" y="57912"/>
                  </a:lnTo>
                  <a:lnTo>
                    <a:pt x="310896" y="64008"/>
                  </a:lnTo>
                  <a:lnTo>
                    <a:pt x="341376" y="82296"/>
                  </a:lnTo>
                  <a:lnTo>
                    <a:pt x="353568" y="94488"/>
                  </a:lnTo>
                  <a:lnTo>
                    <a:pt x="368808" y="106680"/>
                  </a:lnTo>
                  <a:lnTo>
                    <a:pt x="381000" y="118872"/>
                  </a:lnTo>
                  <a:lnTo>
                    <a:pt x="408432" y="164592"/>
                  </a:lnTo>
                  <a:lnTo>
                    <a:pt x="414528" y="179832"/>
                  </a:lnTo>
                  <a:lnTo>
                    <a:pt x="420624" y="216408"/>
                  </a:lnTo>
                  <a:lnTo>
                    <a:pt x="420624" y="150368"/>
                  </a:lnTo>
                  <a:lnTo>
                    <a:pt x="414528" y="140208"/>
                  </a:lnTo>
                  <a:lnTo>
                    <a:pt x="402336" y="121920"/>
                  </a:lnTo>
                  <a:lnTo>
                    <a:pt x="393192" y="106680"/>
                  </a:lnTo>
                  <a:lnTo>
                    <a:pt x="365760" y="79248"/>
                  </a:lnTo>
                  <a:lnTo>
                    <a:pt x="313944" y="48768"/>
                  </a:lnTo>
                  <a:lnTo>
                    <a:pt x="277368" y="36576"/>
                  </a:lnTo>
                  <a:lnTo>
                    <a:pt x="256032" y="33528"/>
                  </a:lnTo>
                  <a:lnTo>
                    <a:pt x="216408" y="33528"/>
                  </a:lnTo>
                  <a:lnTo>
                    <a:pt x="158496" y="48768"/>
                  </a:lnTo>
                  <a:lnTo>
                    <a:pt x="124968" y="67056"/>
                  </a:lnTo>
                  <a:lnTo>
                    <a:pt x="79248" y="106680"/>
                  </a:lnTo>
                  <a:lnTo>
                    <a:pt x="70104" y="121920"/>
                  </a:lnTo>
                  <a:lnTo>
                    <a:pt x="57912" y="137160"/>
                  </a:lnTo>
                  <a:lnTo>
                    <a:pt x="51816" y="155448"/>
                  </a:lnTo>
                  <a:lnTo>
                    <a:pt x="42672" y="173736"/>
                  </a:lnTo>
                  <a:lnTo>
                    <a:pt x="39624" y="195072"/>
                  </a:lnTo>
                  <a:lnTo>
                    <a:pt x="36576" y="213360"/>
                  </a:lnTo>
                  <a:lnTo>
                    <a:pt x="33528" y="234696"/>
                  </a:lnTo>
                  <a:lnTo>
                    <a:pt x="36576" y="256032"/>
                  </a:lnTo>
                  <a:lnTo>
                    <a:pt x="39624" y="274320"/>
                  </a:lnTo>
                  <a:lnTo>
                    <a:pt x="42672" y="295656"/>
                  </a:lnTo>
                  <a:lnTo>
                    <a:pt x="48768" y="313944"/>
                  </a:lnTo>
                  <a:lnTo>
                    <a:pt x="57912" y="332232"/>
                  </a:lnTo>
                  <a:lnTo>
                    <a:pt x="70104" y="347472"/>
                  </a:lnTo>
                  <a:lnTo>
                    <a:pt x="79248" y="362712"/>
                  </a:lnTo>
                  <a:lnTo>
                    <a:pt x="106680" y="390144"/>
                  </a:lnTo>
                  <a:lnTo>
                    <a:pt x="158496" y="420624"/>
                  </a:lnTo>
                  <a:lnTo>
                    <a:pt x="195072" y="432816"/>
                  </a:lnTo>
                  <a:lnTo>
                    <a:pt x="216408" y="435864"/>
                  </a:lnTo>
                  <a:lnTo>
                    <a:pt x="256032" y="435864"/>
                  </a:lnTo>
                  <a:lnTo>
                    <a:pt x="313944" y="420624"/>
                  </a:lnTo>
                  <a:lnTo>
                    <a:pt x="347472" y="402336"/>
                  </a:lnTo>
                  <a:lnTo>
                    <a:pt x="377952" y="377952"/>
                  </a:lnTo>
                  <a:lnTo>
                    <a:pt x="414528" y="332232"/>
                  </a:lnTo>
                  <a:lnTo>
                    <a:pt x="420624" y="313944"/>
                  </a:lnTo>
                  <a:lnTo>
                    <a:pt x="429768" y="295656"/>
                  </a:lnTo>
                  <a:lnTo>
                    <a:pt x="432816" y="277368"/>
                  </a:lnTo>
                  <a:lnTo>
                    <a:pt x="438912" y="234696"/>
                  </a:lnTo>
                  <a:close/>
                </a:path>
                <a:path w="472439" h="469900">
                  <a:moveTo>
                    <a:pt x="472440" y="234696"/>
                  </a:moveTo>
                  <a:lnTo>
                    <a:pt x="466344" y="185928"/>
                  </a:lnTo>
                  <a:lnTo>
                    <a:pt x="454152" y="143256"/>
                  </a:lnTo>
                  <a:lnTo>
                    <a:pt x="454152" y="213360"/>
                  </a:lnTo>
                  <a:lnTo>
                    <a:pt x="454152" y="256032"/>
                  </a:lnTo>
                  <a:lnTo>
                    <a:pt x="438912" y="320040"/>
                  </a:lnTo>
                  <a:lnTo>
                    <a:pt x="405384" y="374904"/>
                  </a:lnTo>
                  <a:lnTo>
                    <a:pt x="374904" y="402336"/>
                  </a:lnTo>
                  <a:lnTo>
                    <a:pt x="359664" y="417576"/>
                  </a:lnTo>
                  <a:lnTo>
                    <a:pt x="323088" y="435864"/>
                  </a:lnTo>
                  <a:lnTo>
                    <a:pt x="301752" y="445008"/>
                  </a:lnTo>
                  <a:lnTo>
                    <a:pt x="280416" y="448056"/>
                  </a:lnTo>
                  <a:lnTo>
                    <a:pt x="259080" y="454152"/>
                  </a:lnTo>
                  <a:lnTo>
                    <a:pt x="213360" y="454152"/>
                  </a:lnTo>
                  <a:lnTo>
                    <a:pt x="192024" y="451104"/>
                  </a:lnTo>
                  <a:lnTo>
                    <a:pt x="170688" y="445008"/>
                  </a:lnTo>
                  <a:lnTo>
                    <a:pt x="152400" y="435864"/>
                  </a:lnTo>
                  <a:lnTo>
                    <a:pt x="131064" y="426720"/>
                  </a:lnTo>
                  <a:lnTo>
                    <a:pt x="97536" y="405384"/>
                  </a:lnTo>
                  <a:lnTo>
                    <a:pt x="67056" y="374904"/>
                  </a:lnTo>
                  <a:lnTo>
                    <a:pt x="42672" y="338328"/>
                  </a:lnTo>
                  <a:lnTo>
                    <a:pt x="27432" y="301752"/>
                  </a:lnTo>
                  <a:lnTo>
                    <a:pt x="18288" y="259080"/>
                  </a:lnTo>
                  <a:lnTo>
                    <a:pt x="18288" y="213360"/>
                  </a:lnTo>
                  <a:lnTo>
                    <a:pt x="33528" y="149352"/>
                  </a:lnTo>
                  <a:lnTo>
                    <a:pt x="54864" y="112776"/>
                  </a:lnTo>
                  <a:lnTo>
                    <a:pt x="82296" y="79248"/>
                  </a:lnTo>
                  <a:lnTo>
                    <a:pt x="112776" y="54864"/>
                  </a:lnTo>
                  <a:lnTo>
                    <a:pt x="149352" y="33528"/>
                  </a:lnTo>
                  <a:lnTo>
                    <a:pt x="192024" y="21336"/>
                  </a:lnTo>
                  <a:lnTo>
                    <a:pt x="234696" y="15240"/>
                  </a:lnTo>
                  <a:lnTo>
                    <a:pt x="259080" y="18288"/>
                  </a:lnTo>
                  <a:lnTo>
                    <a:pt x="301752" y="27432"/>
                  </a:lnTo>
                  <a:lnTo>
                    <a:pt x="341376" y="42672"/>
                  </a:lnTo>
                  <a:lnTo>
                    <a:pt x="356616" y="54864"/>
                  </a:lnTo>
                  <a:lnTo>
                    <a:pt x="374904" y="67056"/>
                  </a:lnTo>
                  <a:lnTo>
                    <a:pt x="405384" y="94488"/>
                  </a:lnTo>
                  <a:lnTo>
                    <a:pt x="429768" y="131064"/>
                  </a:lnTo>
                  <a:lnTo>
                    <a:pt x="451104" y="192024"/>
                  </a:lnTo>
                  <a:lnTo>
                    <a:pt x="454152" y="213360"/>
                  </a:lnTo>
                  <a:lnTo>
                    <a:pt x="454152" y="143256"/>
                  </a:lnTo>
                  <a:lnTo>
                    <a:pt x="417576" y="85344"/>
                  </a:lnTo>
                  <a:lnTo>
                    <a:pt x="384048" y="51816"/>
                  </a:lnTo>
                  <a:lnTo>
                    <a:pt x="347472" y="27432"/>
                  </a:lnTo>
                  <a:lnTo>
                    <a:pt x="304800" y="9144"/>
                  </a:lnTo>
                  <a:lnTo>
                    <a:pt x="259080" y="0"/>
                  </a:lnTo>
                  <a:lnTo>
                    <a:pt x="210312" y="0"/>
                  </a:lnTo>
                  <a:lnTo>
                    <a:pt x="121920" y="27432"/>
                  </a:lnTo>
                  <a:lnTo>
                    <a:pt x="85344" y="54864"/>
                  </a:lnTo>
                  <a:lnTo>
                    <a:pt x="54864" y="85344"/>
                  </a:lnTo>
                  <a:lnTo>
                    <a:pt x="27432" y="124968"/>
                  </a:lnTo>
                  <a:lnTo>
                    <a:pt x="12192" y="167640"/>
                  </a:lnTo>
                  <a:lnTo>
                    <a:pt x="0" y="237744"/>
                  </a:lnTo>
                  <a:lnTo>
                    <a:pt x="3048" y="259080"/>
                  </a:lnTo>
                  <a:lnTo>
                    <a:pt x="6096" y="283464"/>
                  </a:lnTo>
                  <a:lnTo>
                    <a:pt x="12192" y="304800"/>
                  </a:lnTo>
                  <a:lnTo>
                    <a:pt x="18288" y="329184"/>
                  </a:lnTo>
                  <a:lnTo>
                    <a:pt x="30480" y="347472"/>
                  </a:lnTo>
                  <a:lnTo>
                    <a:pt x="54864" y="387096"/>
                  </a:lnTo>
                  <a:lnTo>
                    <a:pt x="106680" y="432816"/>
                  </a:lnTo>
                  <a:lnTo>
                    <a:pt x="124968" y="441960"/>
                  </a:lnTo>
                  <a:lnTo>
                    <a:pt x="146304" y="454152"/>
                  </a:lnTo>
                  <a:lnTo>
                    <a:pt x="188976" y="466344"/>
                  </a:lnTo>
                  <a:lnTo>
                    <a:pt x="213360" y="469392"/>
                  </a:lnTo>
                  <a:lnTo>
                    <a:pt x="262128" y="469392"/>
                  </a:lnTo>
                  <a:lnTo>
                    <a:pt x="307848" y="460248"/>
                  </a:lnTo>
                  <a:lnTo>
                    <a:pt x="350520" y="441960"/>
                  </a:lnTo>
                  <a:lnTo>
                    <a:pt x="387096" y="417576"/>
                  </a:lnTo>
                  <a:lnTo>
                    <a:pt x="432816" y="365760"/>
                  </a:lnTo>
                  <a:lnTo>
                    <a:pt x="454152" y="326136"/>
                  </a:lnTo>
                  <a:lnTo>
                    <a:pt x="466344" y="280416"/>
                  </a:lnTo>
                  <a:lnTo>
                    <a:pt x="472440" y="234696"/>
                  </a:lnTo>
                  <a:close/>
                </a:path>
              </a:pathLst>
            </a:custGeom>
            <a:solidFill>
              <a:srgbClr val="799699"/>
            </a:solidFill>
          </p:spPr>
          <p:txBody>
            <a:bodyPr wrap="square" lIns="0" tIns="0" rIns="0" bIns="0" rtlCol="0"/>
            <a:lstStyle/>
            <a:p>
              <a:endParaRPr/>
            </a:p>
          </p:txBody>
        </p:sp>
      </p:grpSp>
      <p:sp>
        <p:nvSpPr>
          <p:cNvPr id="14" name="object 14"/>
          <p:cNvSpPr txBox="1">
            <a:spLocks noGrp="1"/>
          </p:cNvSpPr>
          <p:nvPr>
            <p:ph type="title"/>
          </p:nvPr>
        </p:nvSpPr>
        <p:spPr>
          <a:xfrm>
            <a:off x="2120900" y="822452"/>
            <a:ext cx="4924425" cy="574040"/>
          </a:xfrm>
          <a:prstGeom prst="rect">
            <a:avLst/>
          </a:prstGeom>
        </p:spPr>
        <p:txBody>
          <a:bodyPr vert="horz" wrap="square" lIns="0" tIns="12700" rIns="0" bIns="0" rtlCol="0">
            <a:spAutoFit/>
          </a:bodyPr>
          <a:lstStyle/>
          <a:p>
            <a:pPr marL="12700">
              <a:lnSpc>
                <a:spcPct val="100000"/>
              </a:lnSpc>
              <a:spcBef>
                <a:spcPts val="100"/>
              </a:spcBef>
            </a:pPr>
            <a:r>
              <a:rPr sz="3600" spc="-5" dirty="0"/>
              <a:t>Software</a:t>
            </a:r>
            <a:r>
              <a:rPr sz="3600" spc="-90" dirty="0"/>
              <a:t> </a:t>
            </a:r>
            <a:r>
              <a:rPr sz="3600" spc="-5" dirty="0"/>
              <a:t>Characteristics</a:t>
            </a:r>
            <a:endParaRPr sz="3600"/>
          </a:p>
        </p:txBody>
      </p:sp>
      <p:sp>
        <p:nvSpPr>
          <p:cNvPr id="15" name="object 15"/>
          <p:cNvSpPr txBox="1"/>
          <p:nvPr/>
        </p:nvSpPr>
        <p:spPr>
          <a:xfrm>
            <a:off x="673100" y="1639317"/>
            <a:ext cx="6351905" cy="1831339"/>
          </a:xfrm>
          <a:prstGeom prst="rect">
            <a:avLst/>
          </a:prstGeom>
        </p:spPr>
        <p:txBody>
          <a:bodyPr vert="horz" wrap="square" lIns="0" tIns="13335" rIns="0" bIns="0" rtlCol="0">
            <a:spAutoFit/>
          </a:bodyPr>
          <a:lstStyle/>
          <a:p>
            <a:pPr marR="1927860" algn="r">
              <a:lnSpc>
                <a:spcPct val="100000"/>
              </a:lnSpc>
              <a:spcBef>
                <a:spcPts val="105"/>
              </a:spcBef>
            </a:pPr>
            <a:r>
              <a:rPr sz="1600" dirty="0">
                <a:solidFill>
                  <a:srgbClr val="799699"/>
                </a:solidFill>
                <a:latin typeface="Georgia"/>
                <a:cs typeface="Georgia"/>
              </a:rPr>
              <a:t>11</a:t>
            </a:r>
            <a:endParaRPr sz="1600" dirty="0">
              <a:latin typeface="Georgia"/>
              <a:cs typeface="Georgia"/>
            </a:endParaRPr>
          </a:p>
          <a:p>
            <a:pPr>
              <a:lnSpc>
                <a:spcPct val="100000"/>
              </a:lnSpc>
              <a:spcBef>
                <a:spcPts val="25"/>
              </a:spcBef>
            </a:pPr>
            <a:endParaRPr sz="1500" dirty="0">
              <a:latin typeface="Georgia"/>
              <a:cs typeface="Georgia"/>
            </a:endParaRPr>
          </a:p>
          <a:p>
            <a:pPr marL="235585" indent="-223520">
              <a:lnSpc>
                <a:spcPct val="100000"/>
              </a:lnSpc>
              <a:buSzPct val="95454"/>
              <a:buFont typeface="Wingdings"/>
              <a:buChar char=""/>
              <a:tabLst>
                <a:tab pos="236220" algn="l"/>
              </a:tabLst>
            </a:pPr>
            <a:r>
              <a:rPr sz="2200" spc="-70" dirty="0">
                <a:latin typeface="Arial"/>
                <a:cs typeface="Arial"/>
              </a:rPr>
              <a:t>Software </a:t>
            </a:r>
            <a:r>
              <a:rPr sz="2200" spc="-45" dirty="0">
                <a:latin typeface="Arial"/>
                <a:cs typeface="Arial"/>
              </a:rPr>
              <a:t>is </a:t>
            </a:r>
            <a:r>
              <a:rPr sz="2200" spc="-75" dirty="0">
                <a:latin typeface="Arial"/>
                <a:cs typeface="Arial"/>
              </a:rPr>
              <a:t>Engineered, </a:t>
            </a:r>
            <a:r>
              <a:rPr sz="2200" spc="-45" dirty="0">
                <a:latin typeface="Arial"/>
                <a:cs typeface="Arial"/>
              </a:rPr>
              <a:t>Not</a:t>
            </a:r>
            <a:r>
              <a:rPr sz="2200" spc="130" dirty="0">
                <a:latin typeface="Arial"/>
                <a:cs typeface="Arial"/>
              </a:rPr>
              <a:t> </a:t>
            </a:r>
            <a:r>
              <a:rPr sz="2200" spc="-40" dirty="0">
                <a:latin typeface="Arial"/>
                <a:cs typeface="Arial"/>
              </a:rPr>
              <a:t>Manufactured</a:t>
            </a:r>
            <a:endParaRPr sz="2200" dirty="0">
              <a:latin typeface="Arial"/>
              <a:cs typeface="Arial"/>
            </a:endParaRPr>
          </a:p>
          <a:p>
            <a:pPr marL="235585" indent="-223520">
              <a:lnSpc>
                <a:spcPct val="100000"/>
              </a:lnSpc>
              <a:spcBef>
                <a:spcPts val="1320"/>
              </a:spcBef>
              <a:buSzPct val="95454"/>
              <a:buFont typeface="Wingdings"/>
              <a:buChar char=""/>
              <a:tabLst>
                <a:tab pos="236220" algn="l"/>
              </a:tabLst>
            </a:pPr>
            <a:r>
              <a:rPr sz="2200" spc="-70" dirty="0">
                <a:latin typeface="Arial"/>
                <a:cs typeface="Arial"/>
              </a:rPr>
              <a:t>Software </a:t>
            </a:r>
            <a:r>
              <a:rPr sz="2200" spc="-120" dirty="0">
                <a:latin typeface="Arial"/>
                <a:cs typeface="Arial"/>
              </a:rPr>
              <a:t>Does </a:t>
            </a:r>
            <a:r>
              <a:rPr sz="2200" spc="-15" dirty="0">
                <a:latin typeface="Arial"/>
                <a:cs typeface="Arial"/>
              </a:rPr>
              <a:t>not </a:t>
            </a:r>
            <a:r>
              <a:rPr sz="2200" spc="-114" dirty="0">
                <a:latin typeface="Arial"/>
                <a:cs typeface="Arial"/>
              </a:rPr>
              <a:t>Wear</a:t>
            </a:r>
            <a:r>
              <a:rPr sz="2200" spc="95" dirty="0">
                <a:latin typeface="Arial"/>
                <a:cs typeface="Arial"/>
              </a:rPr>
              <a:t> </a:t>
            </a:r>
            <a:r>
              <a:rPr sz="2200" spc="-90" dirty="0">
                <a:latin typeface="Arial"/>
                <a:cs typeface="Arial"/>
              </a:rPr>
              <a:t>Out</a:t>
            </a:r>
            <a:endParaRPr sz="2200" dirty="0">
              <a:latin typeface="Arial"/>
              <a:cs typeface="Arial"/>
            </a:endParaRPr>
          </a:p>
          <a:p>
            <a:pPr marL="235585" indent="-223520">
              <a:lnSpc>
                <a:spcPct val="100000"/>
              </a:lnSpc>
              <a:spcBef>
                <a:spcPts val="1320"/>
              </a:spcBef>
              <a:buSzPct val="95454"/>
              <a:buFont typeface="Wingdings"/>
              <a:buChar char=""/>
              <a:tabLst>
                <a:tab pos="236220" algn="l"/>
              </a:tabLst>
            </a:pPr>
            <a:r>
              <a:rPr sz="2200" spc="-50" dirty="0">
                <a:latin typeface="Arial"/>
                <a:cs typeface="Arial"/>
              </a:rPr>
              <a:t>They </a:t>
            </a:r>
            <a:r>
              <a:rPr sz="2200" spc="-75" dirty="0">
                <a:latin typeface="Arial"/>
                <a:cs typeface="Arial"/>
              </a:rPr>
              <a:t>are </a:t>
            </a:r>
            <a:r>
              <a:rPr sz="2200" spc="-90" dirty="0">
                <a:latin typeface="Arial"/>
                <a:cs typeface="Arial"/>
              </a:rPr>
              <a:t>Custom </a:t>
            </a:r>
            <a:r>
              <a:rPr sz="2200" dirty="0">
                <a:latin typeface="Arial"/>
                <a:cs typeface="Arial"/>
              </a:rPr>
              <a:t>Built </a:t>
            </a:r>
            <a:r>
              <a:rPr sz="2200" spc="-35" dirty="0">
                <a:latin typeface="Arial"/>
                <a:cs typeface="Arial"/>
              </a:rPr>
              <a:t>rather </a:t>
            </a:r>
            <a:r>
              <a:rPr sz="2200" spc="-25" dirty="0">
                <a:latin typeface="Arial"/>
                <a:cs typeface="Arial"/>
              </a:rPr>
              <a:t>than </a:t>
            </a:r>
            <a:r>
              <a:rPr sz="2200" spc="-50" dirty="0">
                <a:latin typeface="Arial"/>
                <a:cs typeface="Arial"/>
              </a:rPr>
              <a:t>being</a:t>
            </a:r>
            <a:r>
              <a:rPr sz="2200" spc="-450" dirty="0">
                <a:latin typeface="Arial"/>
                <a:cs typeface="Arial"/>
              </a:rPr>
              <a:t> </a:t>
            </a:r>
            <a:r>
              <a:rPr lang="en-US" sz="2200" spc="-450" dirty="0" smtClean="0">
                <a:latin typeface="Arial"/>
                <a:cs typeface="Arial"/>
              </a:rPr>
              <a:t> </a:t>
            </a:r>
            <a:r>
              <a:rPr sz="2200" spc="-80" dirty="0" smtClean="0">
                <a:latin typeface="Arial"/>
                <a:cs typeface="Arial"/>
              </a:rPr>
              <a:t>assembled</a:t>
            </a:r>
            <a:endParaRPr sz="2200" dirty="0">
              <a:latin typeface="Arial"/>
              <a:cs typeface="Aria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DSDM project consists of 7 phases</a:t>
            </a:r>
          </a:p>
        </p:txBody>
      </p:sp>
      <p:sp>
        <p:nvSpPr>
          <p:cNvPr id="3" name="Content Placeholder 2"/>
          <p:cNvSpPr>
            <a:spLocks noGrp="1"/>
          </p:cNvSpPr>
          <p:nvPr>
            <p:ph idx="1"/>
          </p:nvPr>
        </p:nvSpPr>
        <p:spPr/>
        <p:txBody>
          <a:bodyPr/>
          <a:lstStyle/>
          <a:p>
            <a:r>
              <a:rPr lang="en-US" dirty="0"/>
              <a:t>Pre-project</a:t>
            </a:r>
          </a:p>
          <a:p>
            <a:r>
              <a:rPr lang="en-US" dirty="0"/>
              <a:t>Feasibility Study</a:t>
            </a:r>
          </a:p>
          <a:p>
            <a:r>
              <a:rPr lang="en-US" dirty="0"/>
              <a:t>Business Study</a:t>
            </a:r>
          </a:p>
          <a:p>
            <a:r>
              <a:rPr lang="en-US" dirty="0"/>
              <a:t>Functional Model Iteration</a:t>
            </a:r>
          </a:p>
          <a:p>
            <a:r>
              <a:rPr lang="en-US" dirty="0"/>
              <a:t>Design and build Iteration</a:t>
            </a:r>
          </a:p>
          <a:p>
            <a:r>
              <a:rPr lang="en-US" dirty="0"/>
              <a:t>Implementation</a:t>
            </a:r>
          </a:p>
          <a:p>
            <a:r>
              <a:rPr lang="en-US" dirty="0"/>
              <a:t>Post-project</a:t>
            </a:r>
          </a:p>
          <a:p>
            <a:endParaRPr lang="en-US" dirty="0"/>
          </a:p>
        </p:txBody>
      </p:sp>
    </p:spTree>
    <p:extLst>
      <p:ext uri="{BB962C8B-B14F-4D97-AF65-F5344CB8AC3E}">
        <p14:creationId xmlns:p14="http://schemas.microsoft.com/office/powerpoint/2010/main" val="1503502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Feature Driven Development (FDD)</a:t>
            </a:r>
            <a:br>
              <a:rPr lang="en-US" b="1" dirty="0"/>
            </a:br>
            <a:endParaRPr lang="en-US" dirty="0"/>
          </a:p>
        </p:txBody>
      </p:sp>
      <p:sp>
        <p:nvSpPr>
          <p:cNvPr id="3" name="Content Placeholder 2"/>
          <p:cNvSpPr>
            <a:spLocks noGrp="1"/>
          </p:cNvSpPr>
          <p:nvPr>
            <p:ph idx="1"/>
          </p:nvPr>
        </p:nvSpPr>
        <p:spPr/>
        <p:txBody>
          <a:bodyPr/>
          <a:lstStyle/>
          <a:p>
            <a:r>
              <a:rPr lang="en-US" dirty="0"/>
              <a:t>This method is focused around "designing &amp; building" features. Unlike other agile methods, FDD describes very specific and short phases of work that has to be accomplished separately per feature</a:t>
            </a:r>
            <a:r>
              <a:rPr lang="en-US" dirty="0" smtClean="0"/>
              <a:t>.</a:t>
            </a:r>
          </a:p>
          <a:p>
            <a:r>
              <a:rPr lang="en-US" dirty="0" smtClean="0"/>
              <a:t> </a:t>
            </a:r>
            <a:r>
              <a:rPr lang="en-US" dirty="0"/>
              <a:t>It includes domain walkthrough, design inspection, promote to build, code inspection and design. </a:t>
            </a:r>
            <a:endParaRPr lang="en-US" dirty="0" smtClean="0"/>
          </a:p>
          <a:p>
            <a:r>
              <a:rPr lang="en-US" dirty="0" smtClean="0"/>
              <a:t>FDD </a:t>
            </a:r>
            <a:r>
              <a:rPr lang="en-US" dirty="0"/>
              <a:t>develops product keeping following things in the target</a:t>
            </a:r>
          </a:p>
        </p:txBody>
      </p:sp>
    </p:spTree>
    <p:extLst>
      <p:ext uri="{BB962C8B-B14F-4D97-AF65-F5344CB8AC3E}">
        <p14:creationId xmlns:p14="http://schemas.microsoft.com/office/powerpoint/2010/main" val="30565334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515" y="762000"/>
            <a:ext cx="8675370" cy="6238558"/>
          </a:xfrm>
        </p:spPr>
        <p:txBody>
          <a:bodyPr/>
          <a:lstStyle/>
          <a:p>
            <a:r>
              <a:rPr lang="en-US" dirty="0"/>
              <a:t>Domain object Modeling</a:t>
            </a:r>
          </a:p>
          <a:p>
            <a:r>
              <a:rPr lang="en-US" dirty="0"/>
              <a:t>Development by feature</a:t>
            </a:r>
          </a:p>
          <a:p>
            <a:r>
              <a:rPr lang="en-US" dirty="0"/>
              <a:t>Component/ Class Ownership</a:t>
            </a:r>
          </a:p>
          <a:p>
            <a:r>
              <a:rPr lang="en-US" dirty="0"/>
              <a:t>Feature Teams</a:t>
            </a:r>
          </a:p>
          <a:p>
            <a:r>
              <a:rPr lang="en-US" dirty="0"/>
              <a:t>Inspections</a:t>
            </a:r>
          </a:p>
          <a:p>
            <a:r>
              <a:rPr lang="en-US" dirty="0"/>
              <a:t>Configuration Management</a:t>
            </a:r>
          </a:p>
          <a:p>
            <a:r>
              <a:rPr lang="en-US" dirty="0"/>
              <a:t>Regular Builds</a:t>
            </a:r>
          </a:p>
          <a:p>
            <a:r>
              <a:rPr lang="en-US" dirty="0"/>
              <a:t>Visibility of progress and results</a:t>
            </a:r>
          </a:p>
          <a:p>
            <a:endParaRPr lang="en-US" dirty="0"/>
          </a:p>
        </p:txBody>
      </p:sp>
    </p:spTree>
    <p:extLst>
      <p:ext uri="{BB962C8B-B14F-4D97-AF65-F5344CB8AC3E}">
        <p14:creationId xmlns:p14="http://schemas.microsoft.com/office/powerpoint/2010/main" val="29863494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8917" y="648966"/>
            <a:ext cx="2682939" cy="573427"/>
          </a:xfrm>
          <a:prstGeom prst="rect">
            <a:avLst/>
          </a:prstGeom>
        </p:spPr>
        <p:txBody>
          <a:bodyPr vert="horz" wrap="square" lIns="0" tIns="14669" rIns="0" bIns="0" rtlCol="0" anchor="ctr">
            <a:spAutoFit/>
          </a:bodyPr>
          <a:lstStyle/>
          <a:p>
            <a:pPr marL="13970">
              <a:lnSpc>
                <a:spcPct val="100000"/>
              </a:lnSpc>
              <a:spcBef>
                <a:spcPts val="116"/>
              </a:spcBef>
            </a:pPr>
            <a:r>
              <a:rPr spc="-209" dirty="0"/>
              <a:t>Agile</a:t>
            </a:r>
            <a:r>
              <a:rPr spc="-336" dirty="0"/>
              <a:t> </a:t>
            </a:r>
            <a:r>
              <a:rPr spc="-358" dirty="0"/>
              <a:t>Tools</a:t>
            </a:r>
          </a:p>
        </p:txBody>
      </p:sp>
      <p:sp>
        <p:nvSpPr>
          <p:cNvPr id="3" name="object 3"/>
          <p:cNvSpPr txBox="1"/>
          <p:nvPr/>
        </p:nvSpPr>
        <p:spPr>
          <a:xfrm>
            <a:off x="589534" y="1706224"/>
            <a:ext cx="2161158" cy="1308692"/>
          </a:xfrm>
          <a:prstGeom prst="rect">
            <a:avLst/>
          </a:prstGeom>
        </p:spPr>
        <p:txBody>
          <a:bodyPr vert="horz" wrap="square" lIns="0" tIns="121539" rIns="0" bIns="0" rtlCol="0">
            <a:spAutoFit/>
          </a:bodyPr>
          <a:lstStyle/>
          <a:p>
            <a:pPr marL="580454" indent="-567182">
              <a:spcBef>
                <a:spcPts val="957"/>
              </a:spcBef>
              <a:buAutoNum type="arabicPeriod"/>
              <a:tabLst>
                <a:tab pos="580454" algn="l"/>
                <a:tab pos="581152" algn="l"/>
              </a:tabLst>
            </a:pPr>
            <a:r>
              <a:rPr sz="3520" spc="-418" dirty="0">
                <a:latin typeface="Arial"/>
                <a:cs typeface="Arial"/>
              </a:rPr>
              <a:t>JIRA</a:t>
            </a:r>
            <a:endParaRPr sz="3520">
              <a:latin typeface="Arial"/>
              <a:cs typeface="Arial"/>
            </a:endParaRPr>
          </a:p>
          <a:p>
            <a:pPr marL="580454" indent="-567182">
              <a:spcBef>
                <a:spcPts val="841"/>
              </a:spcBef>
              <a:buAutoNum type="arabicPeriod"/>
              <a:tabLst>
                <a:tab pos="580454" algn="l"/>
                <a:tab pos="581152" algn="l"/>
              </a:tabLst>
            </a:pPr>
            <a:r>
              <a:rPr sz="3520" spc="-358" dirty="0">
                <a:latin typeface="Arial"/>
                <a:cs typeface="Arial"/>
              </a:rPr>
              <a:t>KA</a:t>
            </a:r>
            <a:r>
              <a:rPr sz="3520" spc="-396" dirty="0">
                <a:latin typeface="Arial"/>
                <a:cs typeface="Arial"/>
              </a:rPr>
              <a:t>N</a:t>
            </a:r>
            <a:r>
              <a:rPr sz="3520" spc="-477" dirty="0">
                <a:latin typeface="Arial"/>
                <a:cs typeface="Arial"/>
              </a:rPr>
              <a:t>B</a:t>
            </a:r>
            <a:r>
              <a:rPr sz="3520" spc="-292" dirty="0">
                <a:latin typeface="Arial"/>
                <a:cs typeface="Arial"/>
              </a:rPr>
              <a:t>AN</a:t>
            </a:r>
            <a:endParaRPr sz="3520">
              <a:latin typeface="Arial"/>
              <a:cs typeface="Arial"/>
            </a:endParaRPr>
          </a:p>
        </p:txBody>
      </p:sp>
    </p:spTree>
    <p:extLst>
      <p:ext uri="{BB962C8B-B14F-4D97-AF65-F5344CB8AC3E}">
        <p14:creationId xmlns:p14="http://schemas.microsoft.com/office/powerpoint/2010/main" val="2326227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0300" y="770635"/>
            <a:ext cx="772287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933634"/>
                </a:solidFill>
                <a:latin typeface="Times New Roman"/>
                <a:cs typeface="Times New Roman"/>
              </a:rPr>
              <a:t>SOFWARE DOESN’T Wear </a:t>
            </a:r>
            <a:r>
              <a:rPr sz="2400" b="1" dirty="0">
                <a:solidFill>
                  <a:srgbClr val="933634"/>
                </a:solidFill>
                <a:latin typeface="Times New Roman"/>
                <a:cs typeface="Times New Roman"/>
              </a:rPr>
              <a:t>Out ,But </a:t>
            </a:r>
            <a:r>
              <a:rPr sz="2400" b="1" spc="-5" dirty="0">
                <a:solidFill>
                  <a:srgbClr val="933634"/>
                </a:solidFill>
                <a:latin typeface="Times New Roman"/>
                <a:cs typeface="Times New Roman"/>
              </a:rPr>
              <a:t>It Does</a:t>
            </a:r>
            <a:r>
              <a:rPr sz="2400" b="1" spc="-30" dirty="0">
                <a:solidFill>
                  <a:srgbClr val="933634"/>
                </a:solidFill>
                <a:latin typeface="Times New Roman"/>
                <a:cs typeface="Times New Roman"/>
              </a:rPr>
              <a:t> </a:t>
            </a:r>
            <a:r>
              <a:rPr sz="2400" b="1" spc="-5" dirty="0">
                <a:solidFill>
                  <a:srgbClr val="933634"/>
                </a:solidFill>
                <a:latin typeface="Times New Roman"/>
                <a:cs typeface="Times New Roman"/>
              </a:rPr>
              <a:t>Deteriorate..</a:t>
            </a:r>
            <a:endParaRPr sz="2400">
              <a:latin typeface="Times New Roman"/>
              <a:cs typeface="Times New Roman"/>
            </a:endParaRPr>
          </a:p>
        </p:txBody>
      </p:sp>
      <p:sp>
        <p:nvSpPr>
          <p:cNvPr id="3" name="object 3"/>
          <p:cNvSpPr/>
          <p:nvPr/>
        </p:nvSpPr>
        <p:spPr>
          <a:xfrm>
            <a:off x="762000" y="2667000"/>
            <a:ext cx="4267200" cy="4114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105400" y="2590800"/>
            <a:ext cx="4267200" cy="41148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876291" y="1557021"/>
            <a:ext cx="227965" cy="270510"/>
          </a:xfrm>
          <a:prstGeom prst="rect">
            <a:avLst/>
          </a:prstGeom>
        </p:spPr>
        <p:txBody>
          <a:bodyPr vert="horz" wrap="square" lIns="0" tIns="13335" rIns="0" bIns="0" rtlCol="0">
            <a:spAutoFit/>
          </a:bodyPr>
          <a:lstStyle/>
          <a:p>
            <a:pPr marL="12700">
              <a:lnSpc>
                <a:spcPct val="100000"/>
              </a:lnSpc>
              <a:spcBef>
                <a:spcPts val="105"/>
              </a:spcBef>
            </a:pPr>
            <a:r>
              <a:rPr sz="1600" dirty="0">
                <a:solidFill>
                  <a:srgbClr val="799699"/>
                </a:solidFill>
                <a:latin typeface="Georgia"/>
                <a:cs typeface="Georgia"/>
              </a:rPr>
              <a:t>12</a:t>
            </a:r>
            <a:endParaRPr sz="1600">
              <a:latin typeface="Georgia"/>
              <a:cs typeface="Georgi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 y="1853185"/>
            <a:ext cx="8839200" cy="4993005"/>
          </a:xfrm>
          <a:custGeom>
            <a:avLst/>
            <a:gdLst/>
            <a:ahLst/>
            <a:cxnLst/>
            <a:rect l="l" t="t" r="r" b="b"/>
            <a:pathLst>
              <a:path w="8839200" h="4993005">
                <a:moveTo>
                  <a:pt x="8839200" y="0"/>
                </a:moveTo>
                <a:lnTo>
                  <a:pt x="0" y="0"/>
                </a:lnTo>
                <a:lnTo>
                  <a:pt x="0" y="4992624"/>
                </a:lnTo>
                <a:lnTo>
                  <a:pt x="8839200" y="4992624"/>
                </a:lnTo>
                <a:lnTo>
                  <a:pt x="8839200" y="0"/>
                </a:lnTo>
                <a:close/>
              </a:path>
            </a:pathLst>
          </a:custGeom>
          <a:solidFill>
            <a:srgbClr val="C3CFD5"/>
          </a:solidFill>
        </p:spPr>
        <p:txBody>
          <a:bodyPr wrap="square" lIns="0" tIns="0" rIns="0" bIns="0" rtlCol="0"/>
          <a:lstStyle/>
          <a:p>
            <a:endParaRPr/>
          </a:p>
        </p:txBody>
      </p:sp>
      <p:grpSp>
        <p:nvGrpSpPr>
          <p:cNvPr id="3" name="object 3"/>
          <p:cNvGrpSpPr/>
          <p:nvPr/>
        </p:nvGrpSpPr>
        <p:grpSpPr>
          <a:xfrm>
            <a:off x="1613280" y="2709608"/>
            <a:ext cx="6817995" cy="3573145"/>
            <a:chOff x="1613280" y="2709608"/>
            <a:chExt cx="6817995" cy="3573145"/>
          </a:xfrm>
        </p:grpSpPr>
        <p:sp>
          <p:nvSpPr>
            <p:cNvPr id="4" name="object 4"/>
            <p:cNvSpPr/>
            <p:nvPr/>
          </p:nvSpPr>
          <p:spPr>
            <a:xfrm>
              <a:off x="1614868" y="2711195"/>
              <a:ext cx="6814820" cy="3569970"/>
            </a:xfrm>
            <a:custGeom>
              <a:avLst/>
              <a:gdLst/>
              <a:ahLst/>
              <a:cxnLst/>
              <a:rect l="l" t="t" r="r" b="b"/>
              <a:pathLst>
                <a:path w="6814820" h="3569970">
                  <a:moveTo>
                    <a:pt x="6814375" y="0"/>
                  </a:moveTo>
                  <a:lnTo>
                    <a:pt x="0" y="0"/>
                  </a:lnTo>
                  <a:lnTo>
                    <a:pt x="0" y="3569398"/>
                  </a:lnTo>
                  <a:lnTo>
                    <a:pt x="6814375" y="3569398"/>
                  </a:lnTo>
                  <a:lnTo>
                    <a:pt x="6814375" y="0"/>
                  </a:lnTo>
                  <a:close/>
                </a:path>
              </a:pathLst>
            </a:custGeom>
            <a:solidFill>
              <a:srgbClr val="FFFFFF"/>
            </a:solidFill>
          </p:spPr>
          <p:txBody>
            <a:bodyPr wrap="square" lIns="0" tIns="0" rIns="0" bIns="0" rtlCol="0"/>
            <a:lstStyle/>
            <a:p>
              <a:endParaRPr/>
            </a:p>
          </p:txBody>
        </p:sp>
        <p:sp>
          <p:nvSpPr>
            <p:cNvPr id="5" name="object 5"/>
            <p:cNvSpPr/>
            <p:nvPr/>
          </p:nvSpPr>
          <p:spPr>
            <a:xfrm>
              <a:off x="1614868" y="2711195"/>
              <a:ext cx="6814820" cy="3569970"/>
            </a:xfrm>
            <a:custGeom>
              <a:avLst/>
              <a:gdLst/>
              <a:ahLst/>
              <a:cxnLst/>
              <a:rect l="l" t="t" r="r" b="b"/>
              <a:pathLst>
                <a:path w="6814820" h="3569970">
                  <a:moveTo>
                    <a:pt x="0" y="0"/>
                  </a:moveTo>
                  <a:lnTo>
                    <a:pt x="6814375" y="0"/>
                  </a:lnTo>
                  <a:lnTo>
                    <a:pt x="6814375" y="3569398"/>
                  </a:lnTo>
                  <a:lnTo>
                    <a:pt x="0" y="3569398"/>
                  </a:lnTo>
                  <a:lnTo>
                    <a:pt x="0" y="0"/>
                  </a:lnTo>
                  <a:close/>
                </a:path>
              </a:pathLst>
            </a:custGeom>
            <a:ln w="3175">
              <a:solidFill>
                <a:srgbClr val="000000"/>
              </a:solidFill>
            </a:ln>
          </p:spPr>
          <p:txBody>
            <a:bodyPr wrap="square" lIns="0" tIns="0" rIns="0" bIns="0" rtlCol="0"/>
            <a:lstStyle/>
            <a:p>
              <a:endParaRPr/>
            </a:p>
          </p:txBody>
        </p:sp>
        <p:sp>
          <p:nvSpPr>
            <p:cNvPr id="6" name="object 6"/>
            <p:cNvSpPr/>
            <p:nvPr/>
          </p:nvSpPr>
          <p:spPr>
            <a:xfrm>
              <a:off x="2136647" y="3024758"/>
              <a:ext cx="6162675" cy="2942590"/>
            </a:xfrm>
            <a:custGeom>
              <a:avLst/>
              <a:gdLst/>
              <a:ahLst/>
              <a:cxnLst/>
              <a:rect l="l" t="t" r="r" b="b"/>
              <a:pathLst>
                <a:path w="6162675" h="2942590">
                  <a:moveTo>
                    <a:pt x="6162103" y="0"/>
                  </a:moveTo>
                  <a:lnTo>
                    <a:pt x="0" y="0"/>
                  </a:lnTo>
                  <a:lnTo>
                    <a:pt x="0" y="2942082"/>
                  </a:lnTo>
                  <a:lnTo>
                    <a:pt x="6162103" y="2942082"/>
                  </a:lnTo>
                  <a:lnTo>
                    <a:pt x="6162103" y="0"/>
                  </a:lnTo>
                  <a:close/>
                </a:path>
              </a:pathLst>
            </a:custGeom>
            <a:solidFill>
              <a:srgbClr val="BFBFBF"/>
            </a:solidFill>
          </p:spPr>
          <p:txBody>
            <a:bodyPr wrap="square" lIns="0" tIns="0" rIns="0" bIns="0" rtlCol="0"/>
            <a:lstStyle/>
            <a:p>
              <a:endParaRPr/>
            </a:p>
          </p:txBody>
        </p:sp>
        <p:sp>
          <p:nvSpPr>
            <p:cNvPr id="7" name="object 7"/>
            <p:cNvSpPr/>
            <p:nvPr/>
          </p:nvSpPr>
          <p:spPr>
            <a:xfrm>
              <a:off x="2136647" y="5966841"/>
              <a:ext cx="6162675" cy="0"/>
            </a:xfrm>
            <a:custGeom>
              <a:avLst/>
              <a:gdLst/>
              <a:ahLst/>
              <a:cxnLst/>
              <a:rect l="l" t="t" r="r" b="b"/>
              <a:pathLst>
                <a:path w="6162675">
                  <a:moveTo>
                    <a:pt x="0" y="0"/>
                  </a:moveTo>
                  <a:lnTo>
                    <a:pt x="6162103" y="0"/>
                  </a:lnTo>
                </a:path>
              </a:pathLst>
            </a:custGeom>
            <a:ln w="3175">
              <a:solidFill>
                <a:srgbClr val="000000"/>
              </a:solidFill>
            </a:ln>
          </p:spPr>
          <p:txBody>
            <a:bodyPr wrap="square" lIns="0" tIns="0" rIns="0" bIns="0" rtlCol="0"/>
            <a:lstStyle/>
            <a:p>
              <a:endParaRPr/>
            </a:p>
          </p:txBody>
        </p:sp>
        <p:sp>
          <p:nvSpPr>
            <p:cNvPr id="8" name="object 8"/>
            <p:cNvSpPr/>
            <p:nvPr/>
          </p:nvSpPr>
          <p:spPr>
            <a:xfrm>
              <a:off x="2136647" y="5593460"/>
              <a:ext cx="6162675" cy="0"/>
            </a:xfrm>
            <a:custGeom>
              <a:avLst/>
              <a:gdLst/>
              <a:ahLst/>
              <a:cxnLst/>
              <a:rect l="l" t="t" r="r" b="b"/>
              <a:pathLst>
                <a:path w="6162675">
                  <a:moveTo>
                    <a:pt x="0" y="0"/>
                  </a:moveTo>
                  <a:lnTo>
                    <a:pt x="6162103" y="0"/>
                  </a:lnTo>
                </a:path>
              </a:pathLst>
            </a:custGeom>
            <a:ln w="3175">
              <a:solidFill>
                <a:srgbClr val="000000"/>
              </a:solidFill>
            </a:ln>
          </p:spPr>
          <p:txBody>
            <a:bodyPr wrap="square" lIns="0" tIns="0" rIns="0" bIns="0" rtlCol="0"/>
            <a:lstStyle/>
            <a:p>
              <a:endParaRPr/>
            </a:p>
          </p:txBody>
        </p:sp>
        <p:sp>
          <p:nvSpPr>
            <p:cNvPr id="9" name="object 9"/>
            <p:cNvSpPr/>
            <p:nvPr/>
          </p:nvSpPr>
          <p:spPr>
            <a:xfrm>
              <a:off x="2136647" y="5235130"/>
              <a:ext cx="6162675" cy="0"/>
            </a:xfrm>
            <a:custGeom>
              <a:avLst/>
              <a:gdLst/>
              <a:ahLst/>
              <a:cxnLst/>
              <a:rect l="l" t="t" r="r" b="b"/>
              <a:pathLst>
                <a:path w="6162675">
                  <a:moveTo>
                    <a:pt x="0" y="0"/>
                  </a:moveTo>
                  <a:lnTo>
                    <a:pt x="6162103" y="0"/>
                  </a:lnTo>
                </a:path>
              </a:pathLst>
            </a:custGeom>
            <a:ln w="3175">
              <a:solidFill>
                <a:srgbClr val="000000"/>
              </a:solidFill>
            </a:ln>
          </p:spPr>
          <p:txBody>
            <a:bodyPr wrap="square" lIns="0" tIns="0" rIns="0" bIns="0" rtlCol="0"/>
            <a:lstStyle/>
            <a:p>
              <a:endParaRPr/>
            </a:p>
          </p:txBody>
        </p:sp>
        <p:sp>
          <p:nvSpPr>
            <p:cNvPr id="10" name="object 10"/>
            <p:cNvSpPr/>
            <p:nvPr/>
          </p:nvSpPr>
          <p:spPr>
            <a:xfrm>
              <a:off x="2136647" y="4861750"/>
              <a:ext cx="6162675" cy="0"/>
            </a:xfrm>
            <a:custGeom>
              <a:avLst/>
              <a:gdLst/>
              <a:ahLst/>
              <a:cxnLst/>
              <a:rect l="l" t="t" r="r" b="b"/>
              <a:pathLst>
                <a:path w="6162675">
                  <a:moveTo>
                    <a:pt x="0" y="0"/>
                  </a:moveTo>
                  <a:lnTo>
                    <a:pt x="6162103" y="0"/>
                  </a:lnTo>
                </a:path>
              </a:pathLst>
            </a:custGeom>
            <a:ln w="3175">
              <a:solidFill>
                <a:srgbClr val="000000"/>
              </a:solidFill>
            </a:ln>
          </p:spPr>
          <p:txBody>
            <a:bodyPr wrap="square" lIns="0" tIns="0" rIns="0" bIns="0" rtlCol="0"/>
            <a:lstStyle/>
            <a:p>
              <a:endParaRPr/>
            </a:p>
          </p:txBody>
        </p:sp>
        <p:sp>
          <p:nvSpPr>
            <p:cNvPr id="11" name="object 11"/>
            <p:cNvSpPr/>
            <p:nvPr/>
          </p:nvSpPr>
          <p:spPr>
            <a:xfrm>
              <a:off x="2136647" y="4503419"/>
              <a:ext cx="6162675" cy="0"/>
            </a:xfrm>
            <a:custGeom>
              <a:avLst/>
              <a:gdLst/>
              <a:ahLst/>
              <a:cxnLst/>
              <a:rect l="l" t="t" r="r" b="b"/>
              <a:pathLst>
                <a:path w="6162675">
                  <a:moveTo>
                    <a:pt x="0" y="0"/>
                  </a:moveTo>
                  <a:lnTo>
                    <a:pt x="6162103" y="0"/>
                  </a:lnTo>
                </a:path>
              </a:pathLst>
            </a:custGeom>
            <a:ln w="3175">
              <a:solidFill>
                <a:srgbClr val="000000"/>
              </a:solidFill>
            </a:ln>
          </p:spPr>
          <p:txBody>
            <a:bodyPr wrap="square" lIns="0" tIns="0" rIns="0" bIns="0" rtlCol="0"/>
            <a:lstStyle/>
            <a:p>
              <a:endParaRPr/>
            </a:p>
          </p:txBody>
        </p:sp>
        <p:sp>
          <p:nvSpPr>
            <p:cNvPr id="12" name="object 12"/>
            <p:cNvSpPr/>
            <p:nvPr/>
          </p:nvSpPr>
          <p:spPr>
            <a:xfrm>
              <a:off x="2136647" y="4130039"/>
              <a:ext cx="6162675" cy="0"/>
            </a:xfrm>
            <a:custGeom>
              <a:avLst/>
              <a:gdLst/>
              <a:ahLst/>
              <a:cxnLst/>
              <a:rect l="l" t="t" r="r" b="b"/>
              <a:pathLst>
                <a:path w="6162675">
                  <a:moveTo>
                    <a:pt x="0" y="0"/>
                  </a:moveTo>
                  <a:lnTo>
                    <a:pt x="6162103" y="0"/>
                  </a:lnTo>
                </a:path>
              </a:pathLst>
            </a:custGeom>
            <a:ln w="3175">
              <a:solidFill>
                <a:srgbClr val="000000"/>
              </a:solidFill>
            </a:ln>
          </p:spPr>
          <p:txBody>
            <a:bodyPr wrap="square" lIns="0" tIns="0" rIns="0" bIns="0" rtlCol="0"/>
            <a:lstStyle/>
            <a:p>
              <a:endParaRPr/>
            </a:p>
          </p:txBody>
        </p:sp>
        <p:sp>
          <p:nvSpPr>
            <p:cNvPr id="13" name="object 13"/>
            <p:cNvSpPr/>
            <p:nvPr/>
          </p:nvSpPr>
          <p:spPr>
            <a:xfrm>
              <a:off x="2136647" y="3756659"/>
              <a:ext cx="6162675" cy="0"/>
            </a:xfrm>
            <a:custGeom>
              <a:avLst/>
              <a:gdLst/>
              <a:ahLst/>
              <a:cxnLst/>
              <a:rect l="l" t="t" r="r" b="b"/>
              <a:pathLst>
                <a:path w="6162675">
                  <a:moveTo>
                    <a:pt x="0" y="0"/>
                  </a:moveTo>
                  <a:lnTo>
                    <a:pt x="6162103" y="0"/>
                  </a:lnTo>
                </a:path>
              </a:pathLst>
            </a:custGeom>
            <a:ln w="3175">
              <a:solidFill>
                <a:srgbClr val="000000"/>
              </a:solidFill>
            </a:ln>
          </p:spPr>
          <p:txBody>
            <a:bodyPr wrap="square" lIns="0" tIns="0" rIns="0" bIns="0" rtlCol="0"/>
            <a:lstStyle/>
            <a:p>
              <a:endParaRPr/>
            </a:p>
          </p:txBody>
        </p:sp>
        <p:sp>
          <p:nvSpPr>
            <p:cNvPr id="14" name="object 14"/>
            <p:cNvSpPr/>
            <p:nvPr/>
          </p:nvSpPr>
          <p:spPr>
            <a:xfrm>
              <a:off x="2136647" y="3398138"/>
              <a:ext cx="6162675" cy="0"/>
            </a:xfrm>
            <a:custGeom>
              <a:avLst/>
              <a:gdLst/>
              <a:ahLst/>
              <a:cxnLst/>
              <a:rect l="l" t="t" r="r" b="b"/>
              <a:pathLst>
                <a:path w="6162675">
                  <a:moveTo>
                    <a:pt x="0" y="0"/>
                  </a:moveTo>
                  <a:lnTo>
                    <a:pt x="6162103" y="0"/>
                  </a:lnTo>
                </a:path>
              </a:pathLst>
            </a:custGeom>
            <a:ln w="3175">
              <a:solidFill>
                <a:srgbClr val="000000"/>
              </a:solidFill>
            </a:ln>
          </p:spPr>
          <p:txBody>
            <a:bodyPr wrap="square" lIns="0" tIns="0" rIns="0" bIns="0" rtlCol="0"/>
            <a:lstStyle/>
            <a:p>
              <a:endParaRPr/>
            </a:p>
          </p:txBody>
        </p:sp>
        <p:sp>
          <p:nvSpPr>
            <p:cNvPr id="15" name="object 15"/>
            <p:cNvSpPr/>
            <p:nvPr/>
          </p:nvSpPr>
          <p:spPr>
            <a:xfrm>
              <a:off x="2136647" y="3024758"/>
              <a:ext cx="6162675" cy="0"/>
            </a:xfrm>
            <a:custGeom>
              <a:avLst/>
              <a:gdLst/>
              <a:ahLst/>
              <a:cxnLst/>
              <a:rect l="l" t="t" r="r" b="b"/>
              <a:pathLst>
                <a:path w="6162675">
                  <a:moveTo>
                    <a:pt x="0" y="0"/>
                  </a:moveTo>
                  <a:lnTo>
                    <a:pt x="6162103" y="0"/>
                  </a:lnTo>
                </a:path>
              </a:pathLst>
            </a:custGeom>
            <a:ln w="3175">
              <a:solidFill>
                <a:srgbClr val="000000"/>
              </a:solidFill>
            </a:ln>
          </p:spPr>
          <p:txBody>
            <a:bodyPr wrap="square" lIns="0" tIns="0" rIns="0" bIns="0" rtlCol="0"/>
            <a:lstStyle/>
            <a:p>
              <a:endParaRPr/>
            </a:p>
          </p:txBody>
        </p:sp>
        <p:sp>
          <p:nvSpPr>
            <p:cNvPr id="16" name="object 16"/>
            <p:cNvSpPr/>
            <p:nvPr/>
          </p:nvSpPr>
          <p:spPr>
            <a:xfrm>
              <a:off x="2136647" y="3017399"/>
              <a:ext cx="6162675" cy="15240"/>
            </a:xfrm>
            <a:custGeom>
              <a:avLst/>
              <a:gdLst/>
              <a:ahLst/>
              <a:cxnLst/>
              <a:rect l="l" t="t" r="r" b="b"/>
              <a:pathLst>
                <a:path w="6162675" h="15239">
                  <a:moveTo>
                    <a:pt x="0" y="14718"/>
                  </a:moveTo>
                  <a:lnTo>
                    <a:pt x="6162103" y="14718"/>
                  </a:lnTo>
                  <a:lnTo>
                    <a:pt x="6162103" y="0"/>
                  </a:lnTo>
                  <a:lnTo>
                    <a:pt x="0" y="0"/>
                  </a:lnTo>
                  <a:lnTo>
                    <a:pt x="0" y="14718"/>
                  </a:lnTo>
                  <a:close/>
                </a:path>
              </a:pathLst>
            </a:custGeom>
            <a:solidFill>
              <a:srgbClr val="7F7F7F"/>
            </a:solidFill>
          </p:spPr>
          <p:txBody>
            <a:bodyPr wrap="square" lIns="0" tIns="0" rIns="0" bIns="0" rtlCol="0"/>
            <a:lstStyle/>
            <a:p>
              <a:endParaRPr/>
            </a:p>
          </p:txBody>
        </p:sp>
        <p:sp>
          <p:nvSpPr>
            <p:cNvPr id="17" name="object 17"/>
            <p:cNvSpPr/>
            <p:nvPr/>
          </p:nvSpPr>
          <p:spPr>
            <a:xfrm>
              <a:off x="2136647" y="3024758"/>
              <a:ext cx="6162675" cy="2942590"/>
            </a:xfrm>
            <a:custGeom>
              <a:avLst/>
              <a:gdLst/>
              <a:ahLst/>
              <a:cxnLst/>
              <a:rect l="l" t="t" r="r" b="b"/>
              <a:pathLst>
                <a:path w="6162675" h="2942590">
                  <a:moveTo>
                    <a:pt x="6162103" y="0"/>
                  </a:moveTo>
                  <a:lnTo>
                    <a:pt x="6162103" y="2942082"/>
                  </a:lnTo>
                </a:path>
                <a:path w="6162675" h="2942590">
                  <a:moveTo>
                    <a:pt x="6162103" y="2942082"/>
                  </a:moveTo>
                  <a:lnTo>
                    <a:pt x="0" y="2942082"/>
                  </a:lnTo>
                </a:path>
                <a:path w="6162675" h="2942590">
                  <a:moveTo>
                    <a:pt x="0" y="2942082"/>
                  </a:moveTo>
                  <a:lnTo>
                    <a:pt x="0" y="0"/>
                  </a:lnTo>
                </a:path>
              </a:pathLst>
            </a:custGeom>
            <a:ln w="14718">
              <a:solidFill>
                <a:srgbClr val="7F7F7F"/>
              </a:solidFill>
            </a:ln>
          </p:spPr>
          <p:txBody>
            <a:bodyPr wrap="square" lIns="0" tIns="0" rIns="0" bIns="0" rtlCol="0"/>
            <a:lstStyle/>
            <a:p>
              <a:endParaRPr/>
            </a:p>
          </p:txBody>
        </p:sp>
        <p:sp>
          <p:nvSpPr>
            <p:cNvPr id="18" name="object 18"/>
            <p:cNvSpPr/>
            <p:nvPr/>
          </p:nvSpPr>
          <p:spPr>
            <a:xfrm>
              <a:off x="2078736" y="3024758"/>
              <a:ext cx="58419" cy="2942590"/>
            </a:xfrm>
            <a:custGeom>
              <a:avLst/>
              <a:gdLst/>
              <a:ahLst/>
              <a:cxnLst/>
              <a:rect l="l" t="t" r="r" b="b"/>
              <a:pathLst>
                <a:path w="58419" h="2942590">
                  <a:moveTo>
                    <a:pt x="57912" y="0"/>
                  </a:moveTo>
                  <a:lnTo>
                    <a:pt x="57912" y="2942082"/>
                  </a:lnTo>
                </a:path>
                <a:path w="58419" h="2942590">
                  <a:moveTo>
                    <a:pt x="0" y="2942082"/>
                  </a:moveTo>
                  <a:lnTo>
                    <a:pt x="57912" y="2942082"/>
                  </a:lnTo>
                </a:path>
                <a:path w="58419" h="2942590">
                  <a:moveTo>
                    <a:pt x="0" y="2568702"/>
                  </a:moveTo>
                  <a:lnTo>
                    <a:pt x="57912" y="2568702"/>
                  </a:lnTo>
                </a:path>
                <a:path w="58419" h="2942590">
                  <a:moveTo>
                    <a:pt x="0" y="2210371"/>
                  </a:moveTo>
                  <a:lnTo>
                    <a:pt x="57912" y="2210371"/>
                  </a:lnTo>
                </a:path>
                <a:path w="58419" h="2942590">
                  <a:moveTo>
                    <a:pt x="0" y="1836991"/>
                  </a:moveTo>
                  <a:lnTo>
                    <a:pt x="57912" y="1836991"/>
                  </a:lnTo>
                </a:path>
                <a:path w="58419" h="2942590">
                  <a:moveTo>
                    <a:pt x="0" y="1478661"/>
                  </a:moveTo>
                  <a:lnTo>
                    <a:pt x="57912" y="1478661"/>
                  </a:lnTo>
                </a:path>
                <a:path w="58419" h="2942590">
                  <a:moveTo>
                    <a:pt x="0" y="1105280"/>
                  </a:moveTo>
                  <a:lnTo>
                    <a:pt x="57912" y="1105280"/>
                  </a:lnTo>
                </a:path>
                <a:path w="58419" h="2942590">
                  <a:moveTo>
                    <a:pt x="0" y="731901"/>
                  </a:moveTo>
                  <a:lnTo>
                    <a:pt x="57912" y="731901"/>
                  </a:lnTo>
                </a:path>
                <a:path w="58419" h="2942590">
                  <a:moveTo>
                    <a:pt x="0" y="373379"/>
                  </a:moveTo>
                  <a:lnTo>
                    <a:pt x="57912" y="373379"/>
                  </a:lnTo>
                </a:path>
                <a:path w="58419" h="2942590">
                  <a:moveTo>
                    <a:pt x="0" y="0"/>
                  </a:moveTo>
                  <a:lnTo>
                    <a:pt x="57912" y="0"/>
                  </a:lnTo>
                </a:path>
              </a:pathLst>
            </a:custGeom>
            <a:ln w="3175">
              <a:solidFill>
                <a:srgbClr val="000000"/>
              </a:solidFill>
            </a:ln>
          </p:spPr>
          <p:txBody>
            <a:bodyPr wrap="square" lIns="0" tIns="0" rIns="0" bIns="0" rtlCol="0"/>
            <a:lstStyle/>
            <a:p>
              <a:endParaRPr/>
            </a:p>
          </p:txBody>
        </p:sp>
        <p:sp>
          <p:nvSpPr>
            <p:cNvPr id="19" name="object 19"/>
            <p:cNvSpPr/>
            <p:nvPr/>
          </p:nvSpPr>
          <p:spPr>
            <a:xfrm>
              <a:off x="2760154" y="3398138"/>
              <a:ext cx="4930140" cy="2539365"/>
            </a:xfrm>
            <a:custGeom>
              <a:avLst/>
              <a:gdLst/>
              <a:ahLst/>
              <a:cxnLst/>
              <a:rect l="l" t="t" r="r" b="b"/>
              <a:pathLst>
                <a:path w="4930140" h="2539365">
                  <a:moveTo>
                    <a:pt x="0" y="2538984"/>
                  </a:moveTo>
                  <a:lnTo>
                    <a:pt x="1232344" y="2464308"/>
                  </a:lnTo>
                </a:path>
                <a:path w="4930140" h="2539365">
                  <a:moveTo>
                    <a:pt x="1232344" y="2464308"/>
                  </a:moveTo>
                  <a:lnTo>
                    <a:pt x="2464879" y="2195322"/>
                  </a:lnTo>
                </a:path>
                <a:path w="4930140" h="2539365">
                  <a:moveTo>
                    <a:pt x="2464879" y="2195322"/>
                  </a:moveTo>
                  <a:lnTo>
                    <a:pt x="3697224" y="2016252"/>
                  </a:lnTo>
                </a:path>
                <a:path w="4930140" h="2539365">
                  <a:moveTo>
                    <a:pt x="3697224" y="2016252"/>
                  </a:moveTo>
                  <a:lnTo>
                    <a:pt x="4929568" y="0"/>
                  </a:lnTo>
                </a:path>
              </a:pathLst>
            </a:custGeom>
            <a:ln w="14718">
              <a:solidFill>
                <a:srgbClr val="00007F"/>
              </a:solidFill>
            </a:ln>
          </p:spPr>
          <p:txBody>
            <a:bodyPr wrap="square" lIns="0" tIns="0" rIns="0" bIns="0" rtlCol="0"/>
            <a:lstStyle/>
            <a:p>
              <a:endParaRPr/>
            </a:p>
          </p:txBody>
        </p:sp>
        <p:sp>
          <p:nvSpPr>
            <p:cNvPr id="20" name="object 20"/>
            <p:cNvSpPr/>
            <p:nvPr/>
          </p:nvSpPr>
          <p:spPr>
            <a:xfrm>
              <a:off x="2709361" y="5884805"/>
              <a:ext cx="101776" cy="104443"/>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3941705" y="5810129"/>
              <a:ext cx="101776" cy="104443"/>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5174050" y="5541334"/>
              <a:ext cx="101776" cy="104443"/>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6406585" y="5362073"/>
              <a:ext cx="101586" cy="104443"/>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7638929" y="3346012"/>
              <a:ext cx="101776" cy="104253"/>
            </a:xfrm>
            <a:prstGeom prst="rect">
              <a:avLst/>
            </a:prstGeom>
            <a:blipFill>
              <a:blip r:embed="rId6" cstate="print"/>
              <a:stretch>
                <a:fillRect/>
              </a:stretch>
            </a:blipFill>
          </p:spPr>
          <p:txBody>
            <a:bodyPr wrap="square" lIns="0" tIns="0" rIns="0" bIns="0" rtlCol="0"/>
            <a:lstStyle/>
            <a:p>
              <a:endParaRPr/>
            </a:p>
          </p:txBody>
        </p:sp>
      </p:grpSp>
      <p:sp>
        <p:nvSpPr>
          <p:cNvPr id="25" name="object 25"/>
          <p:cNvSpPr txBox="1"/>
          <p:nvPr/>
        </p:nvSpPr>
        <p:spPr>
          <a:xfrm>
            <a:off x="1789176" y="3980799"/>
            <a:ext cx="210185" cy="2075814"/>
          </a:xfrm>
          <a:prstGeom prst="rect">
            <a:avLst/>
          </a:prstGeom>
        </p:spPr>
        <p:txBody>
          <a:bodyPr vert="horz" wrap="square" lIns="0" tIns="13970" rIns="0" bIns="0" rtlCol="0">
            <a:spAutoFit/>
          </a:bodyPr>
          <a:lstStyle/>
          <a:p>
            <a:pPr marR="5080" algn="r">
              <a:lnSpc>
                <a:spcPct val="100000"/>
              </a:lnSpc>
              <a:spcBef>
                <a:spcPts val="110"/>
              </a:spcBef>
            </a:pPr>
            <a:r>
              <a:rPr sz="1400" spc="10" dirty="0">
                <a:latin typeface="Arial"/>
                <a:cs typeface="Arial"/>
              </a:rPr>
              <a:t>5</a:t>
            </a:r>
            <a:r>
              <a:rPr sz="1400" spc="-20" dirty="0">
                <a:latin typeface="Arial"/>
                <a:cs typeface="Arial"/>
              </a:rPr>
              <a:t>0</a:t>
            </a:r>
            <a:endParaRPr sz="1400">
              <a:latin typeface="Arial"/>
              <a:cs typeface="Arial"/>
            </a:endParaRPr>
          </a:p>
          <a:p>
            <a:pPr marR="5080" algn="r">
              <a:lnSpc>
                <a:spcPct val="100000"/>
              </a:lnSpc>
              <a:spcBef>
                <a:spcPts val="1250"/>
              </a:spcBef>
            </a:pPr>
            <a:r>
              <a:rPr sz="1400" spc="10" dirty="0">
                <a:latin typeface="Arial"/>
                <a:cs typeface="Arial"/>
              </a:rPr>
              <a:t>4</a:t>
            </a:r>
            <a:r>
              <a:rPr sz="1400" spc="-20" dirty="0">
                <a:latin typeface="Arial"/>
                <a:cs typeface="Arial"/>
              </a:rPr>
              <a:t>0</a:t>
            </a:r>
            <a:endParaRPr sz="1400">
              <a:latin typeface="Arial"/>
              <a:cs typeface="Arial"/>
            </a:endParaRPr>
          </a:p>
          <a:p>
            <a:pPr marR="5080" algn="r">
              <a:lnSpc>
                <a:spcPct val="100000"/>
              </a:lnSpc>
              <a:spcBef>
                <a:spcPts val="1150"/>
              </a:spcBef>
            </a:pPr>
            <a:r>
              <a:rPr sz="1400" spc="10" dirty="0">
                <a:latin typeface="Arial"/>
                <a:cs typeface="Arial"/>
              </a:rPr>
              <a:t>3</a:t>
            </a:r>
            <a:r>
              <a:rPr sz="1400" spc="-20" dirty="0">
                <a:latin typeface="Arial"/>
                <a:cs typeface="Arial"/>
              </a:rPr>
              <a:t>0</a:t>
            </a:r>
            <a:endParaRPr sz="1400">
              <a:latin typeface="Arial"/>
              <a:cs typeface="Arial"/>
            </a:endParaRPr>
          </a:p>
          <a:p>
            <a:pPr marR="5080" algn="r">
              <a:lnSpc>
                <a:spcPct val="100000"/>
              </a:lnSpc>
              <a:spcBef>
                <a:spcPts val="1250"/>
              </a:spcBef>
            </a:pPr>
            <a:r>
              <a:rPr sz="1400" spc="10" dirty="0">
                <a:latin typeface="Arial"/>
                <a:cs typeface="Arial"/>
              </a:rPr>
              <a:t>2</a:t>
            </a:r>
            <a:r>
              <a:rPr sz="1400" spc="-20" dirty="0">
                <a:latin typeface="Arial"/>
                <a:cs typeface="Arial"/>
              </a:rPr>
              <a:t>0</a:t>
            </a:r>
            <a:endParaRPr sz="1400">
              <a:latin typeface="Arial"/>
              <a:cs typeface="Arial"/>
            </a:endParaRPr>
          </a:p>
          <a:p>
            <a:pPr marR="5080" algn="r">
              <a:lnSpc>
                <a:spcPct val="100000"/>
              </a:lnSpc>
              <a:spcBef>
                <a:spcPts val="1150"/>
              </a:spcBef>
            </a:pPr>
            <a:r>
              <a:rPr sz="1400" spc="10" dirty="0">
                <a:latin typeface="Arial"/>
                <a:cs typeface="Arial"/>
              </a:rPr>
              <a:t>1</a:t>
            </a:r>
            <a:r>
              <a:rPr sz="1400" spc="-20" dirty="0">
                <a:latin typeface="Arial"/>
                <a:cs typeface="Arial"/>
              </a:rPr>
              <a:t>0</a:t>
            </a:r>
            <a:endParaRPr sz="1400">
              <a:latin typeface="Arial"/>
              <a:cs typeface="Arial"/>
            </a:endParaRPr>
          </a:p>
          <a:p>
            <a:pPr marR="5080" algn="r">
              <a:lnSpc>
                <a:spcPct val="100000"/>
              </a:lnSpc>
              <a:spcBef>
                <a:spcPts val="1250"/>
              </a:spcBef>
            </a:pPr>
            <a:r>
              <a:rPr sz="1400" spc="-20" dirty="0">
                <a:latin typeface="Arial"/>
                <a:cs typeface="Arial"/>
              </a:rPr>
              <a:t>0</a:t>
            </a:r>
            <a:endParaRPr sz="1400">
              <a:latin typeface="Arial"/>
              <a:cs typeface="Arial"/>
            </a:endParaRPr>
          </a:p>
        </p:txBody>
      </p:sp>
      <p:sp>
        <p:nvSpPr>
          <p:cNvPr id="26" name="object 26"/>
          <p:cNvSpPr txBox="1"/>
          <p:nvPr/>
        </p:nvSpPr>
        <p:spPr>
          <a:xfrm>
            <a:off x="1789176" y="2874375"/>
            <a:ext cx="210185" cy="972185"/>
          </a:xfrm>
          <a:prstGeom prst="rect">
            <a:avLst/>
          </a:prstGeom>
        </p:spPr>
        <p:txBody>
          <a:bodyPr vert="horz" wrap="square" lIns="0" tIns="13970" rIns="0" bIns="0" rtlCol="0">
            <a:spAutoFit/>
          </a:bodyPr>
          <a:lstStyle/>
          <a:p>
            <a:pPr>
              <a:lnSpc>
                <a:spcPct val="100000"/>
              </a:lnSpc>
              <a:spcBef>
                <a:spcPts val="110"/>
              </a:spcBef>
            </a:pPr>
            <a:r>
              <a:rPr sz="1400" spc="10" dirty="0">
                <a:latin typeface="Arial"/>
                <a:cs typeface="Arial"/>
              </a:rPr>
              <a:t>8</a:t>
            </a:r>
            <a:r>
              <a:rPr sz="1400" spc="-20" dirty="0">
                <a:latin typeface="Arial"/>
                <a:cs typeface="Arial"/>
              </a:rPr>
              <a:t>0</a:t>
            </a:r>
            <a:endParaRPr sz="1400">
              <a:latin typeface="Arial"/>
              <a:cs typeface="Arial"/>
            </a:endParaRPr>
          </a:p>
          <a:p>
            <a:pPr>
              <a:lnSpc>
                <a:spcPct val="100000"/>
              </a:lnSpc>
              <a:spcBef>
                <a:spcPts val="1270"/>
              </a:spcBef>
            </a:pPr>
            <a:r>
              <a:rPr sz="1400" spc="10" dirty="0">
                <a:latin typeface="Arial"/>
                <a:cs typeface="Arial"/>
              </a:rPr>
              <a:t>7</a:t>
            </a:r>
            <a:r>
              <a:rPr sz="1400" spc="-20" dirty="0">
                <a:latin typeface="Arial"/>
                <a:cs typeface="Arial"/>
              </a:rPr>
              <a:t>0</a:t>
            </a:r>
            <a:endParaRPr sz="1400">
              <a:latin typeface="Arial"/>
              <a:cs typeface="Arial"/>
            </a:endParaRPr>
          </a:p>
          <a:p>
            <a:pPr>
              <a:lnSpc>
                <a:spcPct val="100000"/>
              </a:lnSpc>
              <a:spcBef>
                <a:spcPts val="1130"/>
              </a:spcBef>
            </a:pPr>
            <a:r>
              <a:rPr sz="1400" spc="10" dirty="0">
                <a:latin typeface="Arial"/>
                <a:cs typeface="Arial"/>
              </a:rPr>
              <a:t>6</a:t>
            </a:r>
            <a:r>
              <a:rPr sz="1400" spc="-20" dirty="0">
                <a:latin typeface="Arial"/>
                <a:cs typeface="Arial"/>
              </a:rPr>
              <a:t>0</a:t>
            </a:r>
            <a:endParaRPr sz="1400">
              <a:latin typeface="Arial"/>
              <a:cs typeface="Arial"/>
            </a:endParaRPr>
          </a:p>
        </p:txBody>
      </p:sp>
      <p:sp>
        <p:nvSpPr>
          <p:cNvPr id="27" name="object 27"/>
          <p:cNvSpPr/>
          <p:nvPr/>
        </p:nvSpPr>
        <p:spPr>
          <a:xfrm>
            <a:off x="1614868" y="2711195"/>
            <a:ext cx="6814820" cy="3569970"/>
          </a:xfrm>
          <a:custGeom>
            <a:avLst/>
            <a:gdLst/>
            <a:ahLst/>
            <a:cxnLst/>
            <a:rect l="l" t="t" r="r" b="b"/>
            <a:pathLst>
              <a:path w="6814820" h="3569970">
                <a:moveTo>
                  <a:pt x="0" y="0"/>
                </a:moveTo>
                <a:lnTo>
                  <a:pt x="6814375" y="0"/>
                </a:lnTo>
                <a:lnTo>
                  <a:pt x="6814375" y="3569398"/>
                </a:lnTo>
                <a:lnTo>
                  <a:pt x="0" y="3569398"/>
                </a:lnTo>
                <a:lnTo>
                  <a:pt x="0" y="0"/>
                </a:lnTo>
                <a:close/>
              </a:path>
            </a:pathLst>
          </a:custGeom>
          <a:ln w="3175">
            <a:solidFill>
              <a:srgbClr val="000000"/>
            </a:solidFill>
          </a:ln>
        </p:spPr>
        <p:txBody>
          <a:bodyPr wrap="square" lIns="0" tIns="0" rIns="0" bIns="0" rtlCol="0"/>
          <a:lstStyle/>
          <a:p>
            <a:endParaRPr/>
          </a:p>
        </p:txBody>
      </p:sp>
      <p:sp>
        <p:nvSpPr>
          <p:cNvPr id="28" name="object 28"/>
          <p:cNvSpPr txBox="1"/>
          <p:nvPr/>
        </p:nvSpPr>
        <p:spPr>
          <a:xfrm>
            <a:off x="2566988" y="5962565"/>
            <a:ext cx="344170" cy="1469390"/>
          </a:xfrm>
          <a:prstGeom prst="rect">
            <a:avLst/>
          </a:prstGeom>
        </p:spPr>
        <p:txBody>
          <a:bodyPr vert="vert270" wrap="square" lIns="0" tIns="35560" rIns="0" bIns="0" rtlCol="0">
            <a:spAutoFit/>
          </a:bodyPr>
          <a:lstStyle/>
          <a:p>
            <a:pPr marL="12700">
              <a:lnSpc>
                <a:spcPct val="100000"/>
              </a:lnSpc>
              <a:spcBef>
                <a:spcPts val="280"/>
              </a:spcBef>
            </a:pPr>
            <a:r>
              <a:rPr sz="1800" spc="-5" dirty="0">
                <a:latin typeface="Comic Sans MS"/>
                <a:cs typeface="Comic Sans MS"/>
              </a:rPr>
              <a:t>Re</a:t>
            </a:r>
            <a:r>
              <a:rPr sz="1800" dirty="0">
                <a:latin typeface="Comic Sans MS"/>
                <a:cs typeface="Comic Sans MS"/>
              </a:rPr>
              <a:t>quir</a:t>
            </a:r>
            <a:r>
              <a:rPr sz="1800" spc="-5" dirty="0">
                <a:latin typeface="Comic Sans MS"/>
                <a:cs typeface="Comic Sans MS"/>
              </a:rPr>
              <a:t>e</a:t>
            </a:r>
            <a:r>
              <a:rPr sz="1800" spc="-10" dirty="0">
                <a:latin typeface="Comic Sans MS"/>
                <a:cs typeface="Comic Sans MS"/>
              </a:rPr>
              <a:t>m</a:t>
            </a:r>
            <a:r>
              <a:rPr sz="1800" spc="-5" dirty="0">
                <a:latin typeface="Comic Sans MS"/>
                <a:cs typeface="Comic Sans MS"/>
              </a:rPr>
              <a:t>e</a:t>
            </a:r>
            <a:r>
              <a:rPr sz="1800" spc="-10" dirty="0">
                <a:latin typeface="Comic Sans MS"/>
                <a:cs typeface="Comic Sans MS"/>
              </a:rPr>
              <a:t>nt</a:t>
            </a:r>
            <a:r>
              <a:rPr sz="1800" dirty="0">
                <a:latin typeface="Comic Sans MS"/>
                <a:cs typeface="Comic Sans MS"/>
              </a:rPr>
              <a:t>s</a:t>
            </a:r>
            <a:endParaRPr sz="1800">
              <a:latin typeface="Comic Sans MS"/>
              <a:cs typeface="Comic Sans MS"/>
            </a:endParaRPr>
          </a:p>
        </p:txBody>
      </p:sp>
      <p:sp>
        <p:nvSpPr>
          <p:cNvPr id="29" name="object 29"/>
          <p:cNvSpPr txBox="1"/>
          <p:nvPr/>
        </p:nvSpPr>
        <p:spPr>
          <a:xfrm>
            <a:off x="3773996" y="5948549"/>
            <a:ext cx="344170" cy="733425"/>
          </a:xfrm>
          <a:prstGeom prst="rect">
            <a:avLst/>
          </a:prstGeom>
        </p:spPr>
        <p:txBody>
          <a:bodyPr vert="vert270" wrap="square" lIns="0" tIns="35560" rIns="0" bIns="0" rtlCol="0">
            <a:spAutoFit/>
          </a:bodyPr>
          <a:lstStyle/>
          <a:p>
            <a:pPr marL="12700">
              <a:lnSpc>
                <a:spcPct val="100000"/>
              </a:lnSpc>
              <a:spcBef>
                <a:spcPts val="280"/>
              </a:spcBef>
            </a:pPr>
            <a:r>
              <a:rPr sz="1800" spc="-5" dirty="0">
                <a:latin typeface="Comic Sans MS"/>
                <a:cs typeface="Comic Sans MS"/>
              </a:rPr>
              <a:t>Design</a:t>
            </a:r>
            <a:endParaRPr sz="1800">
              <a:latin typeface="Comic Sans MS"/>
              <a:cs typeface="Comic Sans MS"/>
            </a:endParaRPr>
          </a:p>
        </p:txBody>
      </p:sp>
      <p:sp>
        <p:nvSpPr>
          <p:cNvPr id="30" name="object 30"/>
          <p:cNvSpPr txBox="1"/>
          <p:nvPr/>
        </p:nvSpPr>
        <p:spPr>
          <a:xfrm>
            <a:off x="5032820" y="5911596"/>
            <a:ext cx="344170" cy="1691005"/>
          </a:xfrm>
          <a:prstGeom prst="rect">
            <a:avLst/>
          </a:prstGeom>
        </p:spPr>
        <p:txBody>
          <a:bodyPr vert="vert270" wrap="square" lIns="0" tIns="35560" rIns="0" bIns="0" rtlCol="0">
            <a:spAutoFit/>
          </a:bodyPr>
          <a:lstStyle/>
          <a:p>
            <a:pPr marL="12700">
              <a:lnSpc>
                <a:spcPct val="100000"/>
              </a:lnSpc>
              <a:spcBef>
                <a:spcPts val="280"/>
              </a:spcBef>
            </a:pPr>
            <a:r>
              <a:rPr sz="1800" spc="-10" dirty="0">
                <a:latin typeface="Comic Sans MS"/>
                <a:cs typeface="Comic Sans MS"/>
              </a:rPr>
              <a:t>Implementation</a:t>
            </a:r>
            <a:endParaRPr sz="1800">
              <a:latin typeface="Comic Sans MS"/>
              <a:cs typeface="Comic Sans MS"/>
            </a:endParaRPr>
          </a:p>
        </p:txBody>
      </p:sp>
      <p:sp>
        <p:nvSpPr>
          <p:cNvPr id="31" name="object 31"/>
          <p:cNvSpPr txBox="1"/>
          <p:nvPr/>
        </p:nvSpPr>
        <p:spPr>
          <a:xfrm>
            <a:off x="6267260" y="5965075"/>
            <a:ext cx="344170" cy="829944"/>
          </a:xfrm>
          <a:prstGeom prst="rect">
            <a:avLst/>
          </a:prstGeom>
        </p:spPr>
        <p:txBody>
          <a:bodyPr vert="vert270" wrap="square" lIns="0" tIns="35560" rIns="0" bIns="0" rtlCol="0">
            <a:spAutoFit/>
          </a:bodyPr>
          <a:lstStyle/>
          <a:p>
            <a:pPr marL="12700">
              <a:lnSpc>
                <a:spcPct val="100000"/>
              </a:lnSpc>
              <a:spcBef>
                <a:spcPts val="280"/>
              </a:spcBef>
            </a:pPr>
            <a:r>
              <a:rPr sz="1800" dirty="0">
                <a:latin typeface="Comic Sans MS"/>
                <a:cs typeface="Comic Sans MS"/>
              </a:rPr>
              <a:t>T</a:t>
            </a:r>
            <a:r>
              <a:rPr sz="1800" spc="-5" dirty="0">
                <a:latin typeface="Comic Sans MS"/>
                <a:cs typeface="Comic Sans MS"/>
              </a:rPr>
              <a:t>e</a:t>
            </a:r>
            <a:r>
              <a:rPr sz="1800" spc="10" dirty="0">
                <a:latin typeface="Comic Sans MS"/>
                <a:cs typeface="Comic Sans MS"/>
              </a:rPr>
              <a:t>s</a:t>
            </a:r>
            <a:r>
              <a:rPr sz="1800" spc="-10" dirty="0">
                <a:latin typeface="Comic Sans MS"/>
                <a:cs typeface="Comic Sans MS"/>
              </a:rPr>
              <a:t>t</a:t>
            </a:r>
            <a:r>
              <a:rPr sz="1800" dirty="0">
                <a:latin typeface="Comic Sans MS"/>
                <a:cs typeface="Comic Sans MS"/>
              </a:rPr>
              <a:t>i</a:t>
            </a:r>
            <a:r>
              <a:rPr sz="1800" spc="-10" dirty="0">
                <a:latin typeface="Comic Sans MS"/>
                <a:cs typeface="Comic Sans MS"/>
              </a:rPr>
              <a:t>n</a:t>
            </a:r>
            <a:r>
              <a:rPr sz="1800" dirty="0">
                <a:latin typeface="Comic Sans MS"/>
                <a:cs typeface="Comic Sans MS"/>
              </a:rPr>
              <a:t>g</a:t>
            </a:r>
            <a:endParaRPr sz="1800">
              <a:latin typeface="Comic Sans MS"/>
              <a:cs typeface="Comic Sans MS"/>
            </a:endParaRPr>
          </a:p>
        </p:txBody>
      </p:sp>
      <p:sp>
        <p:nvSpPr>
          <p:cNvPr id="32" name="object 32"/>
          <p:cNvSpPr txBox="1"/>
          <p:nvPr/>
        </p:nvSpPr>
        <p:spPr>
          <a:xfrm>
            <a:off x="7459028" y="5933645"/>
            <a:ext cx="344170" cy="1355090"/>
          </a:xfrm>
          <a:prstGeom prst="rect">
            <a:avLst/>
          </a:prstGeom>
        </p:spPr>
        <p:txBody>
          <a:bodyPr vert="vert270" wrap="square" lIns="0" tIns="35560" rIns="0" bIns="0" rtlCol="0">
            <a:spAutoFit/>
          </a:bodyPr>
          <a:lstStyle/>
          <a:p>
            <a:pPr marL="12700">
              <a:lnSpc>
                <a:spcPct val="100000"/>
              </a:lnSpc>
              <a:spcBef>
                <a:spcPts val="280"/>
              </a:spcBef>
            </a:pPr>
            <a:r>
              <a:rPr sz="1800" spc="-10" dirty="0">
                <a:latin typeface="Comic Sans MS"/>
                <a:cs typeface="Comic Sans MS"/>
              </a:rPr>
              <a:t>Maintenance</a:t>
            </a:r>
            <a:endParaRPr sz="1800">
              <a:latin typeface="Comic Sans MS"/>
              <a:cs typeface="Comic Sans MS"/>
            </a:endParaRPr>
          </a:p>
        </p:txBody>
      </p:sp>
      <p:sp>
        <p:nvSpPr>
          <p:cNvPr id="33" name="object 33"/>
          <p:cNvSpPr txBox="1"/>
          <p:nvPr/>
        </p:nvSpPr>
        <p:spPr>
          <a:xfrm>
            <a:off x="6495288" y="3324859"/>
            <a:ext cx="965835" cy="574040"/>
          </a:xfrm>
          <a:prstGeom prst="rect">
            <a:avLst/>
          </a:prstGeom>
        </p:spPr>
        <p:txBody>
          <a:bodyPr vert="horz" wrap="square" lIns="0" tIns="12700" rIns="0" bIns="0" rtlCol="0">
            <a:spAutoFit/>
          </a:bodyPr>
          <a:lstStyle/>
          <a:p>
            <a:pPr>
              <a:lnSpc>
                <a:spcPct val="100000"/>
              </a:lnSpc>
              <a:spcBef>
                <a:spcPts val="100"/>
              </a:spcBef>
            </a:pPr>
            <a:r>
              <a:rPr sz="3600" spc="-10" dirty="0">
                <a:latin typeface="Comic Sans MS"/>
                <a:cs typeface="Comic Sans MS"/>
              </a:rPr>
              <a:t>C</a:t>
            </a:r>
            <a:r>
              <a:rPr sz="3600" spc="-5" dirty="0">
                <a:latin typeface="Comic Sans MS"/>
                <a:cs typeface="Comic Sans MS"/>
              </a:rPr>
              <a:t>ost</a:t>
            </a:r>
            <a:endParaRPr sz="3600">
              <a:latin typeface="Comic Sans MS"/>
              <a:cs typeface="Comic Sans MS"/>
            </a:endParaRPr>
          </a:p>
        </p:txBody>
      </p:sp>
      <p:sp>
        <p:nvSpPr>
          <p:cNvPr id="34" name="object 34"/>
          <p:cNvSpPr/>
          <p:nvPr/>
        </p:nvSpPr>
        <p:spPr>
          <a:xfrm>
            <a:off x="7245095" y="3517391"/>
            <a:ext cx="287020" cy="161925"/>
          </a:xfrm>
          <a:custGeom>
            <a:avLst/>
            <a:gdLst/>
            <a:ahLst/>
            <a:cxnLst/>
            <a:rect l="l" t="t" r="r" b="b"/>
            <a:pathLst>
              <a:path w="287020" h="161925">
                <a:moveTo>
                  <a:pt x="216433" y="130509"/>
                </a:moveTo>
                <a:lnTo>
                  <a:pt x="201168" y="158496"/>
                </a:lnTo>
                <a:lnTo>
                  <a:pt x="286511" y="161544"/>
                </a:lnTo>
                <a:lnTo>
                  <a:pt x="269549" y="137160"/>
                </a:lnTo>
                <a:lnTo>
                  <a:pt x="228600" y="137160"/>
                </a:lnTo>
                <a:lnTo>
                  <a:pt x="216433" y="130509"/>
                </a:lnTo>
                <a:close/>
              </a:path>
              <a:path w="287020" h="161925">
                <a:moveTo>
                  <a:pt x="222920" y="118615"/>
                </a:moveTo>
                <a:lnTo>
                  <a:pt x="216433" y="130509"/>
                </a:lnTo>
                <a:lnTo>
                  <a:pt x="228600" y="137160"/>
                </a:lnTo>
                <a:lnTo>
                  <a:pt x="234696" y="124968"/>
                </a:lnTo>
                <a:lnTo>
                  <a:pt x="222920" y="118615"/>
                </a:lnTo>
                <a:close/>
              </a:path>
              <a:path w="287020" h="161925">
                <a:moveTo>
                  <a:pt x="237744" y="91440"/>
                </a:moveTo>
                <a:lnTo>
                  <a:pt x="222920" y="118615"/>
                </a:lnTo>
                <a:lnTo>
                  <a:pt x="234696" y="124968"/>
                </a:lnTo>
                <a:lnTo>
                  <a:pt x="228600" y="137160"/>
                </a:lnTo>
                <a:lnTo>
                  <a:pt x="269549" y="137160"/>
                </a:lnTo>
                <a:lnTo>
                  <a:pt x="237744" y="91440"/>
                </a:lnTo>
                <a:close/>
              </a:path>
              <a:path w="287020" h="161925">
                <a:moveTo>
                  <a:pt x="3048" y="0"/>
                </a:moveTo>
                <a:lnTo>
                  <a:pt x="0" y="12192"/>
                </a:lnTo>
                <a:lnTo>
                  <a:pt x="216433" y="130509"/>
                </a:lnTo>
                <a:lnTo>
                  <a:pt x="222920" y="118615"/>
                </a:lnTo>
                <a:lnTo>
                  <a:pt x="3048" y="0"/>
                </a:lnTo>
                <a:close/>
              </a:path>
            </a:pathLst>
          </a:custGeom>
          <a:solidFill>
            <a:srgbClr val="000000"/>
          </a:solidFill>
        </p:spPr>
        <p:txBody>
          <a:bodyPr wrap="square" lIns="0" tIns="0" rIns="0" bIns="0" rtlCol="0"/>
          <a:lstStyle/>
          <a:p>
            <a:endParaRPr/>
          </a:p>
        </p:txBody>
      </p:sp>
      <p:sp>
        <p:nvSpPr>
          <p:cNvPr id="35" name="object 35"/>
          <p:cNvSpPr txBox="1">
            <a:spLocks noGrp="1"/>
          </p:cNvSpPr>
          <p:nvPr>
            <p:ph type="title"/>
          </p:nvPr>
        </p:nvSpPr>
        <p:spPr>
          <a:xfrm>
            <a:off x="1145539" y="895604"/>
            <a:ext cx="7294880" cy="932180"/>
          </a:xfrm>
          <a:prstGeom prst="rect">
            <a:avLst/>
          </a:prstGeom>
        </p:spPr>
        <p:txBody>
          <a:bodyPr vert="horz" wrap="square" lIns="0" tIns="11430" rIns="0" bIns="0" rtlCol="0">
            <a:spAutoFit/>
          </a:bodyPr>
          <a:lstStyle/>
          <a:p>
            <a:pPr marL="2621280" marR="5080" indent="-2609215">
              <a:lnSpc>
                <a:spcPct val="100000"/>
              </a:lnSpc>
              <a:spcBef>
                <a:spcPts val="90"/>
              </a:spcBef>
              <a:tabLst>
                <a:tab pos="5528945" algn="l"/>
              </a:tabLst>
            </a:pPr>
            <a:r>
              <a:rPr sz="2000" b="1" spc="-155" dirty="0">
                <a:solidFill>
                  <a:srgbClr val="CC3300"/>
                </a:solidFill>
                <a:latin typeface="Arial"/>
                <a:cs typeface="Arial"/>
              </a:rPr>
              <a:t>Cost </a:t>
            </a:r>
            <a:r>
              <a:rPr sz="2000" b="1" spc="-50" dirty="0">
                <a:solidFill>
                  <a:srgbClr val="CC3300"/>
                </a:solidFill>
                <a:latin typeface="Arial"/>
                <a:cs typeface="Arial"/>
              </a:rPr>
              <a:t>to </a:t>
            </a:r>
            <a:r>
              <a:rPr sz="2000" b="1" spc="-20" dirty="0">
                <a:solidFill>
                  <a:srgbClr val="CC3300"/>
                </a:solidFill>
                <a:latin typeface="Arial"/>
                <a:cs typeface="Arial"/>
              </a:rPr>
              <a:t>fix </a:t>
            </a:r>
            <a:r>
              <a:rPr sz="2000" b="1" spc="-40" dirty="0">
                <a:solidFill>
                  <a:srgbClr val="CC3300"/>
                </a:solidFill>
                <a:latin typeface="Arial"/>
                <a:cs typeface="Arial"/>
              </a:rPr>
              <a:t>an </a:t>
            </a:r>
            <a:r>
              <a:rPr sz="2000" b="1" spc="-15" dirty="0">
                <a:solidFill>
                  <a:srgbClr val="CC3300"/>
                </a:solidFill>
                <a:latin typeface="Arial"/>
                <a:cs typeface="Arial"/>
              </a:rPr>
              <a:t>error </a:t>
            </a:r>
            <a:r>
              <a:rPr sz="2000" b="1" spc="-80" dirty="0">
                <a:solidFill>
                  <a:srgbClr val="CC3300"/>
                </a:solidFill>
                <a:latin typeface="Arial"/>
                <a:cs typeface="Arial"/>
              </a:rPr>
              <a:t>increases </a:t>
            </a:r>
            <a:r>
              <a:rPr sz="2000" b="1" spc="-130" dirty="0">
                <a:solidFill>
                  <a:srgbClr val="CC3300"/>
                </a:solidFill>
                <a:latin typeface="Arial"/>
                <a:cs typeface="Arial"/>
              </a:rPr>
              <a:t>as </a:t>
            </a:r>
            <a:r>
              <a:rPr sz="2000" b="1" spc="15" dirty="0">
                <a:solidFill>
                  <a:srgbClr val="CC3300"/>
                </a:solidFill>
                <a:latin typeface="Arial"/>
                <a:cs typeface="Arial"/>
              </a:rPr>
              <a:t>it </a:t>
            </a:r>
            <a:r>
              <a:rPr sz="2000" b="1" spc="-85" dirty="0">
                <a:solidFill>
                  <a:srgbClr val="CC3300"/>
                </a:solidFill>
                <a:latin typeface="Arial"/>
                <a:cs typeface="Arial"/>
              </a:rPr>
              <a:t>is</a:t>
            </a:r>
            <a:r>
              <a:rPr sz="2000" b="1" spc="-215" dirty="0">
                <a:solidFill>
                  <a:srgbClr val="CC3300"/>
                </a:solidFill>
                <a:latin typeface="Arial"/>
                <a:cs typeface="Arial"/>
              </a:rPr>
              <a:t> </a:t>
            </a:r>
            <a:r>
              <a:rPr sz="2000" b="1" spc="-40" dirty="0">
                <a:solidFill>
                  <a:srgbClr val="CC3300"/>
                </a:solidFill>
                <a:latin typeface="Arial"/>
                <a:cs typeface="Arial"/>
              </a:rPr>
              <a:t>found</a:t>
            </a:r>
            <a:r>
              <a:rPr sz="2000" b="1" spc="-75" dirty="0">
                <a:solidFill>
                  <a:srgbClr val="CC3300"/>
                </a:solidFill>
                <a:latin typeface="Arial"/>
                <a:cs typeface="Arial"/>
              </a:rPr>
              <a:t> </a:t>
            </a:r>
            <a:r>
              <a:rPr sz="2000" b="1" spc="-20" dirty="0">
                <a:solidFill>
                  <a:srgbClr val="CC3300"/>
                </a:solidFill>
                <a:latin typeface="Arial"/>
                <a:cs typeface="Arial"/>
              </a:rPr>
              <a:t>later	</a:t>
            </a:r>
            <a:r>
              <a:rPr sz="2000" b="1" spc="-40" dirty="0">
                <a:solidFill>
                  <a:srgbClr val="CC3300"/>
                </a:solidFill>
                <a:latin typeface="Arial"/>
                <a:cs typeface="Arial"/>
              </a:rPr>
              <a:t>and </a:t>
            </a:r>
            <a:r>
              <a:rPr sz="2000" b="1" spc="-20" dirty="0">
                <a:solidFill>
                  <a:srgbClr val="CC3300"/>
                </a:solidFill>
                <a:latin typeface="Arial"/>
                <a:cs typeface="Arial"/>
              </a:rPr>
              <a:t>later </a:t>
            </a:r>
            <a:r>
              <a:rPr sz="2000" b="1" spc="5" dirty="0">
                <a:solidFill>
                  <a:srgbClr val="CC3300"/>
                </a:solidFill>
                <a:latin typeface="Arial"/>
                <a:cs typeface="Arial"/>
              </a:rPr>
              <a:t>in</a:t>
            </a:r>
            <a:r>
              <a:rPr sz="2000" b="1" spc="-225" dirty="0">
                <a:solidFill>
                  <a:srgbClr val="CC3300"/>
                </a:solidFill>
                <a:latin typeface="Arial"/>
                <a:cs typeface="Arial"/>
              </a:rPr>
              <a:t> </a:t>
            </a:r>
            <a:r>
              <a:rPr sz="2000" b="1" spc="-20" dirty="0">
                <a:solidFill>
                  <a:srgbClr val="CC3300"/>
                </a:solidFill>
                <a:latin typeface="Arial"/>
                <a:cs typeface="Arial"/>
              </a:rPr>
              <a:t>the  </a:t>
            </a:r>
            <a:r>
              <a:rPr sz="2000" b="1" spc="-55" dirty="0">
                <a:solidFill>
                  <a:srgbClr val="CC3300"/>
                </a:solidFill>
                <a:latin typeface="Arial"/>
                <a:cs typeface="Arial"/>
              </a:rPr>
              <a:t>software</a:t>
            </a:r>
            <a:r>
              <a:rPr sz="2000" b="1" spc="-85" dirty="0">
                <a:solidFill>
                  <a:srgbClr val="CC3300"/>
                </a:solidFill>
                <a:latin typeface="Arial"/>
                <a:cs typeface="Arial"/>
              </a:rPr>
              <a:t> </a:t>
            </a:r>
            <a:r>
              <a:rPr sz="2000" b="1" spc="-65" dirty="0">
                <a:solidFill>
                  <a:srgbClr val="CC3300"/>
                </a:solidFill>
                <a:latin typeface="Arial"/>
                <a:cs typeface="Arial"/>
              </a:rPr>
              <a:t>lifecycle.</a:t>
            </a:r>
            <a:endParaRPr sz="2000" dirty="0">
              <a:latin typeface="Arial"/>
              <a:cs typeface="Arial"/>
            </a:endParaRPr>
          </a:p>
          <a:p>
            <a:pPr marL="393065" algn="ctr">
              <a:lnSpc>
                <a:spcPct val="100000"/>
              </a:lnSpc>
              <a:spcBef>
                <a:spcPts val="425"/>
              </a:spcBef>
            </a:pPr>
            <a:endParaRPr sz="1600" dirty="0"/>
          </a:p>
        </p:txBody>
      </p:sp>
      <p:sp>
        <p:nvSpPr>
          <p:cNvPr id="37" name="object 37"/>
          <p:cNvSpPr txBox="1"/>
          <p:nvPr/>
        </p:nvSpPr>
        <p:spPr>
          <a:xfrm>
            <a:off x="2678492" y="6903670"/>
            <a:ext cx="161925" cy="198755"/>
          </a:xfrm>
          <a:prstGeom prst="rect">
            <a:avLst/>
          </a:prstGeom>
        </p:spPr>
        <p:txBody>
          <a:bodyPr vert="horz" wrap="square" lIns="0" tIns="0" rIns="0" bIns="0" rtlCol="0">
            <a:spAutoFit/>
          </a:bodyPr>
          <a:lstStyle/>
          <a:p>
            <a:pPr marL="12700">
              <a:lnSpc>
                <a:spcPct val="100000"/>
              </a:lnSpc>
            </a:pPr>
            <a:r>
              <a:rPr sz="1200" spc="10" dirty="0">
                <a:solidFill>
                  <a:srgbClr val="FFFFFF"/>
                </a:solidFill>
                <a:latin typeface="Georgia"/>
                <a:cs typeface="Georgia"/>
              </a:rPr>
              <a:t>n</a:t>
            </a:r>
            <a:r>
              <a:rPr sz="1200" dirty="0">
                <a:solidFill>
                  <a:srgbClr val="FFFFFF"/>
                </a:solidFill>
                <a:latin typeface="Georgia"/>
                <a:cs typeface="Georgia"/>
              </a:rPr>
              <a:t>i</a:t>
            </a:r>
            <a:endParaRPr sz="1200">
              <a:latin typeface="Georgia"/>
              <a:cs typeface="Georgia"/>
            </a:endParaRPr>
          </a:p>
        </p:txBody>
      </p:sp>
      <p:sp>
        <p:nvSpPr>
          <p:cNvPr id="36" name="object 36"/>
          <p:cNvSpPr txBox="1"/>
          <p:nvPr/>
        </p:nvSpPr>
        <p:spPr>
          <a:xfrm>
            <a:off x="2447035" y="2145284"/>
            <a:ext cx="4767580" cy="574040"/>
          </a:xfrm>
          <a:prstGeom prst="rect">
            <a:avLst/>
          </a:prstGeom>
        </p:spPr>
        <p:txBody>
          <a:bodyPr vert="horz" wrap="square" lIns="0" tIns="12700" rIns="0" bIns="0" rtlCol="0">
            <a:spAutoFit/>
          </a:bodyPr>
          <a:lstStyle/>
          <a:p>
            <a:pPr marL="12700">
              <a:lnSpc>
                <a:spcPct val="100000"/>
              </a:lnSpc>
              <a:spcBef>
                <a:spcPts val="100"/>
              </a:spcBef>
            </a:pPr>
            <a:r>
              <a:rPr sz="3600" spc="-180" dirty="0">
                <a:solidFill>
                  <a:srgbClr val="1E487C"/>
                </a:solidFill>
                <a:latin typeface="Arial"/>
                <a:cs typeface="Arial"/>
              </a:rPr>
              <a:t>Relative </a:t>
            </a:r>
            <a:r>
              <a:rPr sz="3600" spc="-220" dirty="0">
                <a:solidFill>
                  <a:srgbClr val="1E487C"/>
                </a:solidFill>
                <a:latin typeface="Arial"/>
                <a:cs typeface="Arial"/>
              </a:rPr>
              <a:t>costs </a:t>
            </a:r>
            <a:r>
              <a:rPr sz="3600" spc="-5" dirty="0">
                <a:solidFill>
                  <a:srgbClr val="1E487C"/>
                </a:solidFill>
                <a:latin typeface="Arial"/>
                <a:cs typeface="Arial"/>
              </a:rPr>
              <a:t>to </a:t>
            </a:r>
            <a:r>
              <a:rPr sz="3600" spc="-65" dirty="0">
                <a:solidFill>
                  <a:srgbClr val="1E487C"/>
                </a:solidFill>
                <a:latin typeface="Arial"/>
                <a:cs typeface="Arial"/>
              </a:rPr>
              <a:t>fix</a:t>
            </a:r>
            <a:r>
              <a:rPr sz="3600" spc="-380" dirty="0">
                <a:solidFill>
                  <a:srgbClr val="1E487C"/>
                </a:solidFill>
                <a:latin typeface="Arial"/>
                <a:cs typeface="Arial"/>
              </a:rPr>
              <a:t> </a:t>
            </a:r>
            <a:r>
              <a:rPr sz="3600" spc="-114" dirty="0">
                <a:solidFill>
                  <a:srgbClr val="1E487C"/>
                </a:solidFill>
                <a:latin typeface="Arial"/>
                <a:cs typeface="Arial"/>
              </a:rPr>
              <a:t>errors</a:t>
            </a:r>
            <a:endParaRPr sz="3600">
              <a:latin typeface="Arial"/>
              <a:cs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291" y="898652"/>
            <a:ext cx="6071870" cy="574040"/>
          </a:xfrm>
          <a:prstGeom prst="rect">
            <a:avLst/>
          </a:prstGeom>
        </p:spPr>
        <p:txBody>
          <a:bodyPr vert="horz" wrap="square" lIns="0" tIns="12700" rIns="0" bIns="0" rtlCol="0">
            <a:spAutoFit/>
          </a:bodyPr>
          <a:lstStyle/>
          <a:p>
            <a:pPr marL="12700">
              <a:lnSpc>
                <a:spcPct val="100000"/>
              </a:lnSpc>
              <a:spcBef>
                <a:spcPts val="100"/>
              </a:spcBef>
            </a:pPr>
            <a:r>
              <a:rPr sz="3600" spc="-5" dirty="0"/>
              <a:t>Software Myths </a:t>
            </a:r>
            <a:r>
              <a:rPr sz="2400" spc="-5" dirty="0"/>
              <a:t>(Management</a:t>
            </a:r>
            <a:r>
              <a:rPr sz="2400" spc="-185" dirty="0"/>
              <a:t> </a:t>
            </a:r>
            <a:r>
              <a:rPr sz="2400" spc="-5" dirty="0"/>
              <a:t>Level)</a:t>
            </a:r>
            <a:endParaRPr sz="2400"/>
          </a:p>
        </p:txBody>
      </p:sp>
      <p:graphicFrame>
        <p:nvGraphicFramePr>
          <p:cNvPr id="4" name="object 4"/>
          <p:cNvGraphicFramePr>
            <a:graphicFrameLocks noGrp="1"/>
          </p:cNvGraphicFramePr>
          <p:nvPr/>
        </p:nvGraphicFramePr>
        <p:xfrm>
          <a:off x="832103" y="2203704"/>
          <a:ext cx="8458200" cy="3855719"/>
        </p:xfrm>
        <a:graphic>
          <a:graphicData uri="http://schemas.openxmlformats.org/drawingml/2006/table">
            <a:tbl>
              <a:tblPr firstRow="1" bandRow="1">
                <a:tableStyleId>{2D5ABB26-0587-4C30-8999-92F81FD0307C}</a:tableStyleId>
              </a:tblPr>
              <a:tblGrid>
                <a:gridCol w="4229100"/>
                <a:gridCol w="4229100"/>
              </a:tblGrid>
              <a:tr h="480060">
                <a:tc>
                  <a:txBody>
                    <a:bodyPr/>
                    <a:lstStyle/>
                    <a:p>
                      <a:pPr marR="3810" algn="ctr">
                        <a:lnSpc>
                          <a:spcPct val="100000"/>
                        </a:lnSpc>
                        <a:spcBef>
                          <a:spcPts val="275"/>
                        </a:spcBef>
                      </a:pPr>
                      <a:r>
                        <a:rPr sz="2400" b="1" spc="-55" dirty="0">
                          <a:solidFill>
                            <a:srgbClr val="FFFFFF"/>
                          </a:solidFill>
                          <a:latin typeface="Arial"/>
                          <a:cs typeface="Arial"/>
                        </a:rPr>
                        <a:t>Myths</a:t>
                      </a:r>
                      <a:endParaRPr sz="2400" dirty="0">
                        <a:latin typeface="Arial"/>
                        <a:cs typeface="Arial"/>
                      </a:endParaRPr>
                    </a:p>
                  </a:txBody>
                  <a:tcPr marL="0" marR="0" marT="34925" marB="0">
                    <a:lnL w="19050">
                      <a:solidFill>
                        <a:srgbClr val="FFFFFF"/>
                      </a:solidFill>
                      <a:prstDash val="solid"/>
                    </a:lnL>
                    <a:lnR w="12700">
                      <a:solidFill>
                        <a:srgbClr val="FFFFFF"/>
                      </a:solidFill>
                      <a:prstDash val="solid"/>
                    </a:lnR>
                    <a:lnT w="19050">
                      <a:solidFill>
                        <a:srgbClr val="FFFFFF"/>
                      </a:solidFill>
                      <a:prstDash val="solid"/>
                    </a:lnT>
                    <a:lnB w="38100">
                      <a:solidFill>
                        <a:srgbClr val="FFFFFF"/>
                      </a:solidFill>
                      <a:prstDash val="solid"/>
                    </a:lnB>
                    <a:solidFill>
                      <a:srgbClr val="4E80BC"/>
                    </a:solidFill>
                  </a:tcPr>
                </a:tc>
                <a:tc>
                  <a:txBody>
                    <a:bodyPr/>
                    <a:lstStyle/>
                    <a:p>
                      <a:pPr marR="8255" algn="ctr">
                        <a:lnSpc>
                          <a:spcPct val="100000"/>
                        </a:lnSpc>
                        <a:spcBef>
                          <a:spcPts val="275"/>
                        </a:spcBef>
                      </a:pPr>
                      <a:r>
                        <a:rPr sz="2400" b="1" spc="-30" dirty="0">
                          <a:solidFill>
                            <a:srgbClr val="FFFFFF"/>
                          </a:solidFill>
                          <a:latin typeface="Arial"/>
                          <a:cs typeface="Arial"/>
                        </a:rPr>
                        <a:t>Reality</a:t>
                      </a:r>
                      <a:endParaRPr sz="2400">
                        <a:latin typeface="Arial"/>
                        <a:cs typeface="Arial"/>
                      </a:endParaRPr>
                    </a:p>
                  </a:txBody>
                  <a:tcPr marL="0" marR="0" marT="34925" marB="0">
                    <a:lnL w="1270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4E80BC"/>
                    </a:solidFill>
                  </a:tcPr>
                </a:tc>
              </a:tr>
              <a:tr h="1272539">
                <a:tc>
                  <a:txBody>
                    <a:bodyPr/>
                    <a:lstStyle/>
                    <a:p>
                      <a:pPr marL="89535" marR="87630" algn="just">
                        <a:lnSpc>
                          <a:spcPct val="100000"/>
                        </a:lnSpc>
                        <a:spcBef>
                          <a:spcPts val="285"/>
                        </a:spcBef>
                      </a:pPr>
                      <a:r>
                        <a:rPr sz="1800" dirty="0">
                          <a:latin typeface="Arial"/>
                          <a:cs typeface="Arial"/>
                        </a:rPr>
                        <a:t>Addition </a:t>
                      </a:r>
                      <a:r>
                        <a:rPr sz="1800" spc="-25" dirty="0">
                          <a:latin typeface="Arial"/>
                          <a:cs typeface="Arial"/>
                        </a:rPr>
                        <a:t>of </a:t>
                      </a:r>
                      <a:r>
                        <a:rPr sz="1800" spc="-35" dirty="0">
                          <a:latin typeface="Arial"/>
                          <a:cs typeface="Arial"/>
                        </a:rPr>
                        <a:t>more </a:t>
                      </a:r>
                      <a:r>
                        <a:rPr sz="1800" spc="-30" dirty="0">
                          <a:latin typeface="Arial"/>
                          <a:cs typeface="Arial"/>
                        </a:rPr>
                        <a:t>software </a:t>
                      </a:r>
                      <a:r>
                        <a:rPr sz="1800" spc="-55" dirty="0">
                          <a:latin typeface="Arial"/>
                          <a:cs typeface="Arial"/>
                        </a:rPr>
                        <a:t>specialists  </a:t>
                      </a:r>
                      <a:r>
                        <a:rPr sz="1800" spc="-60" dirty="0">
                          <a:latin typeface="Arial"/>
                          <a:cs typeface="Arial"/>
                        </a:rPr>
                        <a:t>those </a:t>
                      </a:r>
                      <a:r>
                        <a:rPr sz="1800" spc="30" dirty="0">
                          <a:latin typeface="Arial"/>
                          <a:cs typeface="Arial"/>
                        </a:rPr>
                        <a:t>with </a:t>
                      </a:r>
                      <a:r>
                        <a:rPr sz="1800" spc="-40" dirty="0">
                          <a:latin typeface="Arial"/>
                          <a:cs typeface="Arial"/>
                        </a:rPr>
                        <a:t>higher </a:t>
                      </a:r>
                      <a:r>
                        <a:rPr sz="1800" spc="-25" dirty="0">
                          <a:latin typeface="Arial"/>
                          <a:cs typeface="Arial"/>
                        </a:rPr>
                        <a:t>skills </a:t>
                      </a:r>
                      <a:r>
                        <a:rPr sz="1800" spc="-50" dirty="0">
                          <a:latin typeface="Arial"/>
                          <a:cs typeface="Arial"/>
                        </a:rPr>
                        <a:t>and </a:t>
                      </a:r>
                      <a:r>
                        <a:rPr sz="1800" spc="-45" dirty="0">
                          <a:latin typeface="Arial"/>
                          <a:cs typeface="Arial"/>
                        </a:rPr>
                        <a:t>longer  </a:t>
                      </a:r>
                      <a:r>
                        <a:rPr sz="1800" spc="-55" dirty="0">
                          <a:latin typeface="Arial"/>
                          <a:cs typeface="Arial"/>
                        </a:rPr>
                        <a:t>experience </a:t>
                      </a:r>
                      <a:r>
                        <a:rPr sz="1800" spc="-45" dirty="0">
                          <a:latin typeface="Arial"/>
                          <a:cs typeface="Arial"/>
                        </a:rPr>
                        <a:t>may </a:t>
                      </a:r>
                      <a:r>
                        <a:rPr sz="1800" spc="-5" dirty="0">
                          <a:latin typeface="Arial"/>
                          <a:cs typeface="Arial"/>
                        </a:rPr>
                        <a:t>bring </a:t>
                      </a:r>
                      <a:r>
                        <a:rPr sz="1800" spc="-35" dirty="0">
                          <a:latin typeface="Arial"/>
                          <a:cs typeface="Arial"/>
                        </a:rPr>
                        <a:t>the </a:t>
                      </a:r>
                      <a:r>
                        <a:rPr sz="1800" spc="-65" dirty="0">
                          <a:latin typeface="Arial"/>
                          <a:cs typeface="Arial"/>
                        </a:rPr>
                        <a:t>schedule back  </a:t>
                      </a:r>
                      <a:r>
                        <a:rPr sz="1800" spc="-25" dirty="0">
                          <a:latin typeface="Arial"/>
                          <a:cs typeface="Arial"/>
                        </a:rPr>
                        <a:t>on </a:t>
                      </a:r>
                      <a:r>
                        <a:rPr sz="1800" spc="-35" dirty="0">
                          <a:latin typeface="Arial"/>
                          <a:cs typeface="Arial"/>
                        </a:rPr>
                        <a:t>the</a:t>
                      </a:r>
                      <a:r>
                        <a:rPr sz="1800" spc="-140" dirty="0">
                          <a:latin typeface="Arial"/>
                          <a:cs typeface="Arial"/>
                        </a:rPr>
                        <a:t> </a:t>
                      </a:r>
                      <a:r>
                        <a:rPr sz="1800" spc="-20" dirty="0">
                          <a:latin typeface="Arial"/>
                          <a:cs typeface="Arial"/>
                        </a:rPr>
                        <a:t>track!</a:t>
                      </a:r>
                      <a:endParaRPr sz="1800">
                        <a:latin typeface="Arial"/>
                        <a:cs typeface="Arial"/>
                      </a:endParaRPr>
                    </a:p>
                  </a:txBody>
                  <a:tcPr marL="0" marR="0" marT="36195" marB="0">
                    <a:lnL w="19050">
                      <a:solidFill>
                        <a:srgbClr val="FFFFFF"/>
                      </a:solidFill>
                      <a:prstDash val="solid"/>
                    </a:lnL>
                    <a:lnR w="12700">
                      <a:solidFill>
                        <a:srgbClr val="FFFFFF"/>
                      </a:solidFill>
                      <a:prstDash val="solid"/>
                    </a:lnR>
                    <a:lnT w="38100">
                      <a:solidFill>
                        <a:srgbClr val="FFFFFF"/>
                      </a:solidFill>
                      <a:prstDash val="solid"/>
                    </a:lnT>
                    <a:lnB w="19050">
                      <a:solidFill>
                        <a:srgbClr val="FFFFFF"/>
                      </a:solidFill>
                      <a:prstDash val="solid"/>
                    </a:lnB>
                    <a:solidFill>
                      <a:srgbClr val="CFD7E7"/>
                    </a:solidFill>
                  </a:tcPr>
                </a:tc>
                <a:tc>
                  <a:txBody>
                    <a:bodyPr/>
                    <a:lstStyle/>
                    <a:p>
                      <a:pPr marL="91440" marR="549910" indent="-635">
                        <a:lnSpc>
                          <a:spcPct val="100000"/>
                        </a:lnSpc>
                        <a:spcBef>
                          <a:spcPts val="285"/>
                        </a:spcBef>
                      </a:pPr>
                      <a:r>
                        <a:rPr sz="1800" spc="-25" dirty="0">
                          <a:latin typeface="Arial"/>
                          <a:cs typeface="Arial"/>
                        </a:rPr>
                        <a:t>Unfortunately, that </a:t>
                      </a:r>
                      <a:r>
                        <a:rPr sz="1800" spc="-45" dirty="0">
                          <a:latin typeface="Arial"/>
                          <a:cs typeface="Arial"/>
                        </a:rPr>
                        <a:t>may </a:t>
                      </a:r>
                      <a:r>
                        <a:rPr sz="1800" spc="-5" dirty="0">
                          <a:latin typeface="Arial"/>
                          <a:cs typeface="Arial"/>
                        </a:rPr>
                        <a:t>further</a:t>
                      </a:r>
                      <a:r>
                        <a:rPr sz="1800" spc="-190" dirty="0">
                          <a:latin typeface="Arial"/>
                          <a:cs typeface="Arial"/>
                        </a:rPr>
                        <a:t> </a:t>
                      </a:r>
                      <a:r>
                        <a:rPr sz="1800" spc="-40" dirty="0">
                          <a:latin typeface="Arial"/>
                          <a:cs typeface="Arial"/>
                        </a:rPr>
                        <a:t>delay  </a:t>
                      </a:r>
                      <a:r>
                        <a:rPr sz="1800" spc="-35" dirty="0">
                          <a:latin typeface="Arial"/>
                          <a:cs typeface="Arial"/>
                        </a:rPr>
                        <a:t>the</a:t>
                      </a:r>
                      <a:r>
                        <a:rPr sz="1800" spc="-114" dirty="0">
                          <a:latin typeface="Arial"/>
                          <a:cs typeface="Arial"/>
                        </a:rPr>
                        <a:t> </a:t>
                      </a:r>
                      <a:r>
                        <a:rPr sz="1800" spc="-65" dirty="0">
                          <a:latin typeface="Arial"/>
                          <a:cs typeface="Arial"/>
                        </a:rPr>
                        <a:t>schedule</a:t>
                      </a:r>
                      <a:endParaRPr sz="1800">
                        <a:latin typeface="Arial"/>
                        <a:cs typeface="Arial"/>
                      </a:endParaRPr>
                    </a:p>
                  </a:txBody>
                  <a:tcPr marL="0" marR="0" marT="36195" marB="0">
                    <a:lnL w="1270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CFD7E7"/>
                    </a:solidFill>
                  </a:tcPr>
                </a:tc>
              </a:tr>
              <a:tr h="914400">
                <a:tc>
                  <a:txBody>
                    <a:bodyPr/>
                    <a:lstStyle/>
                    <a:p>
                      <a:pPr marL="89535" marR="199390">
                        <a:lnSpc>
                          <a:spcPct val="100000"/>
                        </a:lnSpc>
                        <a:spcBef>
                          <a:spcPts val="300"/>
                        </a:spcBef>
                      </a:pPr>
                      <a:r>
                        <a:rPr sz="1800" spc="-65" dirty="0">
                          <a:latin typeface="Arial"/>
                          <a:cs typeface="Arial"/>
                        </a:rPr>
                        <a:t>Management </a:t>
                      </a:r>
                      <a:r>
                        <a:rPr sz="1800" spc="-45" dirty="0">
                          <a:latin typeface="Arial"/>
                          <a:cs typeface="Arial"/>
                        </a:rPr>
                        <a:t>may </a:t>
                      </a:r>
                      <a:r>
                        <a:rPr sz="1800" spc="-70" dirty="0">
                          <a:latin typeface="Arial"/>
                          <a:cs typeface="Arial"/>
                        </a:rPr>
                        <a:t>be </a:t>
                      </a:r>
                      <a:r>
                        <a:rPr sz="1800" spc="-25" dirty="0">
                          <a:latin typeface="Arial"/>
                          <a:cs typeface="Arial"/>
                        </a:rPr>
                        <a:t>confident </a:t>
                      </a:r>
                      <a:r>
                        <a:rPr sz="1800" spc="-40" dirty="0">
                          <a:latin typeface="Arial"/>
                          <a:cs typeface="Arial"/>
                        </a:rPr>
                        <a:t>about</a:t>
                      </a:r>
                      <a:r>
                        <a:rPr sz="1800" spc="-280" dirty="0">
                          <a:latin typeface="Arial"/>
                          <a:cs typeface="Arial"/>
                        </a:rPr>
                        <a:t> </a:t>
                      </a:r>
                      <a:r>
                        <a:rPr sz="1800" spc="-35" dirty="0">
                          <a:latin typeface="Arial"/>
                          <a:cs typeface="Arial"/>
                        </a:rPr>
                        <a:t>the  </a:t>
                      </a:r>
                      <a:r>
                        <a:rPr sz="1800" spc="-60" dirty="0">
                          <a:latin typeface="Arial"/>
                          <a:cs typeface="Arial"/>
                        </a:rPr>
                        <a:t>state </a:t>
                      </a:r>
                      <a:r>
                        <a:rPr sz="1800" spc="-25" dirty="0">
                          <a:latin typeface="Arial"/>
                          <a:cs typeface="Arial"/>
                        </a:rPr>
                        <a:t>of </a:t>
                      </a:r>
                      <a:r>
                        <a:rPr sz="1800" spc="-35" dirty="0">
                          <a:latin typeface="Arial"/>
                          <a:cs typeface="Arial"/>
                        </a:rPr>
                        <a:t>the </a:t>
                      </a:r>
                      <a:r>
                        <a:rPr sz="1800" spc="-15" dirty="0">
                          <a:latin typeface="Arial"/>
                          <a:cs typeface="Arial"/>
                        </a:rPr>
                        <a:t>art </a:t>
                      </a:r>
                      <a:r>
                        <a:rPr sz="1800" spc="-40" dirty="0">
                          <a:latin typeface="Arial"/>
                          <a:cs typeface="Arial"/>
                        </a:rPr>
                        <a:t>and </a:t>
                      </a:r>
                      <a:r>
                        <a:rPr sz="1800" spc="-35" dirty="0">
                          <a:latin typeface="Arial"/>
                          <a:cs typeface="Arial"/>
                        </a:rPr>
                        <a:t>development </a:t>
                      </a:r>
                      <a:r>
                        <a:rPr sz="1800" spc="-30" dirty="0">
                          <a:latin typeface="Arial"/>
                          <a:cs typeface="Arial"/>
                        </a:rPr>
                        <a:t>tools  </a:t>
                      </a:r>
                      <a:r>
                        <a:rPr sz="1800" spc="-40" dirty="0">
                          <a:latin typeface="Arial"/>
                          <a:cs typeface="Arial"/>
                        </a:rPr>
                        <a:t>company</a:t>
                      </a:r>
                      <a:r>
                        <a:rPr sz="1800" spc="-165" dirty="0">
                          <a:latin typeface="Arial"/>
                          <a:cs typeface="Arial"/>
                        </a:rPr>
                        <a:t> </a:t>
                      </a:r>
                      <a:r>
                        <a:rPr sz="1800" spc="-65" dirty="0">
                          <a:latin typeface="Arial"/>
                          <a:cs typeface="Arial"/>
                        </a:rPr>
                        <a:t>have</a:t>
                      </a:r>
                      <a:endParaRPr sz="1800">
                        <a:latin typeface="Arial"/>
                        <a:cs typeface="Arial"/>
                      </a:endParaRPr>
                    </a:p>
                  </a:txBody>
                  <a:tcPr marL="0" marR="0" marT="38100" marB="0">
                    <a:lnL w="19050">
                      <a:solidFill>
                        <a:srgbClr val="FFFFFF"/>
                      </a:solidFill>
                      <a:prstDash val="solid"/>
                    </a:lnL>
                    <a:lnR w="12700">
                      <a:solidFill>
                        <a:srgbClr val="FFFFFF"/>
                      </a:solidFill>
                      <a:prstDash val="solid"/>
                    </a:lnR>
                    <a:lnT w="19050">
                      <a:solidFill>
                        <a:srgbClr val="FFFFFF"/>
                      </a:solidFill>
                      <a:prstDash val="solid"/>
                    </a:lnT>
                    <a:lnB w="19050">
                      <a:solidFill>
                        <a:srgbClr val="FFFFFF"/>
                      </a:solidFill>
                      <a:prstDash val="solid"/>
                    </a:lnB>
                    <a:solidFill>
                      <a:srgbClr val="E8ECF3"/>
                    </a:solidFill>
                  </a:tcPr>
                </a:tc>
                <a:tc>
                  <a:txBody>
                    <a:bodyPr/>
                    <a:lstStyle/>
                    <a:p>
                      <a:pPr marL="90805" marR="447040" algn="just">
                        <a:lnSpc>
                          <a:spcPct val="100000"/>
                        </a:lnSpc>
                        <a:spcBef>
                          <a:spcPts val="300"/>
                        </a:spcBef>
                      </a:pPr>
                      <a:r>
                        <a:rPr sz="1800" spc="-40" dirty="0">
                          <a:latin typeface="Arial"/>
                          <a:cs typeface="Arial"/>
                        </a:rPr>
                        <a:t>But </a:t>
                      </a:r>
                      <a:r>
                        <a:rPr sz="1800" spc="-35" dirty="0">
                          <a:latin typeface="Arial"/>
                          <a:cs typeface="Arial"/>
                        </a:rPr>
                        <a:t>the </a:t>
                      </a:r>
                      <a:r>
                        <a:rPr sz="1800" spc="-65" dirty="0">
                          <a:latin typeface="Arial"/>
                          <a:cs typeface="Arial"/>
                        </a:rPr>
                        <a:t>Latest </a:t>
                      </a:r>
                      <a:r>
                        <a:rPr sz="1800" spc="-30" dirty="0">
                          <a:latin typeface="Arial"/>
                          <a:cs typeface="Arial"/>
                        </a:rPr>
                        <a:t>Hardware</a:t>
                      </a:r>
                      <a:r>
                        <a:rPr sz="1800" spc="-160" dirty="0">
                          <a:latin typeface="Arial"/>
                          <a:cs typeface="Arial"/>
                        </a:rPr>
                        <a:t> </a:t>
                      </a:r>
                      <a:r>
                        <a:rPr sz="1800" spc="-20" dirty="0">
                          <a:latin typeface="Arial"/>
                          <a:cs typeface="Arial"/>
                        </a:rPr>
                        <a:t>configuration  </a:t>
                      </a:r>
                      <a:r>
                        <a:rPr sz="1800" spc="30" dirty="0">
                          <a:latin typeface="Arial"/>
                          <a:cs typeface="Arial"/>
                        </a:rPr>
                        <a:t>will</a:t>
                      </a:r>
                      <a:r>
                        <a:rPr sz="1800" spc="-90" dirty="0">
                          <a:latin typeface="Arial"/>
                          <a:cs typeface="Arial"/>
                        </a:rPr>
                        <a:t> </a:t>
                      </a:r>
                      <a:r>
                        <a:rPr sz="1800" spc="-15" dirty="0">
                          <a:latin typeface="Arial"/>
                          <a:cs typeface="Arial"/>
                        </a:rPr>
                        <a:t>not</a:t>
                      </a:r>
                      <a:r>
                        <a:rPr sz="1800" spc="-50" dirty="0">
                          <a:latin typeface="Arial"/>
                          <a:cs typeface="Arial"/>
                        </a:rPr>
                        <a:t> </a:t>
                      </a:r>
                      <a:r>
                        <a:rPr sz="1800" spc="-30" dirty="0">
                          <a:latin typeface="Arial"/>
                          <a:cs typeface="Arial"/>
                        </a:rPr>
                        <a:t>help</a:t>
                      </a:r>
                      <a:r>
                        <a:rPr sz="1800" spc="-110" dirty="0">
                          <a:latin typeface="Arial"/>
                          <a:cs typeface="Arial"/>
                        </a:rPr>
                        <a:t> </a:t>
                      </a:r>
                      <a:r>
                        <a:rPr sz="1800" spc="20" dirty="0">
                          <a:latin typeface="Arial"/>
                          <a:cs typeface="Arial"/>
                        </a:rPr>
                        <a:t>in</a:t>
                      </a:r>
                      <a:r>
                        <a:rPr sz="1800" spc="-120" dirty="0">
                          <a:latin typeface="Arial"/>
                          <a:cs typeface="Arial"/>
                        </a:rPr>
                        <a:t> </a:t>
                      </a:r>
                      <a:r>
                        <a:rPr sz="1800" spc="-20" dirty="0">
                          <a:latin typeface="Arial"/>
                          <a:cs typeface="Arial"/>
                        </a:rPr>
                        <a:t>producing</a:t>
                      </a:r>
                      <a:r>
                        <a:rPr sz="1800" spc="-114" dirty="0">
                          <a:latin typeface="Arial"/>
                          <a:cs typeface="Arial"/>
                        </a:rPr>
                        <a:t> </a:t>
                      </a:r>
                      <a:r>
                        <a:rPr sz="1800" spc="-25" dirty="0">
                          <a:latin typeface="Arial"/>
                          <a:cs typeface="Arial"/>
                        </a:rPr>
                        <a:t>high</a:t>
                      </a:r>
                      <a:r>
                        <a:rPr sz="1800" spc="-105" dirty="0">
                          <a:latin typeface="Arial"/>
                          <a:cs typeface="Arial"/>
                        </a:rPr>
                        <a:t> </a:t>
                      </a:r>
                      <a:r>
                        <a:rPr sz="1800" spc="-35" dirty="0">
                          <a:latin typeface="Arial"/>
                          <a:cs typeface="Arial"/>
                        </a:rPr>
                        <a:t>Quality  </a:t>
                      </a:r>
                      <a:r>
                        <a:rPr sz="1800" spc="-30" dirty="0">
                          <a:latin typeface="Arial"/>
                          <a:cs typeface="Arial"/>
                        </a:rPr>
                        <a:t>software</a:t>
                      </a:r>
                      <a:endParaRPr sz="1800">
                        <a:latin typeface="Arial"/>
                        <a:cs typeface="Arial"/>
                      </a:endParaRPr>
                    </a:p>
                  </a:txBody>
                  <a:tcPr marL="0" marR="0" marT="38100" marB="0">
                    <a:lnL w="1270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CF3"/>
                    </a:solidFill>
                  </a:tcPr>
                </a:tc>
              </a:tr>
              <a:tr h="1188720">
                <a:tc>
                  <a:txBody>
                    <a:bodyPr/>
                    <a:lstStyle/>
                    <a:p>
                      <a:pPr marL="89535" marR="279400">
                        <a:lnSpc>
                          <a:spcPct val="100000"/>
                        </a:lnSpc>
                        <a:spcBef>
                          <a:spcPts val="300"/>
                        </a:spcBef>
                      </a:pPr>
                      <a:r>
                        <a:rPr sz="1800" spc="-50" dirty="0">
                          <a:latin typeface="Arial"/>
                          <a:cs typeface="Arial"/>
                        </a:rPr>
                        <a:t>There </a:t>
                      </a:r>
                      <a:r>
                        <a:rPr sz="1800" spc="-45" dirty="0">
                          <a:latin typeface="Arial"/>
                          <a:cs typeface="Arial"/>
                        </a:rPr>
                        <a:t>is </a:t>
                      </a:r>
                      <a:r>
                        <a:rPr sz="1800" spc="-125" dirty="0">
                          <a:latin typeface="Arial"/>
                          <a:cs typeface="Arial"/>
                        </a:rPr>
                        <a:t>a </a:t>
                      </a:r>
                      <a:r>
                        <a:rPr sz="1800" spc="-50" dirty="0">
                          <a:latin typeface="Arial"/>
                          <a:cs typeface="Arial"/>
                        </a:rPr>
                        <a:t>Book </a:t>
                      </a:r>
                      <a:r>
                        <a:rPr sz="1800" spc="-25" dirty="0">
                          <a:latin typeface="Arial"/>
                          <a:cs typeface="Arial"/>
                        </a:rPr>
                        <a:t>that contain </a:t>
                      </a:r>
                      <a:r>
                        <a:rPr sz="1800" spc="-65" dirty="0">
                          <a:latin typeface="Arial"/>
                          <a:cs typeface="Arial"/>
                        </a:rPr>
                        <a:t>Standards  </a:t>
                      </a:r>
                      <a:r>
                        <a:rPr sz="1800" spc="-40" dirty="0">
                          <a:latin typeface="Arial"/>
                          <a:cs typeface="Arial"/>
                        </a:rPr>
                        <a:t>and procedures </a:t>
                      </a:r>
                      <a:r>
                        <a:rPr sz="1800" spc="-10" dirty="0">
                          <a:latin typeface="Arial"/>
                          <a:cs typeface="Arial"/>
                        </a:rPr>
                        <a:t>for </a:t>
                      </a:r>
                      <a:r>
                        <a:rPr sz="1800" spc="-30" dirty="0">
                          <a:latin typeface="Arial"/>
                          <a:cs typeface="Arial"/>
                        </a:rPr>
                        <a:t>developing</a:t>
                      </a:r>
                      <a:r>
                        <a:rPr sz="1800" spc="-400" dirty="0">
                          <a:latin typeface="Arial"/>
                          <a:cs typeface="Arial"/>
                        </a:rPr>
                        <a:t> </a:t>
                      </a:r>
                      <a:r>
                        <a:rPr sz="1800" spc="-55" dirty="0">
                          <a:latin typeface="Arial"/>
                          <a:cs typeface="Arial"/>
                        </a:rPr>
                        <a:t>Software</a:t>
                      </a:r>
                      <a:endParaRPr sz="1800">
                        <a:latin typeface="Arial"/>
                        <a:cs typeface="Arial"/>
                      </a:endParaRPr>
                    </a:p>
                  </a:txBody>
                  <a:tcPr marL="0" marR="0" marT="38100" marB="0">
                    <a:lnL w="19050">
                      <a:solidFill>
                        <a:srgbClr val="FFFFFF"/>
                      </a:solidFill>
                      <a:prstDash val="solid"/>
                    </a:lnL>
                    <a:lnR w="12700">
                      <a:solidFill>
                        <a:srgbClr val="FFFFFF"/>
                      </a:solidFill>
                      <a:prstDash val="solid"/>
                    </a:lnR>
                    <a:lnT w="19050">
                      <a:solidFill>
                        <a:srgbClr val="FFFFFF"/>
                      </a:solidFill>
                      <a:prstDash val="solid"/>
                    </a:lnT>
                    <a:lnB w="19050">
                      <a:solidFill>
                        <a:srgbClr val="FFFFFF"/>
                      </a:solidFill>
                      <a:prstDash val="solid"/>
                    </a:lnB>
                    <a:solidFill>
                      <a:srgbClr val="CFD7E7"/>
                    </a:solidFill>
                  </a:tcPr>
                </a:tc>
                <a:tc>
                  <a:txBody>
                    <a:bodyPr/>
                    <a:lstStyle/>
                    <a:p>
                      <a:pPr marL="90805" marR="701040">
                        <a:lnSpc>
                          <a:spcPct val="100000"/>
                        </a:lnSpc>
                        <a:spcBef>
                          <a:spcPts val="300"/>
                        </a:spcBef>
                      </a:pPr>
                      <a:r>
                        <a:rPr sz="1800" spc="-100" dirty="0">
                          <a:latin typeface="Arial"/>
                          <a:cs typeface="Arial"/>
                        </a:rPr>
                        <a:t>Does </a:t>
                      </a:r>
                      <a:r>
                        <a:rPr sz="1800" spc="25" dirty="0">
                          <a:latin typeface="Arial"/>
                          <a:cs typeface="Arial"/>
                        </a:rPr>
                        <a:t>it </a:t>
                      </a:r>
                      <a:r>
                        <a:rPr sz="1800" spc="-25" dirty="0">
                          <a:latin typeface="Arial"/>
                          <a:cs typeface="Arial"/>
                        </a:rPr>
                        <a:t>contain Modern</a:t>
                      </a:r>
                      <a:r>
                        <a:rPr sz="1800" spc="-385" dirty="0">
                          <a:latin typeface="Arial"/>
                          <a:cs typeface="Arial"/>
                        </a:rPr>
                        <a:t> </a:t>
                      </a:r>
                      <a:r>
                        <a:rPr sz="1800" spc="-40" dirty="0">
                          <a:latin typeface="Arial"/>
                          <a:cs typeface="Arial"/>
                        </a:rPr>
                        <a:t>engineering  </a:t>
                      </a:r>
                      <a:r>
                        <a:rPr sz="1800" spc="-85" dirty="0">
                          <a:latin typeface="Arial"/>
                          <a:cs typeface="Arial"/>
                        </a:rPr>
                        <a:t>Practices?</a:t>
                      </a:r>
                      <a:endParaRPr sz="1800" dirty="0">
                        <a:latin typeface="Arial"/>
                        <a:cs typeface="Arial"/>
                      </a:endParaRPr>
                    </a:p>
                    <a:p>
                      <a:pPr marL="91440" marR="1722120" indent="-635">
                        <a:lnSpc>
                          <a:spcPct val="100000"/>
                        </a:lnSpc>
                      </a:pPr>
                      <a:r>
                        <a:rPr sz="1800" spc="-100" dirty="0">
                          <a:latin typeface="Arial"/>
                          <a:cs typeface="Arial"/>
                        </a:rPr>
                        <a:t>Does </a:t>
                      </a:r>
                      <a:r>
                        <a:rPr sz="1800" spc="25" dirty="0">
                          <a:latin typeface="Arial"/>
                          <a:cs typeface="Arial"/>
                        </a:rPr>
                        <a:t>it </a:t>
                      </a:r>
                      <a:r>
                        <a:rPr sz="1800" spc="-90" dirty="0">
                          <a:latin typeface="Arial"/>
                          <a:cs typeface="Arial"/>
                        </a:rPr>
                        <a:t>Focus </a:t>
                      </a:r>
                      <a:r>
                        <a:rPr sz="1800" spc="-25" dirty="0">
                          <a:latin typeface="Arial"/>
                          <a:cs typeface="Arial"/>
                        </a:rPr>
                        <a:t>on</a:t>
                      </a:r>
                      <a:r>
                        <a:rPr sz="1800" spc="-305" dirty="0">
                          <a:latin typeface="Arial"/>
                          <a:cs typeface="Arial"/>
                        </a:rPr>
                        <a:t> </a:t>
                      </a:r>
                      <a:r>
                        <a:rPr sz="1800" spc="-60" dirty="0">
                          <a:latin typeface="Arial"/>
                          <a:cs typeface="Arial"/>
                        </a:rPr>
                        <a:t>Quality?  </a:t>
                      </a:r>
                      <a:r>
                        <a:rPr sz="1800" spc="-50" dirty="0">
                          <a:latin typeface="Arial"/>
                          <a:cs typeface="Arial"/>
                        </a:rPr>
                        <a:t>Is </a:t>
                      </a:r>
                      <a:r>
                        <a:rPr sz="1800" spc="25" dirty="0">
                          <a:latin typeface="Arial"/>
                          <a:cs typeface="Arial"/>
                        </a:rPr>
                        <a:t>it</a:t>
                      </a:r>
                      <a:r>
                        <a:rPr sz="1800" spc="-130" dirty="0">
                          <a:latin typeface="Arial"/>
                          <a:cs typeface="Arial"/>
                        </a:rPr>
                        <a:t> </a:t>
                      </a:r>
                      <a:r>
                        <a:rPr sz="1800" spc="-30" dirty="0">
                          <a:latin typeface="Arial"/>
                          <a:cs typeface="Arial"/>
                        </a:rPr>
                        <a:t>foolproof?</a:t>
                      </a:r>
                      <a:endParaRPr sz="1800" dirty="0">
                        <a:latin typeface="Arial"/>
                        <a:cs typeface="Arial"/>
                      </a:endParaRPr>
                    </a:p>
                  </a:txBody>
                  <a:tcPr marL="0" marR="0" marT="38100" marB="0">
                    <a:lnL w="1270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7E7"/>
                    </a:solidFill>
                  </a:tcPr>
                </a:tc>
              </a:tr>
            </a:tbl>
          </a:graphicData>
        </a:graphic>
      </p:graphicFrame>
      <p:sp>
        <p:nvSpPr>
          <p:cNvPr id="5" name="object 5"/>
          <p:cNvSpPr/>
          <p:nvPr/>
        </p:nvSpPr>
        <p:spPr>
          <a:xfrm>
            <a:off x="6781800" y="76200"/>
            <a:ext cx="3200400" cy="174345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50391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291" y="822452"/>
            <a:ext cx="5611495" cy="574040"/>
          </a:xfrm>
          <a:prstGeom prst="rect">
            <a:avLst/>
          </a:prstGeom>
        </p:spPr>
        <p:txBody>
          <a:bodyPr vert="horz" wrap="square" lIns="0" tIns="12700" rIns="0" bIns="0" rtlCol="0">
            <a:spAutoFit/>
          </a:bodyPr>
          <a:lstStyle/>
          <a:p>
            <a:pPr marL="12700">
              <a:lnSpc>
                <a:spcPct val="100000"/>
              </a:lnSpc>
              <a:spcBef>
                <a:spcPts val="100"/>
              </a:spcBef>
            </a:pPr>
            <a:r>
              <a:rPr sz="3600" spc="-5" dirty="0"/>
              <a:t>Software Myths </a:t>
            </a:r>
            <a:r>
              <a:rPr sz="2400" dirty="0"/>
              <a:t>(Customer</a:t>
            </a:r>
            <a:r>
              <a:rPr sz="2400" spc="-225" dirty="0"/>
              <a:t> </a:t>
            </a:r>
            <a:r>
              <a:rPr sz="2400" spc="-5" dirty="0"/>
              <a:t>Level)</a:t>
            </a:r>
            <a:endParaRPr sz="2400"/>
          </a:p>
        </p:txBody>
      </p:sp>
      <p:graphicFrame>
        <p:nvGraphicFramePr>
          <p:cNvPr id="4" name="object 4"/>
          <p:cNvGraphicFramePr>
            <a:graphicFrameLocks noGrp="1"/>
          </p:cNvGraphicFramePr>
          <p:nvPr/>
        </p:nvGraphicFramePr>
        <p:xfrm>
          <a:off x="832103" y="2203704"/>
          <a:ext cx="8458200" cy="3421378"/>
        </p:xfrm>
        <a:graphic>
          <a:graphicData uri="http://schemas.openxmlformats.org/drawingml/2006/table">
            <a:tbl>
              <a:tblPr firstRow="1" bandRow="1">
                <a:tableStyleId>{2D5ABB26-0587-4C30-8999-92F81FD0307C}</a:tableStyleId>
              </a:tblPr>
              <a:tblGrid>
                <a:gridCol w="4229100"/>
                <a:gridCol w="4229100"/>
              </a:tblGrid>
              <a:tr h="480060">
                <a:tc>
                  <a:txBody>
                    <a:bodyPr/>
                    <a:lstStyle/>
                    <a:p>
                      <a:pPr marR="3810" algn="ctr">
                        <a:lnSpc>
                          <a:spcPct val="100000"/>
                        </a:lnSpc>
                        <a:spcBef>
                          <a:spcPts val="275"/>
                        </a:spcBef>
                      </a:pPr>
                      <a:r>
                        <a:rPr sz="2400" b="1" spc="-55" dirty="0">
                          <a:solidFill>
                            <a:srgbClr val="FFFFFF"/>
                          </a:solidFill>
                          <a:latin typeface="Arial"/>
                          <a:cs typeface="Arial"/>
                        </a:rPr>
                        <a:t>Myths</a:t>
                      </a:r>
                      <a:endParaRPr sz="2400">
                        <a:latin typeface="Arial"/>
                        <a:cs typeface="Arial"/>
                      </a:endParaRPr>
                    </a:p>
                  </a:txBody>
                  <a:tcPr marL="0" marR="0" marT="34925" marB="0">
                    <a:lnL w="19050">
                      <a:solidFill>
                        <a:srgbClr val="FFFFFF"/>
                      </a:solidFill>
                      <a:prstDash val="solid"/>
                    </a:lnL>
                    <a:lnR w="12700">
                      <a:solidFill>
                        <a:srgbClr val="FFFFFF"/>
                      </a:solidFill>
                      <a:prstDash val="solid"/>
                    </a:lnR>
                    <a:lnT w="19050">
                      <a:solidFill>
                        <a:srgbClr val="FFFFFF"/>
                      </a:solidFill>
                      <a:prstDash val="solid"/>
                    </a:lnT>
                    <a:lnB w="38100">
                      <a:solidFill>
                        <a:srgbClr val="FFFFFF"/>
                      </a:solidFill>
                      <a:prstDash val="solid"/>
                    </a:lnB>
                    <a:solidFill>
                      <a:srgbClr val="4E80BC"/>
                    </a:solidFill>
                  </a:tcPr>
                </a:tc>
                <a:tc>
                  <a:txBody>
                    <a:bodyPr/>
                    <a:lstStyle/>
                    <a:p>
                      <a:pPr marR="8255" algn="ctr">
                        <a:lnSpc>
                          <a:spcPct val="100000"/>
                        </a:lnSpc>
                        <a:spcBef>
                          <a:spcPts val="275"/>
                        </a:spcBef>
                      </a:pPr>
                      <a:r>
                        <a:rPr sz="2400" b="1" spc="-30" dirty="0">
                          <a:solidFill>
                            <a:srgbClr val="FFFFFF"/>
                          </a:solidFill>
                          <a:latin typeface="Arial"/>
                          <a:cs typeface="Arial"/>
                        </a:rPr>
                        <a:t>Reality</a:t>
                      </a:r>
                      <a:endParaRPr sz="2400">
                        <a:latin typeface="Arial"/>
                        <a:cs typeface="Arial"/>
                      </a:endParaRPr>
                    </a:p>
                  </a:txBody>
                  <a:tcPr marL="0" marR="0" marT="34925" marB="0">
                    <a:lnL w="1270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4E80BC"/>
                    </a:solidFill>
                  </a:tcPr>
                </a:tc>
              </a:tr>
              <a:tr h="1272539">
                <a:tc>
                  <a:txBody>
                    <a:bodyPr/>
                    <a:lstStyle/>
                    <a:p>
                      <a:pPr marL="89535" marR="90170" algn="just">
                        <a:lnSpc>
                          <a:spcPct val="100000"/>
                        </a:lnSpc>
                        <a:spcBef>
                          <a:spcPts val="285"/>
                        </a:spcBef>
                      </a:pPr>
                      <a:r>
                        <a:rPr sz="1800" spc="-80" dirty="0">
                          <a:latin typeface="Arial"/>
                          <a:cs typeface="Arial"/>
                        </a:rPr>
                        <a:t>A </a:t>
                      </a:r>
                      <a:r>
                        <a:rPr sz="1800" spc="-60" dirty="0">
                          <a:latin typeface="Arial"/>
                          <a:cs typeface="Arial"/>
                        </a:rPr>
                        <a:t>general </a:t>
                      </a:r>
                      <a:r>
                        <a:rPr sz="1800" spc="-50" dirty="0">
                          <a:latin typeface="Arial"/>
                          <a:cs typeface="Arial"/>
                        </a:rPr>
                        <a:t>statement </a:t>
                      </a:r>
                      <a:r>
                        <a:rPr sz="1800" spc="-45" dirty="0">
                          <a:latin typeface="Arial"/>
                          <a:cs typeface="Arial"/>
                        </a:rPr>
                        <a:t>is </a:t>
                      </a:r>
                      <a:r>
                        <a:rPr sz="1800" spc="-25" dirty="0">
                          <a:latin typeface="Arial"/>
                          <a:cs typeface="Arial"/>
                        </a:rPr>
                        <a:t>sufficient </a:t>
                      </a:r>
                      <a:r>
                        <a:rPr sz="1800" spc="-5" dirty="0">
                          <a:latin typeface="Arial"/>
                          <a:cs typeface="Arial"/>
                        </a:rPr>
                        <a:t>to </a:t>
                      </a:r>
                      <a:r>
                        <a:rPr sz="1800" spc="-75" dirty="0">
                          <a:latin typeface="Arial"/>
                          <a:cs typeface="Arial"/>
                        </a:rPr>
                        <a:t>get  </a:t>
                      </a:r>
                      <a:r>
                        <a:rPr sz="1800" spc="-30" dirty="0">
                          <a:latin typeface="Arial"/>
                          <a:cs typeface="Arial"/>
                        </a:rPr>
                        <a:t>started </a:t>
                      </a:r>
                      <a:r>
                        <a:rPr sz="1800" spc="30" dirty="0">
                          <a:latin typeface="Arial"/>
                          <a:cs typeface="Arial"/>
                        </a:rPr>
                        <a:t>with </a:t>
                      </a:r>
                      <a:r>
                        <a:rPr sz="1800" spc="-35" dirty="0">
                          <a:latin typeface="Arial"/>
                          <a:cs typeface="Arial"/>
                        </a:rPr>
                        <a:t>the </a:t>
                      </a:r>
                      <a:r>
                        <a:rPr sz="1800" spc="-40" dirty="0">
                          <a:latin typeface="Arial"/>
                          <a:cs typeface="Arial"/>
                        </a:rPr>
                        <a:t>development </a:t>
                      </a:r>
                      <a:r>
                        <a:rPr sz="1800" spc="-25" dirty="0">
                          <a:latin typeface="Arial"/>
                          <a:cs typeface="Arial"/>
                        </a:rPr>
                        <a:t>of  </a:t>
                      </a:r>
                      <a:r>
                        <a:rPr sz="1800" spc="-20" dirty="0">
                          <a:latin typeface="Arial"/>
                          <a:cs typeface="Arial"/>
                        </a:rPr>
                        <a:t>software. </a:t>
                      </a:r>
                      <a:r>
                        <a:rPr sz="1800" spc="-60" dirty="0">
                          <a:latin typeface="Arial"/>
                          <a:cs typeface="Arial"/>
                        </a:rPr>
                        <a:t>No need </a:t>
                      </a:r>
                      <a:r>
                        <a:rPr sz="1800" spc="-5" dirty="0">
                          <a:latin typeface="Arial"/>
                          <a:cs typeface="Arial"/>
                        </a:rPr>
                        <a:t>to </a:t>
                      </a:r>
                      <a:r>
                        <a:rPr sz="1800" spc="-15" dirty="0">
                          <a:latin typeface="Arial"/>
                          <a:cs typeface="Arial"/>
                        </a:rPr>
                        <a:t>mention  </a:t>
                      </a:r>
                      <a:r>
                        <a:rPr sz="1800" spc="-25" dirty="0">
                          <a:latin typeface="Arial"/>
                          <a:cs typeface="Arial"/>
                        </a:rPr>
                        <a:t>requirements</a:t>
                      </a:r>
                      <a:endParaRPr sz="1800">
                        <a:latin typeface="Arial"/>
                        <a:cs typeface="Arial"/>
                      </a:endParaRPr>
                    </a:p>
                  </a:txBody>
                  <a:tcPr marL="0" marR="0" marT="36195" marB="0">
                    <a:lnL w="19050">
                      <a:solidFill>
                        <a:srgbClr val="FFFFFF"/>
                      </a:solidFill>
                      <a:prstDash val="solid"/>
                    </a:lnL>
                    <a:lnR w="12700">
                      <a:solidFill>
                        <a:srgbClr val="FFFFFF"/>
                      </a:solidFill>
                      <a:prstDash val="solid"/>
                    </a:lnR>
                    <a:lnT w="38100">
                      <a:solidFill>
                        <a:srgbClr val="FFFFFF"/>
                      </a:solidFill>
                      <a:prstDash val="solid"/>
                    </a:lnT>
                    <a:lnB w="19050">
                      <a:solidFill>
                        <a:srgbClr val="FFFFFF"/>
                      </a:solidFill>
                      <a:prstDash val="solid"/>
                    </a:lnB>
                    <a:solidFill>
                      <a:srgbClr val="CFD7E7"/>
                    </a:solidFill>
                  </a:tcPr>
                </a:tc>
                <a:tc>
                  <a:txBody>
                    <a:bodyPr/>
                    <a:lstStyle/>
                    <a:p>
                      <a:pPr marL="91440" marR="1497330" indent="-635">
                        <a:lnSpc>
                          <a:spcPct val="100000"/>
                        </a:lnSpc>
                        <a:spcBef>
                          <a:spcPts val="285"/>
                        </a:spcBef>
                      </a:pPr>
                      <a:r>
                        <a:rPr sz="1800" spc="15" dirty="0">
                          <a:latin typeface="Arial"/>
                          <a:cs typeface="Arial"/>
                        </a:rPr>
                        <a:t>If </a:t>
                      </a:r>
                      <a:r>
                        <a:rPr sz="1800" spc="-40" dirty="0">
                          <a:latin typeface="Arial"/>
                          <a:cs typeface="Arial"/>
                        </a:rPr>
                        <a:t>we </a:t>
                      </a:r>
                      <a:r>
                        <a:rPr sz="1800" spc="-25" dirty="0">
                          <a:latin typeface="Arial"/>
                          <a:cs typeface="Arial"/>
                        </a:rPr>
                        <a:t>do </a:t>
                      </a:r>
                      <a:r>
                        <a:rPr sz="1800" spc="-105" dirty="0">
                          <a:latin typeface="Arial"/>
                          <a:cs typeface="Arial"/>
                        </a:rPr>
                        <a:t>so, </a:t>
                      </a:r>
                      <a:r>
                        <a:rPr sz="1800" spc="-40" dirty="0">
                          <a:latin typeface="Arial"/>
                          <a:cs typeface="Arial"/>
                        </a:rPr>
                        <a:t>we </a:t>
                      </a:r>
                      <a:r>
                        <a:rPr sz="1800" spc="-60" dirty="0">
                          <a:latin typeface="Arial"/>
                          <a:cs typeface="Arial"/>
                        </a:rPr>
                        <a:t>are</a:t>
                      </a:r>
                      <a:r>
                        <a:rPr sz="1800" spc="-250" dirty="0">
                          <a:latin typeface="Arial"/>
                          <a:cs typeface="Arial"/>
                        </a:rPr>
                        <a:t> </a:t>
                      </a:r>
                      <a:r>
                        <a:rPr sz="1800" spc="-45" dirty="0">
                          <a:latin typeface="Arial"/>
                          <a:cs typeface="Arial"/>
                        </a:rPr>
                        <a:t>heading  </a:t>
                      </a:r>
                      <a:r>
                        <a:rPr sz="1800" spc="-20" dirty="0">
                          <a:latin typeface="Arial"/>
                          <a:cs typeface="Arial"/>
                        </a:rPr>
                        <a:t>towards </a:t>
                      </a:r>
                      <a:r>
                        <a:rPr sz="1800" spc="-125" dirty="0">
                          <a:latin typeface="Arial"/>
                          <a:cs typeface="Arial"/>
                        </a:rPr>
                        <a:t>a</a:t>
                      </a:r>
                      <a:r>
                        <a:rPr sz="1800" spc="-60" dirty="0">
                          <a:latin typeface="Arial"/>
                          <a:cs typeface="Arial"/>
                        </a:rPr>
                        <a:t> </a:t>
                      </a:r>
                      <a:r>
                        <a:rPr sz="1800" spc="-50" dirty="0">
                          <a:latin typeface="Arial"/>
                          <a:cs typeface="Arial"/>
                        </a:rPr>
                        <a:t>disaster</a:t>
                      </a:r>
                      <a:endParaRPr sz="1800">
                        <a:latin typeface="Arial"/>
                        <a:cs typeface="Arial"/>
                      </a:endParaRPr>
                    </a:p>
                  </a:txBody>
                  <a:tcPr marL="0" marR="0" marT="36195" marB="0">
                    <a:lnL w="1270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CFD7E7"/>
                    </a:solidFill>
                  </a:tcPr>
                </a:tc>
              </a:tr>
              <a:tr h="1188720">
                <a:tc>
                  <a:txBody>
                    <a:bodyPr/>
                    <a:lstStyle/>
                    <a:p>
                      <a:pPr marL="89535" marR="91440" algn="just">
                        <a:lnSpc>
                          <a:spcPct val="100000"/>
                        </a:lnSpc>
                        <a:spcBef>
                          <a:spcPts val="300"/>
                        </a:spcBef>
                      </a:pPr>
                      <a:r>
                        <a:rPr sz="1800" spc="-50" dirty="0">
                          <a:latin typeface="Arial"/>
                          <a:cs typeface="Arial"/>
                        </a:rPr>
                        <a:t>Project </a:t>
                      </a:r>
                      <a:r>
                        <a:rPr sz="1800" spc="-45" dirty="0">
                          <a:latin typeface="Arial"/>
                          <a:cs typeface="Arial"/>
                        </a:rPr>
                        <a:t>Requirement </a:t>
                      </a:r>
                      <a:r>
                        <a:rPr sz="1800" spc="-25" dirty="0">
                          <a:latin typeface="Arial"/>
                          <a:cs typeface="Arial"/>
                        </a:rPr>
                        <a:t>continuously  </a:t>
                      </a:r>
                      <a:r>
                        <a:rPr sz="1800" spc="-90" dirty="0">
                          <a:latin typeface="Arial"/>
                          <a:cs typeface="Arial"/>
                        </a:rPr>
                        <a:t>changes </a:t>
                      </a:r>
                      <a:r>
                        <a:rPr sz="1800" spc="-15" dirty="0">
                          <a:latin typeface="Arial"/>
                          <a:cs typeface="Arial"/>
                        </a:rPr>
                        <a:t>but </a:t>
                      </a:r>
                      <a:r>
                        <a:rPr sz="1800" spc="-75" dirty="0">
                          <a:latin typeface="Arial"/>
                          <a:cs typeface="Arial"/>
                        </a:rPr>
                        <a:t>can </a:t>
                      </a:r>
                      <a:r>
                        <a:rPr sz="1800" spc="-70" dirty="0">
                          <a:latin typeface="Arial"/>
                          <a:cs typeface="Arial"/>
                        </a:rPr>
                        <a:t>be </a:t>
                      </a:r>
                      <a:r>
                        <a:rPr sz="1800" spc="-50" dirty="0">
                          <a:latin typeface="Arial"/>
                          <a:cs typeface="Arial"/>
                        </a:rPr>
                        <a:t>easily </a:t>
                      </a:r>
                      <a:r>
                        <a:rPr sz="1800" spc="-60" dirty="0">
                          <a:latin typeface="Arial"/>
                          <a:cs typeface="Arial"/>
                        </a:rPr>
                        <a:t>accommodated  </a:t>
                      </a:r>
                      <a:r>
                        <a:rPr sz="1800" spc="20" dirty="0">
                          <a:latin typeface="Arial"/>
                          <a:cs typeface="Arial"/>
                        </a:rPr>
                        <a:t>in</a:t>
                      </a:r>
                      <a:r>
                        <a:rPr sz="1800" spc="-90" dirty="0">
                          <a:latin typeface="Arial"/>
                          <a:cs typeface="Arial"/>
                        </a:rPr>
                        <a:t> </a:t>
                      </a:r>
                      <a:r>
                        <a:rPr sz="1800" spc="-30" dirty="0">
                          <a:latin typeface="Arial"/>
                          <a:cs typeface="Arial"/>
                        </a:rPr>
                        <a:t>software</a:t>
                      </a:r>
                      <a:endParaRPr sz="1800">
                        <a:latin typeface="Arial"/>
                        <a:cs typeface="Arial"/>
                      </a:endParaRPr>
                    </a:p>
                  </a:txBody>
                  <a:tcPr marL="0" marR="0" marT="38100" marB="0">
                    <a:lnL w="19050">
                      <a:solidFill>
                        <a:srgbClr val="FFFFFF"/>
                      </a:solidFill>
                      <a:prstDash val="solid"/>
                    </a:lnL>
                    <a:lnR w="12700">
                      <a:solidFill>
                        <a:srgbClr val="FFFFFF"/>
                      </a:solidFill>
                      <a:prstDash val="solid"/>
                    </a:lnR>
                    <a:lnT w="19050">
                      <a:solidFill>
                        <a:srgbClr val="FFFFFF"/>
                      </a:solidFill>
                      <a:prstDash val="solid"/>
                    </a:lnT>
                    <a:lnB w="19050">
                      <a:solidFill>
                        <a:srgbClr val="FFFFFF"/>
                      </a:solidFill>
                      <a:prstDash val="solid"/>
                    </a:lnB>
                    <a:solidFill>
                      <a:srgbClr val="E8ECF3"/>
                    </a:solidFill>
                  </a:tcPr>
                </a:tc>
                <a:tc>
                  <a:txBody>
                    <a:bodyPr/>
                    <a:lstStyle/>
                    <a:p>
                      <a:pPr marL="90805" marR="189865">
                        <a:lnSpc>
                          <a:spcPct val="100000"/>
                        </a:lnSpc>
                        <a:spcBef>
                          <a:spcPts val="300"/>
                        </a:spcBef>
                      </a:pPr>
                      <a:r>
                        <a:rPr sz="1800" spc="15" dirty="0">
                          <a:latin typeface="Arial"/>
                          <a:cs typeface="Arial"/>
                        </a:rPr>
                        <a:t>If </a:t>
                      </a:r>
                      <a:r>
                        <a:rPr sz="1800" spc="-35" dirty="0">
                          <a:latin typeface="Arial"/>
                          <a:cs typeface="Arial"/>
                        </a:rPr>
                        <a:t>the </a:t>
                      </a:r>
                      <a:r>
                        <a:rPr sz="1800" spc="-114" dirty="0">
                          <a:latin typeface="Arial"/>
                          <a:cs typeface="Arial"/>
                        </a:rPr>
                        <a:t>Changes </a:t>
                      </a:r>
                      <a:r>
                        <a:rPr sz="1800" spc="-60" dirty="0">
                          <a:latin typeface="Arial"/>
                          <a:cs typeface="Arial"/>
                        </a:rPr>
                        <a:t>are </a:t>
                      </a:r>
                      <a:r>
                        <a:rPr sz="1800" spc="-50" dirty="0">
                          <a:latin typeface="Arial"/>
                          <a:cs typeface="Arial"/>
                        </a:rPr>
                        <a:t>requested </a:t>
                      </a:r>
                      <a:r>
                        <a:rPr sz="1800" spc="25" dirty="0">
                          <a:latin typeface="Arial"/>
                          <a:cs typeface="Arial"/>
                        </a:rPr>
                        <a:t>in </a:t>
                      </a:r>
                      <a:r>
                        <a:rPr sz="1800" spc="-30" dirty="0">
                          <a:latin typeface="Arial"/>
                          <a:cs typeface="Arial"/>
                        </a:rPr>
                        <a:t>earlier  </a:t>
                      </a:r>
                      <a:r>
                        <a:rPr sz="1800" spc="-95" dirty="0">
                          <a:latin typeface="Arial"/>
                          <a:cs typeface="Arial"/>
                        </a:rPr>
                        <a:t>stages </a:t>
                      </a:r>
                      <a:r>
                        <a:rPr sz="1800" spc="-25" dirty="0">
                          <a:latin typeface="Arial"/>
                          <a:cs typeface="Arial"/>
                        </a:rPr>
                        <a:t>of </a:t>
                      </a:r>
                      <a:r>
                        <a:rPr sz="1800" spc="-30" dirty="0">
                          <a:latin typeface="Arial"/>
                          <a:cs typeface="Arial"/>
                        </a:rPr>
                        <a:t>software </a:t>
                      </a:r>
                      <a:r>
                        <a:rPr sz="1800" spc="-25" dirty="0">
                          <a:latin typeface="Arial"/>
                          <a:cs typeface="Arial"/>
                        </a:rPr>
                        <a:t>then </a:t>
                      </a:r>
                      <a:r>
                        <a:rPr sz="1800" spc="-80" dirty="0">
                          <a:latin typeface="Arial"/>
                          <a:cs typeface="Arial"/>
                        </a:rPr>
                        <a:t>can </a:t>
                      </a:r>
                      <a:r>
                        <a:rPr sz="1800" spc="-70" dirty="0">
                          <a:latin typeface="Arial"/>
                          <a:cs typeface="Arial"/>
                        </a:rPr>
                        <a:t>be </a:t>
                      </a:r>
                      <a:r>
                        <a:rPr sz="1800" spc="-50" dirty="0">
                          <a:latin typeface="Arial"/>
                          <a:cs typeface="Arial"/>
                        </a:rPr>
                        <a:t>easily  </a:t>
                      </a:r>
                      <a:r>
                        <a:rPr sz="1800" spc="-25" dirty="0">
                          <a:latin typeface="Arial"/>
                          <a:cs typeface="Arial"/>
                        </a:rPr>
                        <a:t>carried out </a:t>
                      </a:r>
                      <a:r>
                        <a:rPr sz="1800" spc="-15" dirty="0">
                          <a:latin typeface="Arial"/>
                          <a:cs typeface="Arial"/>
                        </a:rPr>
                        <a:t>but </a:t>
                      </a:r>
                      <a:r>
                        <a:rPr sz="1800" spc="25" dirty="0">
                          <a:latin typeface="Arial"/>
                          <a:cs typeface="Arial"/>
                        </a:rPr>
                        <a:t>if </a:t>
                      </a:r>
                      <a:r>
                        <a:rPr sz="1800" spc="-50" dirty="0">
                          <a:latin typeface="Arial"/>
                          <a:cs typeface="Arial"/>
                        </a:rPr>
                        <a:t>requested </a:t>
                      </a:r>
                      <a:r>
                        <a:rPr sz="1800" spc="20" dirty="0">
                          <a:latin typeface="Arial"/>
                          <a:cs typeface="Arial"/>
                        </a:rPr>
                        <a:t>in </a:t>
                      </a:r>
                      <a:r>
                        <a:rPr sz="1800" spc="-35" dirty="0">
                          <a:latin typeface="Arial"/>
                          <a:cs typeface="Arial"/>
                        </a:rPr>
                        <a:t>later  </a:t>
                      </a:r>
                      <a:r>
                        <a:rPr sz="1800" spc="-95" dirty="0">
                          <a:latin typeface="Arial"/>
                          <a:cs typeface="Arial"/>
                        </a:rPr>
                        <a:t>stages </a:t>
                      </a:r>
                      <a:r>
                        <a:rPr sz="1800" spc="-120" dirty="0">
                          <a:latin typeface="Arial"/>
                          <a:cs typeface="Arial"/>
                        </a:rPr>
                        <a:t>Cost </a:t>
                      </a:r>
                      <a:r>
                        <a:rPr sz="1800" spc="-25" dirty="0">
                          <a:latin typeface="Arial"/>
                          <a:cs typeface="Arial"/>
                        </a:rPr>
                        <a:t>of </a:t>
                      </a:r>
                      <a:r>
                        <a:rPr sz="1800" spc="-80" dirty="0">
                          <a:latin typeface="Arial"/>
                          <a:cs typeface="Arial"/>
                        </a:rPr>
                        <a:t>change </a:t>
                      </a:r>
                      <a:r>
                        <a:rPr sz="1800" spc="-45" dirty="0">
                          <a:latin typeface="Arial"/>
                          <a:cs typeface="Arial"/>
                        </a:rPr>
                        <a:t>is </a:t>
                      </a:r>
                      <a:r>
                        <a:rPr sz="1800" spc="5" dirty="0">
                          <a:latin typeface="Arial"/>
                          <a:cs typeface="Arial"/>
                        </a:rPr>
                        <a:t>rapidly</a:t>
                      </a:r>
                      <a:r>
                        <a:rPr sz="1800" spc="-260" dirty="0">
                          <a:latin typeface="Arial"/>
                          <a:cs typeface="Arial"/>
                        </a:rPr>
                        <a:t> </a:t>
                      </a:r>
                      <a:r>
                        <a:rPr sz="1800" spc="-70" dirty="0">
                          <a:latin typeface="Arial"/>
                          <a:cs typeface="Arial"/>
                        </a:rPr>
                        <a:t>increases</a:t>
                      </a:r>
                      <a:endParaRPr sz="1800">
                        <a:latin typeface="Arial"/>
                        <a:cs typeface="Arial"/>
                      </a:endParaRPr>
                    </a:p>
                  </a:txBody>
                  <a:tcPr marL="0" marR="0" marT="38100" marB="0">
                    <a:lnL w="1270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CF3"/>
                    </a:solidFill>
                  </a:tcPr>
                </a:tc>
              </a:tr>
              <a:tr h="480059">
                <a:tc>
                  <a:txBody>
                    <a:bodyPr/>
                    <a:lstStyle/>
                    <a:p>
                      <a:pPr marL="89535">
                        <a:lnSpc>
                          <a:spcPct val="100000"/>
                        </a:lnSpc>
                        <a:spcBef>
                          <a:spcPts val="300"/>
                        </a:spcBef>
                      </a:pPr>
                      <a:r>
                        <a:rPr sz="1800" spc="-55" dirty="0">
                          <a:latin typeface="Arial"/>
                          <a:cs typeface="Arial"/>
                        </a:rPr>
                        <a:t>Software </a:t>
                      </a:r>
                      <a:r>
                        <a:rPr sz="1800" spc="-40" dirty="0">
                          <a:latin typeface="Arial"/>
                          <a:cs typeface="Arial"/>
                        </a:rPr>
                        <a:t>is </a:t>
                      </a:r>
                      <a:r>
                        <a:rPr sz="1800" spc="-95" dirty="0">
                          <a:latin typeface="Arial"/>
                          <a:cs typeface="Arial"/>
                        </a:rPr>
                        <a:t>easy </a:t>
                      </a:r>
                      <a:r>
                        <a:rPr sz="1800" spc="-5" dirty="0">
                          <a:latin typeface="Arial"/>
                          <a:cs typeface="Arial"/>
                        </a:rPr>
                        <a:t>to</a:t>
                      </a:r>
                      <a:r>
                        <a:rPr sz="1800" spc="50" dirty="0">
                          <a:latin typeface="Arial"/>
                          <a:cs typeface="Arial"/>
                        </a:rPr>
                        <a:t> </a:t>
                      </a:r>
                      <a:r>
                        <a:rPr sz="1800" spc="-90" dirty="0">
                          <a:latin typeface="Arial"/>
                          <a:cs typeface="Arial"/>
                        </a:rPr>
                        <a:t>change.</a:t>
                      </a:r>
                      <a:endParaRPr sz="1800">
                        <a:latin typeface="Arial"/>
                        <a:cs typeface="Arial"/>
                      </a:endParaRPr>
                    </a:p>
                  </a:txBody>
                  <a:tcPr marL="0" marR="0" marT="38100" marB="0">
                    <a:lnL w="19050">
                      <a:solidFill>
                        <a:srgbClr val="FFFFFF"/>
                      </a:solidFill>
                      <a:prstDash val="solid"/>
                    </a:lnL>
                    <a:lnR w="12700">
                      <a:solidFill>
                        <a:srgbClr val="FFFFFF"/>
                      </a:solidFill>
                      <a:prstDash val="solid"/>
                    </a:lnR>
                    <a:lnT w="19050">
                      <a:solidFill>
                        <a:srgbClr val="FFFFFF"/>
                      </a:solidFill>
                      <a:prstDash val="solid"/>
                    </a:lnT>
                    <a:lnB w="12700">
                      <a:solidFill>
                        <a:srgbClr val="FFFFFF"/>
                      </a:solidFill>
                      <a:prstDash val="solid"/>
                    </a:lnB>
                    <a:solidFill>
                      <a:srgbClr val="CFD7E7"/>
                    </a:solidFill>
                  </a:tcPr>
                </a:tc>
                <a:tc>
                  <a:txBody>
                    <a:bodyPr/>
                    <a:lstStyle/>
                    <a:p>
                      <a:pPr marL="90805">
                        <a:lnSpc>
                          <a:spcPct val="100000"/>
                        </a:lnSpc>
                        <a:spcBef>
                          <a:spcPts val="300"/>
                        </a:spcBef>
                      </a:pPr>
                      <a:r>
                        <a:rPr sz="1800" spc="-65" dirty="0">
                          <a:latin typeface="Arial"/>
                          <a:cs typeface="Arial"/>
                        </a:rPr>
                        <a:t>The </a:t>
                      </a:r>
                      <a:r>
                        <a:rPr sz="1800" spc="-5" dirty="0">
                          <a:latin typeface="Arial"/>
                          <a:cs typeface="Arial"/>
                        </a:rPr>
                        <a:t>reality </a:t>
                      </a:r>
                      <a:r>
                        <a:rPr sz="1800" spc="-40" dirty="0">
                          <a:latin typeface="Arial"/>
                          <a:cs typeface="Arial"/>
                        </a:rPr>
                        <a:t>is </a:t>
                      </a:r>
                      <a:r>
                        <a:rPr sz="1800" spc="-5" dirty="0">
                          <a:latin typeface="Arial"/>
                          <a:cs typeface="Arial"/>
                        </a:rPr>
                        <a:t>totally</a:t>
                      </a:r>
                      <a:r>
                        <a:rPr sz="1800" spc="175" dirty="0">
                          <a:latin typeface="Arial"/>
                          <a:cs typeface="Arial"/>
                        </a:rPr>
                        <a:t> </a:t>
                      </a:r>
                      <a:r>
                        <a:rPr sz="1800" spc="-10" dirty="0">
                          <a:latin typeface="Arial"/>
                          <a:cs typeface="Arial"/>
                        </a:rPr>
                        <a:t>different</a:t>
                      </a:r>
                      <a:endParaRPr sz="1800">
                        <a:latin typeface="Arial"/>
                        <a:cs typeface="Arial"/>
                      </a:endParaRPr>
                    </a:p>
                  </a:txBody>
                  <a:tcPr marL="0" marR="0" marT="38100" marB="0">
                    <a:lnL w="12700">
                      <a:solidFill>
                        <a:srgbClr val="FFFFFF"/>
                      </a:solidFill>
                      <a:prstDash val="solid"/>
                    </a:lnL>
                    <a:lnR w="19050">
                      <a:solidFill>
                        <a:srgbClr val="FFFFFF"/>
                      </a:solidFill>
                      <a:prstDash val="solid"/>
                    </a:lnR>
                    <a:lnT w="19050">
                      <a:solidFill>
                        <a:srgbClr val="FFFFFF"/>
                      </a:solidFill>
                      <a:prstDash val="solid"/>
                    </a:lnT>
                    <a:lnB w="12700">
                      <a:solidFill>
                        <a:srgbClr val="FFFFFF"/>
                      </a:solidFill>
                      <a:prstDash val="solid"/>
                    </a:lnB>
                    <a:solidFill>
                      <a:srgbClr val="CFD7E7"/>
                    </a:solidFill>
                  </a:tcPr>
                </a:tc>
              </a:tr>
            </a:tbl>
          </a:graphicData>
        </a:graphic>
      </p:graphicFrame>
      <p:sp>
        <p:nvSpPr>
          <p:cNvPr id="5" name="object 5"/>
          <p:cNvSpPr/>
          <p:nvPr/>
        </p:nvSpPr>
        <p:spPr>
          <a:xfrm>
            <a:off x="6781800" y="76200"/>
            <a:ext cx="3200400" cy="174345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06395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7690" y="822452"/>
            <a:ext cx="5903595" cy="574040"/>
          </a:xfrm>
          <a:prstGeom prst="rect">
            <a:avLst/>
          </a:prstGeom>
        </p:spPr>
        <p:txBody>
          <a:bodyPr vert="horz" wrap="square" lIns="0" tIns="12700" rIns="0" bIns="0" rtlCol="0">
            <a:spAutoFit/>
          </a:bodyPr>
          <a:lstStyle/>
          <a:p>
            <a:pPr marL="12700">
              <a:lnSpc>
                <a:spcPct val="100000"/>
              </a:lnSpc>
              <a:spcBef>
                <a:spcPts val="100"/>
              </a:spcBef>
            </a:pPr>
            <a:r>
              <a:rPr sz="3600" spc="-5" dirty="0"/>
              <a:t>Software Myths </a:t>
            </a:r>
            <a:r>
              <a:rPr sz="2400" spc="-5" dirty="0"/>
              <a:t>(Practitioner</a:t>
            </a:r>
            <a:r>
              <a:rPr sz="2400" spc="-200" dirty="0"/>
              <a:t> </a:t>
            </a:r>
            <a:r>
              <a:rPr sz="2400" spc="-5" dirty="0"/>
              <a:t>Level)</a:t>
            </a:r>
            <a:endParaRPr sz="2400"/>
          </a:p>
        </p:txBody>
      </p:sp>
      <p:graphicFrame>
        <p:nvGraphicFramePr>
          <p:cNvPr id="4" name="object 4"/>
          <p:cNvGraphicFramePr>
            <a:graphicFrameLocks noGrp="1"/>
          </p:cNvGraphicFramePr>
          <p:nvPr/>
        </p:nvGraphicFramePr>
        <p:xfrm>
          <a:off x="832103" y="2203704"/>
          <a:ext cx="8458200" cy="3200399"/>
        </p:xfrm>
        <a:graphic>
          <a:graphicData uri="http://schemas.openxmlformats.org/drawingml/2006/table">
            <a:tbl>
              <a:tblPr firstRow="1" bandRow="1">
                <a:tableStyleId>{2D5ABB26-0587-4C30-8999-92F81FD0307C}</a:tableStyleId>
              </a:tblPr>
              <a:tblGrid>
                <a:gridCol w="4229100"/>
                <a:gridCol w="4229100"/>
              </a:tblGrid>
              <a:tr h="480060">
                <a:tc>
                  <a:txBody>
                    <a:bodyPr/>
                    <a:lstStyle/>
                    <a:p>
                      <a:pPr marR="3810" algn="ctr">
                        <a:lnSpc>
                          <a:spcPct val="100000"/>
                        </a:lnSpc>
                        <a:spcBef>
                          <a:spcPts val="275"/>
                        </a:spcBef>
                      </a:pPr>
                      <a:r>
                        <a:rPr sz="2400" b="1" spc="-55" dirty="0">
                          <a:solidFill>
                            <a:srgbClr val="FFFFFF"/>
                          </a:solidFill>
                          <a:latin typeface="Arial"/>
                          <a:cs typeface="Arial"/>
                        </a:rPr>
                        <a:t>Myths</a:t>
                      </a:r>
                      <a:endParaRPr sz="2400">
                        <a:latin typeface="Arial"/>
                        <a:cs typeface="Arial"/>
                      </a:endParaRPr>
                    </a:p>
                  </a:txBody>
                  <a:tcPr marL="0" marR="0" marT="34925" marB="0">
                    <a:lnL w="19050">
                      <a:solidFill>
                        <a:srgbClr val="FFFFFF"/>
                      </a:solidFill>
                      <a:prstDash val="solid"/>
                    </a:lnL>
                    <a:lnR w="12700">
                      <a:solidFill>
                        <a:srgbClr val="FFFFFF"/>
                      </a:solidFill>
                      <a:prstDash val="solid"/>
                    </a:lnR>
                    <a:lnT w="19050">
                      <a:solidFill>
                        <a:srgbClr val="FFFFFF"/>
                      </a:solidFill>
                      <a:prstDash val="solid"/>
                    </a:lnT>
                    <a:lnB w="38100">
                      <a:solidFill>
                        <a:srgbClr val="FFFFFF"/>
                      </a:solidFill>
                      <a:prstDash val="solid"/>
                    </a:lnB>
                    <a:solidFill>
                      <a:srgbClr val="4E80BC"/>
                    </a:solidFill>
                  </a:tcPr>
                </a:tc>
                <a:tc>
                  <a:txBody>
                    <a:bodyPr/>
                    <a:lstStyle/>
                    <a:p>
                      <a:pPr marR="8255" algn="ctr">
                        <a:lnSpc>
                          <a:spcPct val="100000"/>
                        </a:lnSpc>
                        <a:spcBef>
                          <a:spcPts val="275"/>
                        </a:spcBef>
                      </a:pPr>
                      <a:r>
                        <a:rPr sz="2400" b="1" spc="-30" dirty="0">
                          <a:solidFill>
                            <a:srgbClr val="FFFFFF"/>
                          </a:solidFill>
                          <a:latin typeface="Arial"/>
                          <a:cs typeface="Arial"/>
                        </a:rPr>
                        <a:t>Reality</a:t>
                      </a:r>
                      <a:endParaRPr sz="2400">
                        <a:latin typeface="Arial"/>
                        <a:cs typeface="Arial"/>
                      </a:endParaRPr>
                    </a:p>
                  </a:txBody>
                  <a:tcPr marL="0" marR="0" marT="34925" marB="0">
                    <a:lnL w="12700">
                      <a:solidFill>
                        <a:srgbClr val="FFFFFF"/>
                      </a:solidFill>
                      <a:prstDash val="solid"/>
                    </a:lnL>
                    <a:lnR w="19050">
                      <a:solidFill>
                        <a:srgbClr val="FFFFFF"/>
                      </a:solidFill>
                      <a:prstDash val="solid"/>
                    </a:lnR>
                    <a:lnT w="19050">
                      <a:solidFill>
                        <a:srgbClr val="FFFFFF"/>
                      </a:solidFill>
                      <a:prstDash val="solid"/>
                    </a:lnT>
                    <a:lnB w="38100">
                      <a:solidFill>
                        <a:srgbClr val="FFFFFF"/>
                      </a:solidFill>
                      <a:prstDash val="solid"/>
                    </a:lnB>
                    <a:solidFill>
                      <a:srgbClr val="4E80BC"/>
                    </a:solidFill>
                  </a:tcPr>
                </a:tc>
              </a:tr>
              <a:tr h="891539">
                <a:tc>
                  <a:txBody>
                    <a:bodyPr/>
                    <a:lstStyle/>
                    <a:p>
                      <a:pPr marL="90170" marR="105410" indent="-635">
                        <a:lnSpc>
                          <a:spcPct val="100000"/>
                        </a:lnSpc>
                        <a:spcBef>
                          <a:spcPts val="285"/>
                        </a:spcBef>
                        <a:tabLst>
                          <a:tab pos="1723389" algn="l"/>
                        </a:tabLst>
                      </a:pPr>
                      <a:r>
                        <a:rPr sz="1800" spc="-114" dirty="0">
                          <a:latin typeface="Arial"/>
                          <a:cs typeface="Arial"/>
                        </a:rPr>
                        <a:t>Once </a:t>
                      </a:r>
                      <a:r>
                        <a:rPr sz="1800" spc="-5" dirty="0">
                          <a:latin typeface="Arial"/>
                          <a:cs typeface="Arial"/>
                        </a:rPr>
                        <a:t> </a:t>
                      </a:r>
                      <a:r>
                        <a:rPr sz="1800" spc="-40" dirty="0">
                          <a:latin typeface="Arial"/>
                          <a:cs typeface="Arial"/>
                        </a:rPr>
                        <a:t>we  </a:t>
                      </a:r>
                      <a:r>
                        <a:rPr sz="1800" spc="15" dirty="0">
                          <a:latin typeface="Arial"/>
                          <a:cs typeface="Arial"/>
                        </a:rPr>
                        <a:t>write	</a:t>
                      </a:r>
                      <a:r>
                        <a:rPr sz="1800" spc="-35" dirty="0">
                          <a:latin typeface="Arial"/>
                          <a:cs typeface="Arial"/>
                        </a:rPr>
                        <a:t>the </a:t>
                      </a:r>
                      <a:r>
                        <a:rPr sz="1800" spc="-25" dirty="0">
                          <a:latin typeface="Arial"/>
                          <a:cs typeface="Arial"/>
                        </a:rPr>
                        <a:t>program </a:t>
                      </a:r>
                      <a:r>
                        <a:rPr sz="1800" spc="-40" dirty="0">
                          <a:latin typeface="Arial"/>
                          <a:cs typeface="Arial"/>
                        </a:rPr>
                        <a:t>and </a:t>
                      </a:r>
                      <a:r>
                        <a:rPr sz="1800" spc="-85" dirty="0">
                          <a:latin typeface="Arial"/>
                          <a:cs typeface="Arial"/>
                        </a:rPr>
                        <a:t>get </a:t>
                      </a:r>
                      <a:r>
                        <a:rPr sz="1800" spc="25" dirty="0">
                          <a:latin typeface="Arial"/>
                          <a:cs typeface="Arial"/>
                        </a:rPr>
                        <a:t>it  </a:t>
                      </a:r>
                      <a:r>
                        <a:rPr sz="1800" spc="-10" dirty="0">
                          <a:latin typeface="Arial"/>
                          <a:cs typeface="Arial"/>
                        </a:rPr>
                        <a:t>work, </a:t>
                      </a:r>
                      <a:r>
                        <a:rPr sz="1800" spc="-20" dirty="0">
                          <a:latin typeface="Arial"/>
                          <a:cs typeface="Arial"/>
                        </a:rPr>
                        <a:t>our </a:t>
                      </a:r>
                      <a:r>
                        <a:rPr sz="1800" spc="-10" dirty="0">
                          <a:latin typeface="Arial"/>
                          <a:cs typeface="Arial"/>
                        </a:rPr>
                        <a:t>job </a:t>
                      </a:r>
                      <a:r>
                        <a:rPr sz="1800" spc="-45" dirty="0">
                          <a:latin typeface="Arial"/>
                          <a:cs typeface="Arial"/>
                        </a:rPr>
                        <a:t>is</a:t>
                      </a:r>
                      <a:r>
                        <a:rPr sz="1800" spc="-15" dirty="0">
                          <a:latin typeface="Arial"/>
                          <a:cs typeface="Arial"/>
                        </a:rPr>
                        <a:t> </a:t>
                      </a:r>
                      <a:r>
                        <a:rPr sz="1800" spc="-40" dirty="0">
                          <a:latin typeface="Arial"/>
                          <a:cs typeface="Arial"/>
                        </a:rPr>
                        <a:t>done</a:t>
                      </a:r>
                      <a:endParaRPr sz="1800">
                        <a:latin typeface="Arial"/>
                        <a:cs typeface="Arial"/>
                      </a:endParaRPr>
                    </a:p>
                  </a:txBody>
                  <a:tcPr marL="0" marR="0" marT="36195" marB="0">
                    <a:lnL w="19050">
                      <a:solidFill>
                        <a:srgbClr val="FFFFFF"/>
                      </a:solidFill>
                      <a:prstDash val="solid"/>
                    </a:lnL>
                    <a:lnR w="12700">
                      <a:solidFill>
                        <a:srgbClr val="FFFFFF"/>
                      </a:solidFill>
                      <a:prstDash val="solid"/>
                    </a:lnR>
                    <a:lnT w="38100">
                      <a:solidFill>
                        <a:srgbClr val="FFFFFF"/>
                      </a:solidFill>
                      <a:prstDash val="solid"/>
                    </a:lnT>
                    <a:lnB w="19050">
                      <a:solidFill>
                        <a:srgbClr val="FFFFFF"/>
                      </a:solidFill>
                      <a:prstDash val="solid"/>
                    </a:lnB>
                    <a:solidFill>
                      <a:srgbClr val="CFD7E7"/>
                    </a:solidFill>
                  </a:tcPr>
                </a:tc>
                <a:tc>
                  <a:txBody>
                    <a:bodyPr/>
                    <a:lstStyle/>
                    <a:p>
                      <a:pPr marL="90805">
                        <a:lnSpc>
                          <a:spcPct val="100000"/>
                        </a:lnSpc>
                        <a:spcBef>
                          <a:spcPts val="285"/>
                        </a:spcBef>
                      </a:pPr>
                      <a:r>
                        <a:rPr sz="1800" spc="-60" dirty="0">
                          <a:latin typeface="Arial"/>
                          <a:cs typeface="Arial"/>
                        </a:rPr>
                        <a:t>Usually, </a:t>
                      </a:r>
                      <a:r>
                        <a:rPr sz="1800" spc="-35" dirty="0">
                          <a:latin typeface="Arial"/>
                          <a:cs typeface="Arial"/>
                        </a:rPr>
                        <a:t>the </a:t>
                      </a:r>
                      <a:r>
                        <a:rPr sz="1800" spc="-30" dirty="0">
                          <a:latin typeface="Arial"/>
                          <a:cs typeface="Arial"/>
                        </a:rPr>
                        <a:t>problems just</a:t>
                      </a:r>
                      <a:r>
                        <a:rPr sz="1800" spc="130" dirty="0">
                          <a:latin typeface="Arial"/>
                          <a:cs typeface="Arial"/>
                        </a:rPr>
                        <a:t> </a:t>
                      </a:r>
                      <a:r>
                        <a:rPr sz="1800" spc="-45" dirty="0">
                          <a:latin typeface="Arial"/>
                          <a:cs typeface="Arial"/>
                        </a:rPr>
                        <a:t>begin</a:t>
                      </a:r>
                      <a:endParaRPr sz="1800">
                        <a:latin typeface="Arial"/>
                        <a:cs typeface="Arial"/>
                      </a:endParaRPr>
                    </a:p>
                  </a:txBody>
                  <a:tcPr marL="0" marR="0" marT="36195" marB="0">
                    <a:lnL w="12700">
                      <a:solidFill>
                        <a:srgbClr val="FFFFFF"/>
                      </a:solidFill>
                      <a:prstDash val="solid"/>
                    </a:lnL>
                    <a:lnR w="19050">
                      <a:solidFill>
                        <a:srgbClr val="FFFFFF"/>
                      </a:solidFill>
                      <a:prstDash val="solid"/>
                    </a:lnR>
                    <a:lnT w="38100">
                      <a:solidFill>
                        <a:srgbClr val="FFFFFF"/>
                      </a:solidFill>
                      <a:prstDash val="solid"/>
                    </a:lnT>
                    <a:lnB w="19050">
                      <a:solidFill>
                        <a:srgbClr val="FFFFFF"/>
                      </a:solidFill>
                      <a:prstDash val="solid"/>
                    </a:lnB>
                    <a:solidFill>
                      <a:srgbClr val="CFD7E7"/>
                    </a:solidFill>
                  </a:tcPr>
                </a:tc>
              </a:tr>
              <a:tr h="914400">
                <a:tc>
                  <a:txBody>
                    <a:bodyPr/>
                    <a:lstStyle/>
                    <a:p>
                      <a:pPr marL="89535" marR="88265">
                        <a:lnSpc>
                          <a:spcPct val="100000"/>
                        </a:lnSpc>
                        <a:spcBef>
                          <a:spcPts val="300"/>
                        </a:spcBef>
                      </a:pPr>
                      <a:r>
                        <a:rPr sz="1800" spc="-10" dirty="0">
                          <a:latin typeface="Arial"/>
                          <a:cs typeface="Arial"/>
                        </a:rPr>
                        <a:t>Until </a:t>
                      </a:r>
                      <a:r>
                        <a:rPr sz="1800" dirty="0">
                          <a:latin typeface="Arial"/>
                          <a:cs typeface="Arial"/>
                        </a:rPr>
                        <a:t>I </a:t>
                      </a:r>
                      <a:r>
                        <a:rPr sz="1800" spc="-75" dirty="0">
                          <a:latin typeface="Arial"/>
                          <a:cs typeface="Arial"/>
                        </a:rPr>
                        <a:t>get </a:t>
                      </a:r>
                      <a:r>
                        <a:rPr sz="1800" spc="-35" dirty="0">
                          <a:latin typeface="Arial"/>
                          <a:cs typeface="Arial"/>
                        </a:rPr>
                        <a:t>the </a:t>
                      </a:r>
                      <a:r>
                        <a:rPr sz="1800" spc="-45" dirty="0">
                          <a:latin typeface="Arial"/>
                          <a:cs typeface="Arial"/>
                        </a:rPr>
                        <a:t>Program </a:t>
                      </a:r>
                      <a:r>
                        <a:rPr sz="1800" spc="-5" dirty="0">
                          <a:latin typeface="Arial"/>
                          <a:cs typeface="Arial"/>
                        </a:rPr>
                        <a:t>running </a:t>
                      </a:r>
                      <a:r>
                        <a:rPr sz="1800" spc="-135" dirty="0">
                          <a:latin typeface="Arial"/>
                          <a:cs typeface="Arial"/>
                        </a:rPr>
                        <a:t>, </a:t>
                      </a:r>
                      <a:r>
                        <a:rPr sz="1800" dirty="0">
                          <a:latin typeface="Arial"/>
                          <a:cs typeface="Arial"/>
                        </a:rPr>
                        <a:t>I </a:t>
                      </a:r>
                      <a:r>
                        <a:rPr sz="1800" spc="-65" dirty="0">
                          <a:latin typeface="Arial"/>
                          <a:cs typeface="Arial"/>
                        </a:rPr>
                        <a:t>have  </a:t>
                      </a:r>
                      <a:r>
                        <a:rPr sz="1800" spc="-25" dirty="0">
                          <a:latin typeface="Arial"/>
                          <a:cs typeface="Arial"/>
                        </a:rPr>
                        <a:t>no way of </a:t>
                      </a:r>
                      <a:r>
                        <a:rPr sz="1800" spc="-95" dirty="0">
                          <a:latin typeface="Arial"/>
                          <a:cs typeface="Arial"/>
                        </a:rPr>
                        <a:t>assessing</a:t>
                      </a:r>
                      <a:r>
                        <a:rPr sz="1800" spc="-240" dirty="0">
                          <a:latin typeface="Arial"/>
                          <a:cs typeface="Arial"/>
                        </a:rPr>
                        <a:t> </a:t>
                      </a:r>
                      <a:r>
                        <a:rPr sz="1800" spc="-5" dirty="0">
                          <a:latin typeface="Arial"/>
                          <a:cs typeface="Arial"/>
                        </a:rPr>
                        <a:t>quality</a:t>
                      </a:r>
                      <a:endParaRPr sz="1800">
                        <a:latin typeface="Arial"/>
                        <a:cs typeface="Arial"/>
                      </a:endParaRPr>
                    </a:p>
                  </a:txBody>
                  <a:tcPr marL="0" marR="0" marT="38100" marB="0">
                    <a:lnL w="19050">
                      <a:solidFill>
                        <a:srgbClr val="FFFFFF"/>
                      </a:solidFill>
                      <a:prstDash val="solid"/>
                    </a:lnL>
                    <a:lnR w="12700">
                      <a:solidFill>
                        <a:srgbClr val="FFFFFF"/>
                      </a:solidFill>
                      <a:prstDash val="solid"/>
                    </a:lnR>
                    <a:lnT w="19050">
                      <a:solidFill>
                        <a:srgbClr val="FFFFFF"/>
                      </a:solidFill>
                      <a:prstDash val="solid"/>
                    </a:lnT>
                    <a:lnB w="19050">
                      <a:solidFill>
                        <a:srgbClr val="FFFFFF"/>
                      </a:solidFill>
                      <a:prstDash val="solid"/>
                    </a:lnB>
                    <a:solidFill>
                      <a:srgbClr val="E8ECF3"/>
                    </a:solidFill>
                  </a:tcPr>
                </a:tc>
                <a:tc>
                  <a:txBody>
                    <a:bodyPr/>
                    <a:lstStyle/>
                    <a:p>
                      <a:pPr marL="90805" marR="109855">
                        <a:lnSpc>
                          <a:spcPct val="100000"/>
                        </a:lnSpc>
                        <a:spcBef>
                          <a:spcPts val="300"/>
                        </a:spcBef>
                      </a:pPr>
                      <a:r>
                        <a:rPr sz="1800" spc="-45" dirty="0">
                          <a:latin typeface="Arial"/>
                          <a:cs typeface="Arial"/>
                        </a:rPr>
                        <a:t>However, </a:t>
                      </a:r>
                      <a:r>
                        <a:rPr sz="1800" spc="-5" dirty="0">
                          <a:latin typeface="Arial"/>
                          <a:cs typeface="Arial"/>
                        </a:rPr>
                        <a:t>quality </a:t>
                      </a:r>
                      <a:r>
                        <a:rPr sz="1800" spc="-95" dirty="0">
                          <a:latin typeface="Arial"/>
                          <a:cs typeface="Arial"/>
                        </a:rPr>
                        <a:t>assessment </a:t>
                      </a:r>
                      <a:r>
                        <a:rPr sz="1800" spc="-45" dirty="0">
                          <a:latin typeface="Arial"/>
                          <a:cs typeface="Arial"/>
                        </a:rPr>
                        <a:t>techniques  </a:t>
                      </a:r>
                      <a:r>
                        <a:rPr sz="1800" spc="-35" dirty="0">
                          <a:latin typeface="Arial"/>
                          <a:cs typeface="Arial"/>
                        </a:rPr>
                        <a:t>should </a:t>
                      </a:r>
                      <a:r>
                        <a:rPr sz="1800" spc="-70" dirty="0">
                          <a:latin typeface="Arial"/>
                          <a:cs typeface="Arial"/>
                        </a:rPr>
                        <a:t>be used </a:t>
                      </a:r>
                      <a:r>
                        <a:rPr sz="1800" spc="-15" dirty="0">
                          <a:latin typeface="Arial"/>
                          <a:cs typeface="Arial"/>
                        </a:rPr>
                        <a:t>through out </a:t>
                      </a:r>
                      <a:r>
                        <a:rPr sz="1800" spc="-35" dirty="0">
                          <a:latin typeface="Arial"/>
                          <a:cs typeface="Arial"/>
                        </a:rPr>
                        <a:t>the </a:t>
                      </a:r>
                      <a:r>
                        <a:rPr sz="1800" spc="-30" dirty="0">
                          <a:latin typeface="Arial"/>
                          <a:cs typeface="Arial"/>
                        </a:rPr>
                        <a:t>software  </a:t>
                      </a:r>
                      <a:r>
                        <a:rPr sz="1800" spc="-35" dirty="0">
                          <a:latin typeface="Arial"/>
                          <a:cs typeface="Arial"/>
                        </a:rPr>
                        <a:t>development </a:t>
                      </a:r>
                      <a:r>
                        <a:rPr sz="1800" spc="-5" dirty="0">
                          <a:latin typeface="Arial"/>
                          <a:cs typeface="Arial"/>
                        </a:rPr>
                        <a:t>life</a:t>
                      </a:r>
                      <a:r>
                        <a:rPr sz="1800" spc="30" dirty="0">
                          <a:latin typeface="Arial"/>
                          <a:cs typeface="Arial"/>
                        </a:rPr>
                        <a:t> </a:t>
                      </a:r>
                      <a:r>
                        <a:rPr sz="1800" spc="-65" dirty="0">
                          <a:latin typeface="Arial"/>
                          <a:cs typeface="Arial"/>
                        </a:rPr>
                        <a:t>cycle</a:t>
                      </a:r>
                      <a:endParaRPr sz="1800">
                        <a:latin typeface="Arial"/>
                        <a:cs typeface="Arial"/>
                      </a:endParaRPr>
                    </a:p>
                  </a:txBody>
                  <a:tcPr marL="0" marR="0" marT="38100" marB="0">
                    <a:lnL w="1270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8ECF3"/>
                    </a:solidFill>
                  </a:tcPr>
                </a:tc>
              </a:tr>
              <a:tr h="914400">
                <a:tc>
                  <a:txBody>
                    <a:bodyPr/>
                    <a:lstStyle/>
                    <a:p>
                      <a:pPr marL="89535" marR="99060" algn="just">
                        <a:lnSpc>
                          <a:spcPct val="100000"/>
                        </a:lnSpc>
                        <a:spcBef>
                          <a:spcPts val="300"/>
                        </a:spcBef>
                      </a:pPr>
                      <a:r>
                        <a:rPr sz="1800" spc="-45" dirty="0">
                          <a:latin typeface="Arial"/>
                          <a:cs typeface="Arial"/>
                        </a:rPr>
                        <a:t>When </a:t>
                      </a:r>
                      <a:r>
                        <a:rPr sz="1800" spc="-35" dirty="0">
                          <a:latin typeface="Arial"/>
                          <a:cs typeface="Arial"/>
                        </a:rPr>
                        <a:t>the </a:t>
                      </a:r>
                      <a:r>
                        <a:rPr sz="1800" spc="-25" dirty="0">
                          <a:latin typeface="Arial"/>
                          <a:cs typeface="Arial"/>
                        </a:rPr>
                        <a:t>project </a:t>
                      </a:r>
                      <a:r>
                        <a:rPr sz="1800" spc="-40" dirty="0">
                          <a:latin typeface="Arial"/>
                          <a:cs typeface="Arial"/>
                        </a:rPr>
                        <a:t>is </a:t>
                      </a:r>
                      <a:r>
                        <a:rPr sz="1800" spc="-75" dirty="0">
                          <a:latin typeface="Arial"/>
                          <a:cs typeface="Arial"/>
                        </a:rPr>
                        <a:t>Successfully  </a:t>
                      </a:r>
                      <a:r>
                        <a:rPr sz="1800" spc="-45" dirty="0">
                          <a:latin typeface="Arial"/>
                          <a:cs typeface="Arial"/>
                        </a:rPr>
                        <a:t>Delivered, Product </a:t>
                      </a:r>
                      <a:r>
                        <a:rPr sz="1800" spc="-40" dirty="0">
                          <a:latin typeface="Arial"/>
                          <a:cs typeface="Arial"/>
                        </a:rPr>
                        <a:t>is </a:t>
                      </a:r>
                      <a:r>
                        <a:rPr sz="1800" spc="-5" dirty="0">
                          <a:latin typeface="Arial"/>
                          <a:cs typeface="Arial"/>
                        </a:rPr>
                        <a:t>only running  </a:t>
                      </a:r>
                      <a:r>
                        <a:rPr sz="1800" spc="-20" dirty="0">
                          <a:latin typeface="Arial"/>
                          <a:cs typeface="Arial"/>
                        </a:rPr>
                        <a:t>program.</a:t>
                      </a:r>
                      <a:endParaRPr sz="1800">
                        <a:latin typeface="Arial"/>
                        <a:cs typeface="Arial"/>
                      </a:endParaRPr>
                    </a:p>
                  </a:txBody>
                  <a:tcPr marL="0" marR="0" marT="38100" marB="0">
                    <a:lnL w="19050">
                      <a:solidFill>
                        <a:srgbClr val="FFFFFF"/>
                      </a:solidFill>
                      <a:prstDash val="solid"/>
                    </a:lnL>
                    <a:lnR w="12700">
                      <a:solidFill>
                        <a:srgbClr val="FFFFFF"/>
                      </a:solidFill>
                      <a:prstDash val="solid"/>
                    </a:lnR>
                    <a:lnT w="19050">
                      <a:solidFill>
                        <a:srgbClr val="FFFFFF"/>
                      </a:solidFill>
                      <a:prstDash val="solid"/>
                    </a:lnT>
                    <a:lnB w="19050">
                      <a:solidFill>
                        <a:srgbClr val="FFFFFF"/>
                      </a:solidFill>
                      <a:prstDash val="solid"/>
                    </a:lnB>
                    <a:solidFill>
                      <a:srgbClr val="CFD7E7"/>
                    </a:solidFill>
                  </a:tcPr>
                </a:tc>
                <a:tc>
                  <a:txBody>
                    <a:bodyPr/>
                    <a:lstStyle/>
                    <a:p>
                      <a:pPr marL="90805" marR="93345" algn="just">
                        <a:lnSpc>
                          <a:spcPct val="100000"/>
                        </a:lnSpc>
                        <a:spcBef>
                          <a:spcPts val="300"/>
                        </a:spcBef>
                      </a:pPr>
                      <a:r>
                        <a:rPr sz="1800" spc="15" dirty="0">
                          <a:latin typeface="Arial"/>
                          <a:cs typeface="Arial"/>
                        </a:rPr>
                        <a:t>It </a:t>
                      </a:r>
                      <a:r>
                        <a:rPr sz="1800" spc="-45" dirty="0">
                          <a:latin typeface="Arial"/>
                          <a:cs typeface="Arial"/>
                        </a:rPr>
                        <a:t>is </a:t>
                      </a:r>
                      <a:r>
                        <a:rPr sz="1800" spc="-25" dirty="0">
                          <a:latin typeface="Arial"/>
                          <a:cs typeface="Arial"/>
                        </a:rPr>
                        <a:t>just </a:t>
                      </a:r>
                      <a:r>
                        <a:rPr sz="1800" spc="-125" dirty="0">
                          <a:latin typeface="Arial"/>
                          <a:cs typeface="Arial"/>
                        </a:rPr>
                        <a:t>a </a:t>
                      </a:r>
                      <a:r>
                        <a:rPr sz="1800" spc="-50" dirty="0">
                          <a:latin typeface="Arial"/>
                          <a:cs typeface="Arial"/>
                        </a:rPr>
                        <a:t>small </a:t>
                      </a:r>
                      <a:r>
                        <a:rPr sz="1800" spc="-10" dirty="0">
                          <a:latin typeface="Arial"/>
                          <a:cs typeface="Arial"/>
                        </a:rPr>
                        <a:t>part </a:t>
                      </a:r>
                      <a:r>
                        <a:rPr sz="1800" spc="-25" dirty="0">
                          <a:latin typeface="Arial"/>
                          <a:cs typeface="Arial"/>
                        </a:rPr>
                        <a:t>of </a:t>
                      </a:r>
                      <a:r>
                        <a:rPr sz="1800" spc="-30" dirty="0">
                          <a:latin typeface="Arial"/>
                          <a:cs typeface="Arial"/>
                        </a:rPr>
                        <a:t>software </a:t>
                      </a:r>
                      <a:r>
                        <a:rPr sz="1800" spc="-15" dirty="0">
                          <a:latin typeface="Arial"/>
                          <a:cs typeface="Arial"/>
                        </a:rPr>
                        <a:t>but </a:t>
                      </a:r>
                      <a:r>
                        <a:rPr sz="1800" spc="25" dirty="0">
                          <a:latin typeface="Arial"/>
                          <a:cs typeface="Arial"/>
                        </a:rPr>
                        <a:t>it  </a:t>
                      </a:r>
                      <a:r>
                        <a:rPr sz="1800" spc="-70" dirty="0">
                          <a:latin typeface="Arial"/>
                          <a:cs typeface="Arial"/>
                        </a:rPr>
                        <a:t>also </a:t>
                      </a:r>
                      <a:r>
                        <a:rPr sz="1800" spc="-30" dirty="0">
                          <a:latin typeface="Arial"/>
                          <a:cs typeface="Arial"/>
                        </a:rPr>
                        <a:t>include </a:t>
                      </a:r>
                      <a:r>
                        <a:rPr sz="1800" spc="-40" dirty="0">
                          <a:latin typeface="Arial"/>
                          <a:cs typeface="Arial"/>
                        </a:rPr>
                        <a:t>Documentation, </a:t>
                      </a:r>
                      <a:r>
                        <a:rPr sz="1800" spc="-45" dirty="0">
                          <a:latin typeface="Arial"/>
                          <a:cs typeface="Arial"/>
                        </a:rPr>
                        <a:t>Help </a:t>
                      </a:r>
                      <a:r>
                        <a:rPr sz="1800" spc="-65" dirty="0">
                          <a:latin typeface="Arial"/>
                          <a:cs typeface="Arial"/>
                        </a:rPr>
                        <a:t>Files  </a:t>
                      </a:r>
                      <a:r>
                        <a:rPr sz="1800" spc="-40" dirty="0">
                          <a:latin typeface="Arial"/>
                          <a:cs typeface="Arial"/>
                        </a:rPr>
                        <a:t>and </a:t>
                      </a:r>
                      <a:r>
                        <a:rPr sz="1800" spc="-55" dirty="0">
                          <a:latin typeface="Arial"/>
                          <a:cs typeface="Arial"/>
                        </a:rPr>
                        <a:t>Guidelines </a:t>
                      </a:r>
                      <a:r>
                        <a:rPr sz="1800" spc="-10" dirty="0">
                          <a:latin typeface="Arial"/>
                          <a:cs typeface="Arial"/>
                        </a:rPr>
                        <a:t>for </a:t>
                      </a:r>
                      <a:r>
                        <a:rPr sz="1800" spc="-20" dirty="0">
                          <a:latin typeface="Arial"/>
                          <a:cs typeface="Arial"/>
                        </a:rPr>
                        <a:t>handling software.</a:t>
                      </a:r>
                      <a:endParaRPr sz="1800">
                        <a:latin typeface="Arial"/>
                        <a:cs typeface="Arial"/>
                      </a:endParaRPr>
                    </a:p>
                  </a:txBody>
                  <a:tcPr marL="0" marR="0" marT="38100" marB="0">
                    <a:lnL w="1270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FD7E7"/>
                    </a:solidFill>
                  </a:tcPr>
                </a:tc>
              </a:tr>
            </a:tbl>
          </a:graphicData>
        </a:graphic>
      </p:graphicFrame>
      <p:sp>
        <p:nvSpPr>
          <p:cNvPr id="5" name="object 5"/>
          <p:cNvSpPr/>
          <p:nvPr/>
        </p:nvSpPr>
        <p:spPr>
          <a:xfrm>
            <a:off x="6781800" y="76200"/>
            <a:ext cx="3200400" cy="174345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97304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0785" y="541737"/>
            <a:ext cx="6817359" cy="453390"/>
          </a:xfrm>
          <a:prstGeom prst="rect">
            <a:avLst/>
          </a:prstGeom>
        </p:spPr>
        <p:txBody>
          <a:bodyPr vert="horz" wrap="square" lIns="0" tIns="13335" rIns="0" bIns="0" rtlCol="0">
            <a:spAutoFit/>
          </a:bodyPr>
          <a:lstStyle/>
          <a:p>
            <a:pPr marL="12700">
              <a:lnSpc>
                <a:spcPct val="100000"/>
              </a:lnSpc>
              <a:spcBef>
                <a:spcPts val="105"/>
              </a:spcBef>
              <a:tabLst>
                <a:tab pos="4712970" algn="l"/>
              </a:tabLst>
            </a:pPr>
            <a:r>
              <a:rPr sz="2700" b="1" spc="-75" dirty="0">
                <a:solidFill>
                  <a:srgbClr val="BF0000"/>
                </a:solidFill>
                <a:latin typeface="Arial"/>
                <a:cs typeface="Arial"/>
              </a:rPr>
              <a:t>Software</a:t>
            </a:r>
            <a:r>
              <a:rPr sz="2700" b="1" spc="45" dirty="0">
                <a:solidFill>
                  <a:srgbClr val="BF0000"/>
                </a:solidFill>
                <a:latin typeface="Arial"/>
                <a:cs typeface="Arial"/>
              </a:rPr>
              <a:t> </a:t>
            </a:r>
            <a:r>
              <a:rPr sz="2700" b="1" spc="-65" dirty="0">
                <a:solidFill>
                  <a:srgbClr val="BF0000"/>
                </a:solidFill>
                <a:latin typeface="Arial"/>
                <a:cs typeface="Arial"/>
              </a:rPr>
              <a:t>Engineering</a:t>
            </a:r>
            <a:r>
              <a:rPr sz="2700" b="1" spc="35" dirty="0">
                <a:solidFill>
                  <a:srgbClr val="BF0000"/>
                </a:solidFill>
                <a:latin typeface="Arial"/>
                <a:cs typeface="Arial"/>
              </a:rPr>
              <a:t> </a:t>
            </a:r>
            <a:r>
              <a:rPr sz="2700" b="1" spc="-80" dirty="0">
                <a:solidFill>
                  <a:srgbClr val="BF0000"/>
                </a:solidFill>
                <a:latin typeface="Arial"/>
                <a:cs typeface="Arial"/>
              </a:rPr>
              <a:t>Layard	</a:t>
            </a:r>
            <a:r>
              <a:rPr sz="2700" b="1" spc="-140" dirty="0">
                <a:solidFill>
                  <a:srgbClr val="BF0000"/>
                </a:solidFill>
                <a:latin typeface="Arial"/>
                <a:cs typeface="Arial"/>
              </a:rPr>
              <a:t>Technology</a:t>
            </a:r>
            <a:r>
              <a:rPr sz="2800" b="1" spc="-140" dirty="0">
                <a:solidFill>
                  <a:srgbClr val="BF0000"/>
                </a:solidFill>
                <a:latin typeface="Arial"/>
                <a:cs typeface="Arial"/>
              </a:rPr>
              <a:t>…</a:t>
            </a:r>
            <a:endParaRPr sz="2800" dirty="0">
              <a:latin typeface="Arial"/>
              <a:cs typeface="Arial"/>
            </a:endParaRPr>
          </a:p>
        </p:txBody>
      </p:sp>
      <p:sp>
        <p:nvSpPr>
          <p:cNvPr id="3" name="object 3"/>
          <p:cNvSpPr/>
          <p:nvPr/>
        </p:nvSpPr>
        <p:spPr>
          <a:xfrm>
            <a:off x="676655" y="2667000"/>
            <a:ext cx="4200144" cy="328879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876291" y="1557021"/>
            <a:ext cx="4707255" cy="4047903"/>
          </a:xfrm>
          <a:prstGeom prst="rect">
            <a:avLst/>
          </a:prstGeom>
        </p:spPr>
        <p:txBody>
          <a:bodyPr vert="horz" wrap="square" lIns="0" tIns="13335" rIns="0" bIns="0" rtlCol="0">
            <a:spAutoFit/>
          </a:bodyPr>
          <a:lstStyle/>
          <a:p>
            <a:pPr marL="12700">
              <a:lnSpc>
                <a:spcPct val="100000"/>
              </a:lnSpc>
              <a:spcBef>
                <a:spcPts val="105"/>
              </a:spcBef>
            </a:pPr>
            <a:endParaRPr dirty="0">
              <a:latin typeface="Georgia"/>
              <a:cs typeface="Georgia"/>
            </a:endParaRPr>
          </a:p>
          <a:p>
            <a:pPr>
              <a:lnSpc>
                <a:spcPct val="100000"/>
              </a:lnSpc>
              <a:spcBef>
                <a:spcPts val="50"/>
              </a:spcBef>
            </a:pPr>
            <a:endParaRPr sz="2450" dirty="0">
              <a:latin typeface="Georgia"/>
              <a:cs typeface="Georgia"/>
            </a:endParaRPr>
          </a:p>
          <a:p>
            <a:pPr marL="472440" marR="781685">
              <a:lnSpc>
                <a:spcPct val="100000"/>
              </a:lnSpc>
            </a:pPr>
            <a:r>
              <a:rPr sz="1600" spc="-40" dirty="0">
                <a:latin typeface="Arial"/>
                <a:cs typeface="Arial"/>
              </a:rPr>
              <a:t>Provides </a:t>
            </a:r>
            <a:r>
              <a:rPr sz="1600" spc="-30" dirty="0">
                <a:latin typeface="Arial"/>
                <a:cs typeface="Arial"/>
              </a:rPr>
              <a:t>Automated </a:t>
            </a:r>
            <a:r>
              <a:rPr sz="1600" dirty="0">
                <a:latin typeface="Arial"/>
                <a:cs typeface="Arial"/>
              </a:rPr>
              <a:t>/</a:t>
            </a:r>
            <a:r>
              <a:rPr sz="1600" spc="105" dirty="0">
                <a:latin typeface="Arial"/>
                <a:cs typeface="Arial"/>
              </a:rPr>
              <a:t> </a:t>
            </a:r>
            <a:r>
              <a:rPr sz="1600" spc="-55" dirty="0">
                <a:latin typeface="Arial"/>
                <a:cs typeface="Arial"/>
              </a:rPr>
              <a:t>Semi- </a:t>
            </a:r>
            <a:r>
              <a:rPr sz="1600" spc="-30" dirty="0">
                <a:latin typeface="Arial"/>
                <a:cs typeface="Arial"/>
              </a:rPr>
              <a:t>Automated  </a:t>
            </a:r>
            <a:r>
              <a:rPr sz="1600" spc="-35" dirty="0">
                <a:latin typeface="Arial"/>
                <a:cs typeface="Arial"/>
              </a:rPr>
              <a:t>Support </a:t>
            </a:r>
            <a:r>
              <a:rPr sz="1600" spc="-15" dirty="0">
                <a:latin typeface="Arial"/>
                <a:cs typeface="Arial"/>
              </a:rPr>
              <a:t>for </a:t>
            </a:r>
            <a:r>
              <a:rPr sz="1600" spc="-60" dirty="0">
                <a:latin typeface="Arial"/>
                <a:cs typeface="Arial"/>
              </a:rPr>
              <a:t>process </a:t>
            </a:r>
            <a:r>
              <a:rPr sz="1600" spc="5" dirty="0">
                <a:latin typeface="Arial"/>
                <a:cs typeface="Arial"/>
              </a:rPr>
              <a:t>&amp;</a:t>
            </a:r>
            <a:r>
              <a:rPr sz="1600" spc="340" dirty="0">
                <a:latin typeface="Arial"/>
                <a:cs typeface="Arial"/>
              </a:rPr>
              <a:t> </a:t>
            </a:r>
            <a:r>
              <a:rPr sz="1600" spc="-30" dirty="0">
                <a:latin typeface="Arial"/>
                <a:cs typeface="Arial"/>
              </a:rPr>
              <a:t>Methods</a:t>
            </a:r>
            <a:endParaRPr sz="1600" dirty="0">
              <a:latin typeface="Arial"/>
              <a:cs typeface="Arial"/>
            </a:endParaRPr>
          </a:p>
          <a:p>
            <a:pPr>
              <a:lnSpc>
                <a:spcPct val="100000"/>
              </a:lnSpc>
            </a:pPr>
            <a:endParaRPr sz="1800" dirty="0">
              <a:latin typeface="Arial"/>
              <a:cs typeface="Arial"/>
            </a:endParaRPr>
          </a:p>
          <a:p>
            <a:pPr marL="591820" marR="817880" indent="-43180">
              <a:lnSpc>
                <a:spcPct val="100000"/>
              </a:lnSpc>
              <a:spcBef>
                <a:spcPts val="1290"/>
              </a:spcBef>
            </a:pPr>
            <a:r>
              <a:rPr sz="1600" spc="-10" dirty="0">
                <a:latin typeface="Arial"/>
                <a:cs typeface="Arial"/>
              </a:rPr>
              <a:t>provide </a:t>
            </a:r>
            <a:r>
              <a:rPr sz="1600" spc="-20" dirty="0">
                <a:latin typeface="Arial"/>
                <a:cs typeface="Arial"/>
              </a:rPr>
              <a:t>the </a:t>
            </a:r>
            <a:r>
              <a:rPr sz="1600" spc="-35" dirty="0">
                <a:latin typeface="Arial"/>
                <a:cs typeface="Arial"/>
              </a:rPr>
              <a:t>technical way </a:t>
            </a:r>
            <a:r>
              <a:rPr sz="1600" spc="-15" dirty="0">
                <a:latin typeface="Arial"/>
                <a:cs typeface="Arial"/>
              </a:rPr>
              <a:t>for </a:t>
            </a:r>
            <a:r>
              <a:rPr sz="1600" dirty="0">
                <a:latin typeface="Arial"/>
                <a:cs typeface="Arial"/>
              </a:rPr>
              <a:t>building  </a:t>
            </a:r>
            <a:r>
              <a:rPr sz="1600" spc="-25" dirty="0">
                <a:latin typeface="Arial"/>
                <a:cs typeface="Arial"/>
              </a:rPr>
              <a:t>software</a:t>
            </a:r>
            <a:endParaRPr sz="1600" dirty="0">
              <a:latin typeface="Arial"/>
              <a:cs typeface="Arial"/>
            </a:endParaRPr>
          </a:p>
          <a:p>
            <a:pPr marL="549275">
              <a:lnSpc>
                <a:spcPct val="100000"/>
              </a:lnSpc>
              <a:tabLst>
                <a:tab pos="893444" algn="l"/>
              </a:tabLst>
            </a:pPr>
            <a:r>
              <a:rPr sz="1600" b="1" spc="-20" dirty="0">
                <a:latin typeface="Arial"/>
                <a:cs typeface="Arial"/>
              </a:rPr>
              <a:t>1.	</a:t>
            </a:r>
            <a:r>
              <a:rPr sz="1600" b="1" spc="-40" dirty="0">
                <a:latin typeface="Arial"/>
                <a:cs typeface="Arial"/>
              </a:rPr>
              <a:t>Communication </a:t>
            </a:r>
            <a:r>
              <a:rPr sz="1600" b="1" spc="-20" dirty="0">
                <a:latin typeface="Arial"/>
                <a:cs typeface="Arial"/>
              </a:rPr>
              <a:t>2. Requirement</a:t>
            </a:r>
            <a:r>
              <a:rPr sz="1600" b="1" spc="-30" dirty="0">
                <a:latin typeface="Arial"/>
                <a:cs typeface="Arial"/>
              </a:rPr>
              <a:t> </a:t>
            </a:r>
            <a:r>
              <a:rPr sz="1600" b="1" spc="-65" dirty="0">
                <a:latin typeface="Arial"/>
                <a:cs typeface="Arial"/>
              </a:rPr>
              <a:t>Analysis</a:t>
            </a:r>
            <a:endParaRPr sz="1600" dirty="0">
              <a:latin typeface="Arial"/>
              <a:cs typeface="Arial"/>
            </a:endParaRPr>
          </a:p>
          <a:p>
            <a:pPr marL="549275">
              <a:lnSpc>
                <a:spcPct val="100000"/>
              </a:lnSpc>
            </a:pPr>
            <a:r>
              <a:rPr sz="1600" b="1" spc="-20" dirty="0">
                <a:latin typeface="Arial"/>
                <a:cs typeface="Arial"/>
              </a:rPr>
              <a:t>3. </a:t>
            </a:r>
            <a:r>
              <a:rPr sz="1600" b="1" spc="-65" dirty="0">
                <a:latin typeface="Arial"/>
                <a:cs typeface="Arial"/>
              </a:rPr>
              <a:t>Analysis </a:t>
            </a:r>
            <a:r>
              <a:rPr sz="1600" b="1" spc="5" dirty="0">
                <a:latin typeface="Arial"/>
                <a:cs typeface="Arial"/>
              </a:rPr>
              <a:t>&amp; </a:t>
            </a:r>
            <a:r>
              <a:rPr sz="1600" b="1" spc="-55" dirty="0">
                <a:latin typeface="Arial"/>
                <a:cs typeface="Arial"/>
              </a:rPr>
              <a:t>Design </a:t>
            </a:r>
            <a:r>
              <a:rPr sz="1600" b="1" spc="-20" dirty="0">
                <a:latin typeface="Arial"/>
                <a:cs typeface="Arial"/>
              </a:rPr>
              <a:t>4.</a:t>
            </a:r>
            <a:r>
              <a:rPr sz="1600" b="1" spc="-125" dirty="0">
                <a:latin typeface="Arial"/>
                <a:cs typeface="Arial"/>
              </a:rPr>
              <a:t> </a:t>
            </a:r>
            <a:r>
              <a:rPr sz="1600" b="1" spc="-5" dirty="0">
                <a:latin typeface="Arial"/>
                <a:cs typeface="Arial"/>
              </a:rPr>
              <a:t>Implementation</a:t>
            </a:r>
            <a:endParaRPr sz="1600" dirty="0">
              <a:latin typeface="Arial"/>
              <a:cs typeface="Arial"/>
            </a:endParaRPr>
          </a:p>
          <a:p>
            <a:pPr marL="549275">
              <a:lnSpc>
                <a:spcPct val="100000"/>
              </a:lnSpc>
            </a:pPr>
            <a:r>
              <a:rPr sz="1600" b="1" spc="-20" dirty="0">
                <a:latin typeface="Arial"/>
                <a:cs typeface="Arial"/>
              </a:rPr>
              <a:t>5.</a:t>
            </a:r>
            <a:r>
              <a:rPr sz="1600" b="1" spc="-125" dirty="0">
                <a:latin typeface="Arial"/>
                <a:cs typeface="Arial"/>
              </a:rPr>
              <a:t> </a:t>
            </a:r>
            <a:r>
              <a:rPr sz="1600" b="1" spc="-60" dirty="0">
                <a:latin typeface="Arial"/>
                <a:cs typeface="Arial"/>
              </a:rPr>
              <a:t>Testing</a:t>
            </a:r>
            <a:endParaRPr sz="1600" dirty="0">
              <a:latin typeface="Arial"/>
              <a:cs typeface="Arial"/>
            </a:endParaRPr>
          </a:p>
          <a:p>
            <a:pPr>
              <a:lnSpc>
                <a:spcPct val="100000"/>
              </a:lnSpc>
            </a:pPr>
            <a:endParaRPr sz="2600" dirty="0">
              <a:latin typeface="Arial"/>
              <a:cs typeface="Arial"/>
            </a:endParaRPr>
          </a:p>
          <a:p>
            <a:pPr marL="243840" marR="55880" algn="just">
              <a:lnSpc>
                <a:spcPct val="100000"/>
              </a:lnSpc>
            </a:pPr>
            <a:r>
              <a:rPr sz="1800" spc="-105" dirty="0">
                <a:latin typeface="Arial"/>
                <a:cs typeface="Arial"/>
              </a:rPr>
              <a:t>Glue </a:t>
            </a:r>
            <a:r>
              <a:rPr sz="1800" spc="-25" dirty="0">
                <a:latin typeface="Arial"/>
                <a:cs typeface="Arial"/>
              </a:rPr>
              <a:t>that </a:t>
            </a:r>
            <a:r>
              <a:rPr sz="1800" spc="-35" dirty="0">
                <a:latin typeface="Arial"/>
                <a:cs typeface="Arial"/>
              </a:rPr>
              <a:t>holds the </a:t>
            </a:r>
            <a:r>
              <a:rPr sz="1800" spc="-40" dirty="0">
                <a:latin typeface="Arial"/>
                <a:cs typeface="Arial"/>
              </a:rPr>
              <a:t>technology </a:t>
            </a:r>
            <a:r>
              <a:rPr sz="1800" spc="-50" dirty="0">
                <a:latin typeface="Arial"/>
                <a:cs typeface="Arial"/>
              </a:rPr>
              <a:t>layers</a:t>
            </a:r>
            <a:r>
              <a:rPr sz="1800" spc="-370" dirty="0">
                <a:latin typeface="Arial"/>
                <a:cs typeface="Arial"/>
              </a:rPr>
              <a:t> </a:t>
            </a:r>
            <a:r>
              <a:rPr sz="1800" spc="-45" dirty="0">
                <a:latin typeface="Arial"/>
                <a:cs typeface="Arial"/>
              </a:rPr>
              <a:t>together  </a:t>
            </a:r>
            <a:r>
              <a:rPr sz="1800" spc="-40" dirty="0">
                <a:latin typeface="Arial"/>
                <a:cs typeface="Arial"/>
              </a:rPr>
              <a:t>and </a:t>
            </a:r>
            <a:r>
              <a:rPr sz="1800" spc="-70" dirty="0">
                <a:latin typeface="Arial"/>
                <a:cs typeface="Arial"/>
              </a:rPr>
              <a:t>enables </a:t>
            </a:r>
            <a:r>
              <a:rPr sz="1800" spc="-20" dirty="0">
                <a:latin typeface="Arial"/>
                <a:cs typeface="Arial"/>
              </a:rPr>
              <a:t>rational </a:t>
            </a:r>
            <a:r>
              <a:rPr sz="1800" spc="-40" dirty="0">
                <a:latin typeface="Arial"/>
                <a:cs typeface="Arial"/>
              </a:rPr>
              <a:t>and </a:t>
            </a:r>
            <a:r>
              <a:rPr sz="1800" spc="-10" dirty="0">
                <a:latin typeface="Arial"/>
                <a:cs typeface="Arial"/>
              </a:rPr>
              <a:t>timely </a:t>
            </a:r>
            <a:r>
              <a:rPr sz="1800" spc="-40" dirty="0">
                <a:latin typeface="Arial"/>
                <a:cs typeface="Arial"/>
              </a:rPr>
              <a:t>development  </a:t>
            </a:r>
            <a:r>
              <a:rPr sz="1800" spc="-25" dirty="0">
                <a:latin typeface="Arial"/>
                <a:cs typeface="Arial"/>
              </a:rPr>
              <a:t>of </a:t>
            </a:r>
            <a:r>
              <a:rPr sz="1800" spc="-35" dirty="0">
                <a:latin typeface="Arial"/>
                <a:cs typeface="Arial"/>
              </a:rPr>
              <a:t>computer</a:t>
            </a:r>
            <a:r>
              <a:rPr sz="1800" spc="-70" dirty="0">
                <a:latin typeface="Arial"/>
                <a:cs typeface="Arial"/>
              </a:rPr>
              <a:t> </a:t>
            </a:r>
            <a:r>
              <a:rPr sz="1800" spc="-40" dirty="0">
                <a:latin typeface="Arial"/>
                <a:cs typeface="Arial"/>
              </a:rPr>
              <a:t>software</a:t>
            </a:r>
            <a:endParaRPr sz="1800" dirty="0">
              <a:latin typeface="Arial"/>
              <a:cs typeface="Arial"/>
            </a:endParaRPr>
          </a:p>
        </p:txBody>
      </p:sp>
      <p:sp>
        <p:nvSpPr>
          <p:cNvPr id="5" name="object 5"/>
          <p:cNvSpPr txBox="1"/>
          <p:nvPr/>
        </p:nvSpPr>
        <p:spPr>
          <a:xfrm>
            <a:off x="3184879" y="6275323"/>
            <a:ext cx="4533265" cy="574040"/>
          </a:xfrm>
          <a:prstGeom prst="rect">
            <a:avLst/>
          </a:prstGeom>
        </p:spPr>
        <p:txBody>
          <a:bodyPr vert="horz" wrap="square" lIns="0" tIns="12700" rIns="0" bIns="0" rtlCol="0">
            <a:spAutoFit/>
          </a:bodyPr>
          <a:lstStyle/>
          <a:p>
            <a:pPr marL="1880870">
              <a:lnSpc>
                <a:spcPct val="100000"/>
              </a:lnSpc>
              <a:spcBef>
                <a:spcPts val="100"/>
              </a:spcBef>
            </a:pPr>
            <a:r>
              <a:rPr sz="1800" spc="-65" dirty="0">
                <a:latin typeface="Arial"/>
                <a:cs typeface="Arial"/>
              </a:rPr>
              <a:t>The </a:t>
            </a:r>
            <a:r>
              <a:rPr sz="1800" spc="-90" dirty="0">
                <a:latin typeface="Arial"/>
                <a:cs typeface="Arial"/>
              </a:rPr>
              <a:t>Degree </a:t>
            </a:r>
            <a:r>
              <a:rPr sz="1800" spc="-25" dirty="0">
                <a:latin typeface="Arial"/>
                <a:cs typeface="Arial"/>
              </a:rPr>
              <a:t>of</a:t>
            </a:r>
            <a:r>
              <a:rPr sz="1800" spc="-215" dirty="0">
                <a:latin typeface="Arial"/>
                <a:cs typeface="Arial"/>
              </a:rPr>
              <a:t> </a:t>
            </a:r>
            <a:r>
              <a:rPr sz="1800" spc="-100" dirty="0">
                <a:latin typeface="Arial"/>
                <a:cs typeface="Arial"/>
              </a:rPr>
              <a:t>Goodness</a:t>
            </a:r>
            <a:endParaRPr sz="1800">
              <a:latin typeface="Arial"/>
              <a:cs typeface="Arial"/>
            </a:endParaRPr>
          </a:p>
          <a:p>
            <a:pPr marL="12700">
              <a:lnSpc>
                <a:spcPct val="100000"/>
              </a:lnSpc>
            </a:pPr>
            <a:r>
              <a:rPr sz="1800" b="1" spc="-35" dirty="0">
                <a:latin typeface="Arial"/>
                <a:cs typeface="Arial"/>
              </a:rPr>
              <a:t>1. </a:t>
            </a:r>
            <a:r>
              <a:rPr sz="1800" b="1" spc="-80" dirty="0">
                <a:latin typeface="Arial"/>
                <a:cs typeface="Arial"/>
              </a:rPr>
              <a:t>Correctness </a:t>
            </a:r>
            <a:r>
              <a:rPr sz="1800" b="1" spc="-35" dirty="0">
                <a:latin typeface="Arial"/>
                <a:cs typeface="Arial"/>
              </a:rPr>
              <a:t>2. </a:t>
            </a:r>
            <a:r>
              <a:rPr sz="1800" b="1" spc="-5" dirty="0">
                <a:latin typeface="Arial"/>
                <a:cs typeface="Arial"/>
              </a:rPr>
              <a:t>Maintainability </a:t>
            </a:r>
            <a:r>
              <a:rPr sz="1800" b="1" spc="-35" dirty="0">
                <a:latin typeface="Arial"/>
                <a:cs typeface="Arial"/>
              </a:rPr>
              <a:t>3.</a:t>
            </a:r>
            <a:r>
              <a:rPr sz="1800" b="1" spc="-360" dirty="0">
                <a:latin typeface="Arial"/>
                <a:cs typeface="Arial"/>
              </a:rPr>
              <a:t> </a:t>
            </a:r>
            <a:r>
              <a:rPr sz="1800" b="1" spc="-15" dirty="0">
                <a:latin typeface="Arial"/>
                <a:cs typeface="Arial"/>
              </a:rPr>
              <a:t>Integrity</a:t>
            </a:r>
            <a:endParaRPr sz="1800">
              <a:latin typeface="Arial"/>
              <a:cs typeface="Arial"/>
            </a:endParaRPr>
          </a:p>
        </p:txBody>
      </p:sp>
      <p:sp>
        <p:nvSpPr>
          <p:cNvPr id="6" name="object 6"/>
          <p:cNvSpPr txBox="1"/>
          <p:nvPr/>
        </p:nvSpPr>
        <p:spPr>
          <a:xfrm>
            <a:off x="7894589" y="6549643"/>
            <a:ext cx="1182370" cy="299720"/>
          </a:xfrm>
          <a:prstGeom prst="rect">
            <a:avLst/>
          </a:prstGeom>
        </p:spPr>
        <p:txBody>
          <a:bodyPr vert="horz" wrap="square" lIns="0" tIns="12700" rIns="0" bIns="0" rtlCol="0">
            <a:spAutoFit/>
          </a:bodyPr>
          <a:lstStyle/>
          <a:p>
            <a:pPr marL="12700">
              <a:lnSpc>
                <a:spcPct val="100000"/>
              </a:lnSpc>
              <a:spcBef>
                <a:spcPts val="100"/>
              </a:spcBef>
            </a:pPr>
            <a:r>
              <a:rPr sz="1800" b="1" spc="-35" dirty="0">
                <a:latin typeface="Arial"/>
                <a:cs typeface="Arial"/>
              </a:rPr>
              <a:t>4.</a:t>
            </a:r>
            <a:r>
              <a:rPr sz="1800" b="1" spc="-125" dirty="0">
                <a:latin typeface="Arial"/>
                <a:cs typeface="Arial"/>
              </a:rPr>
              <a:t> </a:t>
            </a:r>
            <a:r>
              <a:rPr sz="1800" b="1" spc="-35" dirty="0">
                <a:latin typeface="Arial"/>
                <a:cs typeface="Arial"/>
              </a:rPr>
              <a:t>Usability</a:t>
            </a:r>
            <a:endParaRPr sz="1800">
              <a:latin typeface="Arial"/>
              <a:cs typeface="Arial"/>
            </a:endParaRPr>
          </a:p>
        </p:txBody>
      </p:sp>
      <p:sp>
        <p:nvSpPr>
          <p:cNvPr id="7" name="object 7"/>
          <p:cNvSpPr/>
          <p:nvPr/>
        </p:nvSpPr>
        <p:spPr>
          <a:xfrm>
            <a:off x="4035552" y="2420111"/>
            <a:ext cx="1374775" cy="3828415"/>
          </a:xfrm>
          <a:custGeom>
            <a:avLst/>
            <a:gdLst/>
            <a:ahLst/>
            <a:cxnLst/>
            <a:rect l="l" t="t" r="r" b="b"/>
            <a:pathLst>
              <a:path w="1374775" h="3828415">
                <a:moveTo>
                  <a:pt x="993648" y="2691384"/>
                </a:moveTo>
                <a:lnTo>
                  <a:pt x="992289" y="2679192"/>
                </a:lnTo>
                <a:lnTo>
                  <a:pt x="990600" y="2663964"/>
                </a:lnTo>
                <a:lnTo>
                  <a:pt x="977798" y="2673096"/>
                </a:lnTo>
                <a:lnTo>
                  <a:pt x="990587" y="2663964"/>
                </a:lnTo>
                <a:lnTo>
                  <a:pt x="981456" y="2581656"/>
                </a:lnTo>
                <a:lnTo>
                  <a:pt x="981456" y="2575560"/>
                </a:lnTo>
                <a:lnTo>
                  <a:pt x="972312" y="2569464"/>
                </a:lnTo>
                <a:lnTo>
                  <a:pt x="966216" y="2572512"/>
                </a:lnTo>
                <a:lnTo>
                  <a:pt x="960120" y="2572512"/>
                </a:lnTo>
                <a:lnTo>
                  <a:pt x="954024" y="2578608"/>
                </a:lnTo>
                <a:lnTo>
                  <a:pt x="957072" y="2584704"/>
                </a:lnTo>
                <a:lnTo>
                  <a:pt x="961351" y="2626106"/>
                </a:lnTo>
                <a:lnTo>
                  <a:pt x="472440" y="1993392"/>
                </a:lnTo>
                <a:lnTo>
                  <a:pt x="451104" y="2008632"/>
                </a:lnTo>
                <a:lnTo>
                  <a:pt x="941628" y="2643441"/>
                </a:lnTo>
                <a:lnTo>
                  <a:pt x="902208" y="2627376"/>
                </a:lnTo>
                <a:lnTo>
                  <a:pt x="896112" y="2624328"/>
                </a:lnTo>
                <a:lnTo>
                  <a:pt x="890016" y="2627376"/>
                </a:lnTo>
                <a:lnTo>
                  <a:pt x="883920" y="2639568"/>
                </a:lnTo>
                <a:lnTo>
                  <a:pt x="886968" y="2648712"/>
                </a:lnTo>
                <a:lnTo>
                  <a:pt x="893064" y="2648712"/>
                </a:lnTo>
                <a:lnTo>
                  <a:pt x="993648" y="2691384"/>
                </a:lnTo>
                <a:close/>
              </a:path>
              <a:path w="1374775" h="3828415">
                <a:moveTo>
                  <a:pt x="1222248" y="6096"/>
                </a:moveTo>
                <a:lnTo>
                  <a:pt x="1112520" y="0"/>
                </a:lnTo>
                <a:lnTo>
                  <a:pt x="1106424" y="0"/>
                </a:lnTo>
                <a:lnTo>
                  <a:pt x="1100328" y="6096"/>
                </a:lnTo>
                <a:lnTo>
                  <a:pt x="1100328" y="21336"/>
                </a:lnTo>
                <a:lnTo>
                  <a:pt x="1106424" y="27432"/>
                </a:lnTo>
                <a:lnTo>
                  <a:pt x="1112520" y="27432"/>
                </a:lnTo>
                <a:lnTo>
                  <a:pt x="1150632" y="28752"/>
                </a:lnTo>
                <a:lnTo>
                  <a:pt x="0" y="618744"/>
                </a:lnTo>
                <a:lnTo>
                  <a:pt x="9144" y="640080"/>
                </a:lnTo>
                <a:lnTo>
                  <a:pt x="1165479" y="51612"/>
                </a:lnTo>
                <a:lnTo>
                  <a:pt x="1143000" y="85344"/>
                </a:lnTo>
                <a:lnTo>
                  <a:pt x="1139952" y="91440"/>
                </a:lnTo>
                <a:lnTo>
                  <a:pt x="1139952" y="100584"/>
                </a:lnTo>
                <a:lnTo>
                  <a:pt x="1152144" y="106680"/>
                </a:lnTo>
                <a:lnTo>
                  <a:pt x="1161288" y="106680"/>
                </a:lnTo>
                <a:lnTo>
                  <a:pt x="1164336" y="100584"/>
                </a:lnTo>
                <a:lnTo>
                  <a:pt x="1222248" y="6096"/>
                </a:lnTo>
                <a:close/>
              </a:path>
              <a:path w="1374775" h="3828415">
                <a:moveTo>
                  <a:pt x="1298448" y="1414272"/>
                </a:moveTo>
                <a:lnTo>
                  <a:pt x="1277099" y="1396098"/>
                </a:lnTo>
                <a:lnTo>
                  <a:pt x="1276934" y="1395958"/>
                </a:lnTo>
                <a:lnTo>
                  <a:pt x="1216152" y="1344168"/>
                </a:lnTo>
                <a:lnTo>
                  <a:pt x="1210056" y="1338072"/>
                </a:lnTo>
                <a:lnTo>
                  <a:pt x="1203960" y="1338072"/>
                </a:lnTo>
                <a:lnTo>
                  <a:pt x="1197864" y="1344168"/>
                </a:lnTo>
                <a:lnTo>
                  <a:pt x="1194816" y="1350264"/>
                </a:lnTo>
                <a:lnTo>
                  <a:pt x="1194816" y="1356360"/>
                </a:lnTo>
                <a:lnTo>
                  <a:pt x="1200912" y="1362456"/>
                </a:lnTo>
                <a:lnTo>
                  <a:pt x="1230122" y="1387690"/>
                </a:lnTo>
                <a:lnTo>
                  <a:pt x="310896" y="1225296"/>
                </a:lnTo>
                <a:lnTo>
                  <a:pt x="307848" y="1252728"/>
                </a:lnTo>
                <a:lnTo>
                  <a:pt x="1227416" y="1415186"/>
                </a:lnTo>
                <a:lnTo>
                  <a:pt x="1188720" y="1429512"/>
                </a:lnTo>
                <a:lnTo>
                  <a:pt x="1182624" y="1429512"/>
                </a:lnTo>
                <a:lnTo>
                  <a:pt x="1176528" y="1438656"/>
                </a:lnTo>
                <a:lnTo>
                  <a:pt x="1182624" y="1450848"/>
                </a:lnTo>
                <a:lnTo>
                  <a:pt x="1188720" y="1453896"/>
                </a:lnTo>
                <a:lnTo>
                  <a:pt x="1197864" y="1450848"/>
                </a:lnTo>
                <a:lnTo>
                  <a:pt x="1273543" y="1423327"/>
                </a:lnTo>
                <a:lnTo>
                  <a:pt x="1274064" y="1423416"/>
                </a:lnTo>
                <a:lnTo>
                  <a:pt x="1274089" y="1423136"/>
                </a:lnTo>
                <a:lnTo>
                  <a:pt x="1298448" y="1414272"/>
                </a:lnTo>
                <a:close/>
              </a:path>
              <a:path w="1374775" h="3828415">
                <a:moveTo>
                  <a:pt x="1374648" y="3828288"/>
                </a:moveTo>
                <a:lnTo>
                  <a:pt x="1372844" y="3822192"/>
                </a:lnTo>
                <a:lnTo>
                  <a:pt x="1365504" y="3797236"/>
                </a:lnTo>
                <a:lnTo>
                  <a:pt x="1365504" y="3803904"/>
                </a:lnTo>
                <a:lnTo>
                  <a:pt x="1350264" y="3822192"/>
                </a:lnTo>
                <a:lnTo>
                  <a:pt x="1355331" y="3816096"/>
                </a:lnTo>
                <a:lnTo>
                  <a:pt x="1365504" y="3803904"/>
                </a:lnTo>
                <a:lnTo>
                  <a:pt x="1365504" y="3797236"/>
                </a:lnTo>
                <a:lnTo>
                  <a:pt x="1344168" y="3724656"/>
                </a:lnTo>
                <a:lnTo>
                  <a:pt x="1344168" y="3718572"/>
                </a:lnTo>
                <a:lnTo>
                  <a:pt x="1335024" y="3712464"/>
                </a:lnTo>
                <a:lnTo>
                  <a:pt x="1322832" y="3718572"/>
                </a:lnTo>
                <a:lnTo>
                  <a:pt x="1319784" y="3724656"/>
                </a:lnTo>
                <a:lnTo>
                  <a:pt x="1319784" y="3730752"/>
                </a:lnTo>
                <a:lnTo>
                  <a:pt x="1331582" y="3772065"/>
                </a:lnTo>
                <a:lnTo>
                  <a:pt x="469392" y="2962656"/>
                </a:lnTo>
                <a:lnTo>
                  <a:pt x="454152" y="2980944"/>
                </a:lnTo>
                <a:lnTo>
                  <a:pt x="1315961" y="3789997"/>
                </a:lnTo>
                <a:lnTo>
                  <a:pt x="1274064" y="3779520"/>
                </a:lnTo>
                <a:lnTo>
                  <a:pt x="1267968" y="3779520"/>
                </a:lnTo>
                <a:lnTo>
                  <a:pt x="1261872" y="3782568"/>
                </a:lnTo>
                <a:lnTo>
                  <a:pt x="1258824" y="3788664"/>
                </a:lnTo>
                <a:lnTo>
                  <a:pt x="1258824" y="3797808"/>
                </a:lnTo>
                <a:lnTo>
                  <a:pt x="1261872" y="3803904"/>
                </a:lnTo>
                <a:lnTo>
                  <a:pt x="1267968" y="3803904"/>
                </a:lnTo>
                <a:lnTo>
                  <a:pt x="1374648" y="3828288"/>
                </a:lnTo>
                <a:close/>
              </a:path>
            </a:pathLst>
          </a:custGeom>
          <a:solidFill>
            <a:srgbClr val="000000"/>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03960"/>
            <a:ext cx="10058400" cy="3916277"/>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1195049" y="1346160"/>
            <a:ext cx="7666038" cy="3105915"/>
          </a:xfrm>
          <a:prstGeom prst="rect">
            <a:avLst/>
          </a:prstGeom>
        </p:spPr>
        <p:txBody>
          <a:bodyPr vert="horz" wrap="square" lIns="0" tIns="125730" rIns="0" bIns="0" rtlCol="0" anchor="ctr">
            <a:spAutoFit/>
          </a:bodyPr>
          <a:lstStyle/>
          <a:p>
            <a:pPr marL="13970" marR="5588" indent="2129028" algn="ctr">
              <a:lnSpc>
                <a:spcPts val="7975"/>
              </a:lnSpc>
              <a:spcBef>
                <a:spcPts val="990"/>
              </a:spcBef>
            </a:pPr>
            <a:r>
              <a:rPr lang="en-US" sz="5400" spc="-11" dirty="0" smtClean="0">
                <a:solidFill>
                  <a:srgbClr val="FFFFFF"/>
                </a:solidFill>
                <a:latin typeface="Carlito"/>
                <a:cs typeface="Carlito"/>
              </a:rPr>
              <a:t/>
            </a:r>
            <a:br>
              <a:rPr lang="en-US" sz="5400" spc="-11" dirty="0" smtClean="0">
                <a:solidFill>
                  <a:srgbClr val="FFFFFF"/>
                </a:solidFill>
                <a:latin typeface="Carlito"/>
                <a:cs typeface="Carlito"/>
              </a:rPr>
            </a:br>
            <a:r>
              <a:rPr sz="5400" spc="-11" dirty="0" smtClean="0">
                <a:solidFill>
                  <a:srgbClr val="FFFFFF"/>
                </a:solidFill>
                <a:latin typeface="Carlito"/>
                <a:cs typeface="Carlito"/>
              </a:rPr>
              <a:t>Software  </a:t>
            </a:r>
            <a:r>
              <a:rPr sz="5400" spc="-6" dirty="0">
                <a:solidFill>
                  <a:srgbClr val="FFFFFF"/>
                </a:solidFill>
                <a:latin typeface="Carlito"/>
                <a:cs typeface="Carlito"/>
              </a:rPr>
              <a:t>Engineering</a:t>
            </a:r>
            <a:r>
              <a:rPr sz="5400" spc="-110" dirty="0">
                <a:solidFill>
                  <a:srgbClr val="FFFFFF"/>
                </a:solidFill>
                <a:latin typeface="Carlito"/>
                <a:cs typeface="Carlito"/>
              </a:rPr>
              <a:t> </a:t>
            </a:r>
            <a:r>
              <a:rPr sz="5400" dirty="0">
                <a:solidFill>
                  <a:srgbClr val="FFFFFF"/>
                </a:solidFill>
                <a:latin typeface="Carlito"/>
                <a:cs typeface="Carlito"/>
              </a:rPr>
              <a:t>Practice</a:t>
            </a:r>
            <a:endParaRPr sz="5400" dirty="0">
              <a:latin typeface="Carlito"/>
              <a:cs typeface="Carlito"/>
            </a:endParaRPr>
          </a:p>
        </p:txBody>
      </p:sp>
    </p:spTree>
    <p:extLst>
      <p:ext uri="{BB962C8B-B14F-4D97-AF65-F5344CB8AC3E}">
        <p14:creationId xmlns:p14="http://schemas.microsoft.com/office/powerpoint/2010/main" val="2075581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6612" y="2106562"/>
            <a:ext cx="9514587" cy="3274679"/>
          </a:xfrm>
          <a:prstGeom prst="rect">
            <a:avLst/>
          </a:prstGeom>
        </p:spPr>
        <p:txBody>
          <a:bodyPr vert="horz" wrap="square" lIns="0" tIns="14669" rIns="0" bIns="0" rtlCol="0">
            <a:spAutoFit/>
          </a:bodyPr>
          <a:lstStyle/>
          <a:p>
            <a:pPr marL="745998" algn="ctr">
              <a:spcBef>
                <a:spcPts val="116"/>
              </a:spcBef>
            </a:pPr>
            <a:r>
              <a:rPr sz="2800" i="1" spc="-6" dirty="0">
                <a:uFill>
                  <a:solidFill>
                    <a:srgbClr val="6F2F9F"/>
                  </a:solidFill>
                </a:uFill>
                <a:latin typeface="Carlito"/>
                <a:cs typeface="Carlito"/>
              </a:rPr>
              <a:t>The Essence of</a:t>
            </a:r>
            <a:r>
              <a:rPr sz="2800" i="1" spc="-22" dirty="0">
                <a:uFill>
                  <a:solidFill>
                    <a:srgbClr val="6F2F9F"/>
                  </a:solidFill>
                </a:uFill>
                <a:latin typeface="Carlito"/>
                <a:cs typeface="Carlito"/>
              </a:rPr>
              <a:t> </a:t>
            </a:r>
            <a:r>
              <a:rPr sz="2800" i="1" spc="-6" dirty="0">
                <a:uFill>
                  <a:solidFill>
                    <a:srgbClr val="6F2F9F"/>
                  </a:solidFill>
                </a:uFill>
                <a:latin typeface="Carlito"/>
                <a:cs typeface="Carlito"/>
              </a:rPr>
              <a:t>Practice</a:t>
            </a:r>
            <a:endParaRPr sz="2800" dirty="0">
              <a:latin typeface="Carlito"/>
              <a:cs typeface="Carlito"/>
            </a:endParaRPr>
          </a:p>
          <a:p>
            <a:pPr>
              <a:spcBef>
                <a:spcPts val="55"/>
              </a:spcBef>
            </a:pPr>
            <a:endParaRPr sz="2800" dirty="0">
              <a:latin typeface="Carlito"/>
              <a:cs typeface="Carlito"/>
            </a:endParaRPr>
          </a:p>
          <a:p>
            <a:pPr marL="513398" indent="-500125">
              <a:buAutoNum type="arabicPeriod"/>
              <a:tabLst>
                <a:tab pos="513398" algn="l"/>
                <a:tab pos="514095" algn="l"/>
              </a:tabLst>
            </a:pPr>
            <a:r>
              <a:rPr sz="2800" dirty="0">
                <a:latin typeface="Carlito"/>
                <a:cs typeface="Carlito"/>
              </a:rPr>
              <a:t>Understand the </a:t>
            </a:r>
            <a:r>
              <a:rPr sz="2800" spc="-6" dirty="0">
                <a:latin typeface="Carlito"/>
                <a:cs typeface="Carlito"/>
              </a:rPr>
              <a:t>problem (communication </a:t>
            </a:r>
            <a:r>
              <a:rPr sz="2800" dirty="0">
                <a:latin typeface="Carlito"/>
                <a:cs typeface="Carlito"/>
              </a:rPr>
              <a:t>and</a:t>
            </a:r>
            <a:r>
              <a:rPr sz="2800" spc="-22" dirty="0">
                <a:latin typeface="Carlito"/>
                <a:cs typeface="Carlito"/>
              </a:rPr>
              <a:t> </a:t>
            </a:r>
            <a:r>
              <a:rPr sz="2800" spc="-6" dirty="0">
                <a:latin typeface="Carlito"/>
                <a:cs typeface="Carlito"/>
              </a:rPr>
              <a:t>analysis).</a:t>
            </a:r>
            <a:endParaRPr sz="2800" dirty="0">
              <a:latin typeface="Carlito"/>
              <a:cs typeface="Carlito"/>
            </a:endParaRPr>
          </a:p>
          <a:p>
            <a:pPr marL="513398" indent="-500125">
              <a:spcBef>
                <a:spcPts val="633"/>
              </a:spcBef>
              <a:buAutoNum type="arabicPeriod"/>
              <a:tabLst>
                <a:tab pos="513398" algn="l"/>
                <a:tab pos="514095" algn="l"/>
              </a:tabLst>
            </a:pPr>
            <a:r>
              <a:rPr sz="2800" dirty="0">
                <a:latin typeface="Carlito"/>
                <a:cs typeface="Carlito"/>
              </a:rPr>
              <a:t>Plan a </a:t>
            </a:r>
            <a:r>
              <a:rPr sz="2800" spc="-6" dirty="0">
                <a:latin typeface="Carlito"/>
                <a:cs typeface="Carlito"/>
              </a:rPr>
              <a:t>solution (modeling </a:t>
            </a:r>
            <a:r>
              <a:rPr sz="2800" dirty="0">
                <a:latin typeface="Carlito"/>
                <a:cs typeface="Carlito"/>
              </a:rPr>
              <a:t>and </a:t>
            </a:r>
            <a:r>
              <a:rPr sz="2800" spc="-6" dirty="0">
                <a:latin typeface="Carlito"/>
                <a:cs typeface="Carlito"/>
              </a:rPr>
              <a:t>software</a:t>
            </a:r>
            <a:r>
              <a:rPr sz="2800" spc="-22" dirty="0">
                <a:latin typeface="Carlito"/>
                <a:cs typeface="Carlito"/>
              </a:rPr>
              <a:t> </a:t>
            </a:r>
            <a:r>
              <a:rPr sz="2800" spc="-6" dirty="0">
                <a:latin typeface="Carlito"/>
                <a:cs typeface="Carlito"/>
              </a:rPr>
              <a:t>design).</a:t>
            </a:r>
            <a:endParaRPr sz="2800" dirty="0">
              <a:latin typeface="Carlito"/>
              <a:cs typeface="Carlito"/>
            </a:endParaRPr>
          </a:p>
          <a:p>
            <a:pPr marL="513398" indent="-500125">
              <a:spcBef>
                <a:spcPts val="638"/>
              </a:spcBef>
              <a:buAutoNum type="arabicPeriod"/>
              <a:tabLst>
                <a:tab pos="513398" algn="l"/>
                <a:tab pos="514095" algn="l"/>
              </a:tabLst>
            </a:pPr>
            <a:r>
              <a:rPr sz="2800" spc="-6" dirty="0">
                <a:latin typeface="Carlito"/>
                <a:cs typeface="Carlito"/>
              </a:rPr>
              <a:t>Carry out </a:t>
            </a:r>
            <a:r>
              <a:rPr sz="2800" dirty="0">
                <a:latin typeface="Carlito"/>
                <a:cs typeface="Carlito"/>
              </a:rPr>
              <a:t>the </a:t>
            </a:r>
            <a:r>
              <a:rPr sz="2800" spc="-6" dirty="0">
                <a:latin typeface="Carlito"/>
                <a:cs typeface="Carlito"/>
              </a:rPr>
              <a:t>plan </a:t>
            </a:r>
            <a:r>
              <a:rPr sz="2800" dirty="0">
                <a:latin typeface="Carlito"/>
                <a:cs typeface="Carlito"/>
              </a:rPr>
              <a:t>(code</a:t>
            </a:r>
            <a:r>
              <a:rPr sz="2800" spc="-11" dirty="0">
                <a:latin typeface="Carlito"/>
                <a:cs typeface="Carlito"/>
              </a:rPr>
              <a:t> </a:t>
            </a:r>
            <a:r>
              <a:rPr sz="2800" spc="-6" dirty="0">
                <a:latin typeface="Carlito"/>
                <a:cs typeface="Carlito"/>
              </a:rPr>
              <a:t>generation).</a:t>
            </a:r>
            <a:endParaRPr sz="2800" dirty="0">
              <a:latin typeface="Carlito"/>
              <a:cs typeface="Carlito"/>
            </a:endParaRPr>
          </a:p>
          <a:p>
            <a:pPr marL="513398" indent="-500125">
              <a:spcBef>
                <a:spcPts val="633"/>
              </a:spcBef>
              <a:buAutoNum type="arabicPeriod"/>
              <a:tabLst>
                <a:tab pos="513398" algn="l"/>
                <a:tab pos="514095" algn="l"/>
              </a:tabLst>
            </a:pPr>
            <a:r>
              <a:rPr sz="2800" dirty="0">
                <a:latin typeface="Carlito"/>
                <a:cs typeface="Carlito"/>
              </a:rPr>
              <a:t>Examine the result </a:t>
            </a:r>
            <a:r>
              <a:rPr sz="2800" spc="-6" dirty="0">
                <a:latin typeface="Carlito"/>
                <a:cs typeface="Carlito"/>
              </a:rPr>
              <a:t>for accuracy (testing </a:t>
            </a:r>
            <a:r>
              <a:rPr sz="2800" dirty="0">
                <a:latin typeface="Carlito"/>
                <a:cs typeface="Carlito"/>
              </a:rPr>
              <a:t>and </a:t>
            </a:r>
            <a:r>
              <a:rPr sz="2800" spc="-6" dirty="0">
                <a:latin typeface="Carlito"/>
                <a:cs typeface="Carlito"/>
              </a:rPr>
              <a:t>quality</a:t>
            </a:r>
            <a:r>
              <a:rPr sz="2800" spc="-105" dirty="0">
                <a:latin typeface="Carlito"/>
                <a:cs typeface="Carlito"/>
              </a:rPr>
              <a:t> </a:t>
            </a:r>
            <a:r>
              <a:rPr sz="2800" dirty="0">
                <a:latin typeface="Carlito"/>
                <a:cs typeface="Carlito"/>
              </a:rPr>
              <a:t>assurance).</a:t>
            </a:r>
          </a:p>
        </p:txBody>
      </p:sp>
    </p:spTree>
    <p:extLst>
      <p:ext uri="{BB962C8B-B14F-4D97-AF65-F5344CB8AC3E}">
        <p14:creationId xmlns:p14="http://schemas.microsoft.com/office/powerpoint/2010/main" val="1277200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8" y="1690116"/>
            <a:ext cx="10057702" cy="3858331"/>
          </a:xfrm>
          <a:prstGeom prst="rect">
            <a:avLst/>
          </a:prstGeom>
          <a:blipFill>
            <a:blip r:embed="rId2" cstate="print"/>
            <a:stretch>
              <a:fillRect/>
            </a:stretch>
          </a:blipFill>
        </p:spPr>
        <p:txBody>
          <a:bodyPr wrap="square" lIns="0" tIns="0" rIns="0" bIns="0" rtlCol="0"/>
          <a:lstStyle/>
          <a:p>
            <a:endParaRPr sz="1980"/>
          </a:p>
        </p:txBody>
      </p:sp>
      <p:sp>
        <p:nvSpPr>
          <p:cNvPr id="4" name="object 4"/>
          <p:cNvSpPr txBox="1"/>
          <p:nvPr/>
        </p:nvSpPr>
        <p:spPr>
          <a:xfrm>
            <a:off x="292810" y="44450"/>
            <a:ext cx="9466072" cy="641779"/>
          </a:xfrm>
          <a:prstGeom prst="rect">
            <a:avLst/>
          </a:prstGeom>
        </p:spPr>
        <p:txBody>
          <a:bodyPr vert="horz" wrap="square" lIns="0" tIns="13272" rIns="0" bIns="0" rtlCol="0">
            <a:spAutoFit/>
          </a:bodyPr>
          <a:lstStyle/>
          <a:p>
            <a:pPr marL="6287" algn="ctr">
              <a:lnSpc>
                <a:spcPts val="4890"/>
              </a:lnSpc>
            </a:pPr>
            <a:r>
              <a:rPr sz="4400" spc="-6" dirty="0">
                <a:solidFill>
                  <a:srgbClr val="FFFFFF"/>
                </a:solidFill>
                <a:latin typeface="Carlito"/>
                <a:cs typeface="Carlito"/>
              </a:rPr>
              <a:t>Management</a:t>
            </a:r>
            <a:endParaRPr sz="4400" dirty="0">
              <a:latin typeface="Carlito"/>
              <a:cs typeface="Carlito"/>
            </a:endParaRPr>
          </a:p>
        </p:txBody>
      </p:sp>
      <p:sp>
        <p:nvSpPr>
          <p:cNvPr id="5" name="object 5"/>
          <p:cNvSpPr txBox="1">
            <a:spLocks noGrp="1"/>
          </p:cNvSpPr>
          <p:nvPr>
            <p:ph type="title"/>
          </p:nvPr>
        </p:nvSpPr>
        <p:spPr>
          <a:xfrm>
            <a:off x="1411248" y="2000886"/>
            <a:ext cx="7641590" cy="2829301"/>
          </a:xfrm>
          <a:prstGeom prst="rect">
            <a:avLst/>
          </a:prstGeom>
        </p:spPr>
        <p:txBody>
          <a:bodyPr vert="horz" wrap="square" lIns="0" tIns="96393" rIns="0" bIns="0" rtlCol="0" anchor="ctr">
            <a:spAutoFit/>
          </a:bodyPr>
          <a:lstStyle/>
          <a:p>
            <a:pPr marR="396050" algn="ctr">
              <a:lnSpc>
                <a:spcPct val="100000"/>
              </a:lnSpc>
              <a:spcBef>
                <a:spcPts val="759"/>
              </a:spcBef>
            </a:pPr>
            <a:r>
              <a:rPr dirty="0">
                <a:solidFill>
                  <a:srgbClr val="001F5F"/>
                </a:solidFill>
                <a:latin typeface="Carlito"/>
                <a:cs typeface="Carlito"/>
              </a:rPr>
              <a:t>Unit</a:t>
            </a:r>
            <a:r>
              <a:rPr spc="-6" dirty="0">
                <a:solidFill>
                  <a:srgbClr val="001F5F"/>
                </a:solidFill>
                <a:latin typeface="Carlito"/>
                <a:cs typeface="Carlito"/>
              </a:rPr>
              <a:t> </a:t>
            </a:r>
            <a:r>
              <a:rPr dirty="0">
                <a:solidFill>
                  <a:srgbClr val="001F5F"/>
                </a:solidFill>
                <a:latin typeface="Carlito"/>
                <a:cs typeface="Carlito"/>
              </a:rPr>
              <a:t>1</a:t>
            </a:r>
          </a:p>
          <a:p>
            <a:pPr marL="13272" marR="5588" indent="3493" algn="ctr">
              <a:lnSpc>
                <a:spcPct val="92400"/>
              </a:lnSpc>
              <a:spcBef>
                <a:spcPts val="1089"/>
              </a:spcBef>
            </a:pPr>
            <a:r>
              <a:rPr sz="4785" b="1" spc="-6" dirty="0">
                <a:solidFill>
                  <a:srgbClr val="001F5F"/>
                </a:solidFill>
                <a:latin typeface="Carlito"/>
                <a:cs typeface="Carlito"/>
              </a:rPr>
              <a:t>Introduction </a:t>
            </a:r>
            <a:r>
              <a:rPr sz="4785" b="1" dirty="0">
                <a:solidFill>
                  <a:srgbClr val="001F5F"/>
                </a:solidFill>
                <a:latin typeface="Carlito"/>
                <a:cs typeface="Carlito"/>
              </a:rPr>
              <a:t>to </a:t>
            </a:r>
            <a:r>
              <a:rPr sz="4785" b="1" spc="-6" dirty="0">
                <a:solidFill>
                  <a:srgbClr val="001F5F"/>
                </a:solidFill>
                <a:latin typeface="Carlito"/>
                <a:cs typeface="Carlito"/>
              </a:rPr>
              <a:t>Software  Engineering</a:t>
            </a:r>
            <a:r>
              <a:rPr lang="en-US" sz="4785" b="1" spc="-6" dirty="0">
                <a:solidFill>
                  <a:srgbClr val="001F5F"/>
                </a:solidFill>
                <a:latin typeface="Carlito"/>
                <a:cs typeface="Carlito"/>
              </a:rPr>
              <a:t> and </a:t>
            </a:r>
            <a:r>
              <a:rPr sz="4785" b="1" dirty="0">
                <a:solidFill>
                  <a:srgbClr val="001F5F"/>
                </a:solidFill>
                <a:latin typeface="Carlito"/>
                <a:cs typeface="Carlito"/>
              </a:rPr>
              <a:t>Software</a:t>
            </a:r>
            <a:r>
              <a:rPr sz="4785" b="1" spc="-50" dirty="0">
                <a:solidFill>
                  <a:srgbClr val="001F5F"/>
                </a:solidFill>
                <a:latin typeface="Carlito"/>
                <a:cs typeface="Carlito"/>
              </a:rPr>
              <a:t> </a:t>
            </a:r>
            <a:r>
              <a:rPr sz="4785" b="1" spc="-6" dirty="0">
                <a:solidFill>
                  <a:srgbClr val="001F5F"/>
                </a:solidFill>
                <a:latin typeface="Carlito"/>
                <a:cs typeface="Carlito"/>
              </a:rPr>
              <a:t>Process  Models</a:t>
            </a:r>
            <a:endParaRPr sz="4785" dirty="0">
              <a:latin typeface="Carlito"/>
              <a:cs typeface="Carlito"/>
            </a:endParaRPr>
          </a:p>
        </p:txBody>
      </p:sp>
    </p:spTree>
    <p:extLst>
      <p:ext uri="{BB962C8B-B14F-4D97-AF65-F5344CB8AC3E}">
        <p14:creationId xmlns:p14="http://schemas.microsoft.com/office/powerpoint/2010/main" val="956020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796745"/>
            <a:ext cx="10058400" cy="3323492"/>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922020" y="-2352387"/>
            <a:ext cx="7983157" cy="7304178"/>
          </a:xfrm>
          <a:prstGeom prst="rect">
            <a:avLst/>
          </a:prstGeom>
        </p:spPr>
        <p:txBody>
          <a:bodyPr vert="horz" wrap="square" lIns="0" tIns="121538" rIns="0" bIns="0" rtlCol="0" anchor="ctr">
            <a:spAutoFit/>
          </a:bodyPr>
          <a:lstStyle/>
          <a:p>
            <a:pPr marL="2203068" marR="5588" indent="-2189798">
              <a:lnSpc>
                <a:spcPts val="7953"/>
              </a:lnSpc>
              <a:spcBef>
                <a:spcPts val="956"/>
              </a:spcBef>
            </a:pPr>
            <a:r>
              <a:rPr lang="en-US" sz="5940" spc="-11" dirty="0">
                <a:solidFill>
                  <a:srgbClr val="FFFFFF"/>
                </a:solidFill>
                <a:latin typeface="Carlito"/>
                <a:cs typeface="Carlito"/>
              </a:rPr>
              <a:t/>
            </a:r>
            <a:br>
              <a:rPr lang="en-US" sz="5940" spc="-11" dirty="0">
                <a:solidFill>
                  <a:srgbClr val="FFFFFF"/>
                </a:solidFill>
                <a:latin typeface="Carlito"/>
                <a:cs typeface="Carlito"/>
              </a:rPr>
            </a:br>
            <a:r>
              <a:rPr lang="en-US" sz="5940" spc="-11" dirty="0">
                <a:solidFill>
                  <a:srgbClr val="FFFFFF"/>
                </a:solidFill>
                <a:latin typeface="Carlito"/>
                <a:cs typeface="Carlito"/>
              </a:rPr>
              <a:t/>
            </a:r>
            <a:br>
              <a:rPr lang="en-US" sz="5940" spc="-11" dirty="0">
                <a:solidFill>
                  <a:srgbClr val="FFFFFF"/>
                </a:solidFill>
                <a:latin typeface="Carlito"/>
                <a:cs typeface="Carlito"/>
              </a:rPr>
            </a:br>
            <a:r>
              <a:rPr lang="en-US" sz="5940" spc="-11" dirty="0">
                <a:solidFill>
                  <a:srgbClr val="FFFFFF"/>
                </a:solidFill>
                <a:latin typeface="Carlito"/>
                <a:cs typeface="Carlito"/>
              </a:rPr>
              <a:t/>
            </a:r>
            <a:br>
              <a:rPr lang="en-US" sz="5940" spc="-11" dirty="0">
                <a:solidFill>
                  <a:srgbClr val="FFFFFF"/>
                </a:solidFill>
                <a:latin typeface="Carlito"/>
                <a:cs typeface="Carlito"/>
              </a:rPr>
            </a:br>
            <a:r>
              <a:rPr lang="en-US" sz="5940" spc="-11" dirty="0">
                <a:solidFill>
                  <a:srgbClr val="FFFFFF"/>
                </a:solidFill>
                <a:latin typeface="Carlito"/>
                <a:cs typeface="Carlito"/>
              </a:rPr>
              <a:t/>
            </a:r>
            <a:br>
              <a:rPr lang="en-US" sz="5940" spc="-11" dirty="0">
                <a:solidFill>
                  <a:srgbClr val="FFFFFF"/>
                </a:solidFill>
                <a:latin typeface="Carlito"/>
                <a:cs typeface="Carlito"/>
              </a:rPr>
            </a:br>
            <a:r>
              <a:rPr sz="5940" spc="-11" dirty="0">
                <a:solidFill>
                  <a:srgbClr val="FFFFFF"/>
                </a:solidFill>
                <a:latin typeface="Carlito"/>
                <a:cs typeface="Carlito"/>
              </a:rPr>
              <a:t>Software</a:t>
            </a:r>
            <a:r>
              <a:rPr sz="5940" spc="-83" dirty="0">
                <a:solidFill>
                  <a:srgbClr val="FFFFFF"/>
                </a:solidFill>
                <a:latin typeface="Carlito"/>
                <a:cs typeface="Carlito"/>
              </a:rPr>
              <a:t> </a:t>
            </a:r>
            <a:r>
              <a:rPr lang="en-US" sz="5940" spc="-83" dirty="0">
                <a:solidFill>
                  <a:srgbClr val="FFFFFF"/>
                </a:solidFill>
                <a:latin typeface="Carlito"/>
                <a:cs typeface="Carlito"/>
              </a:rPr>
              <a:t> </a:t>
            </a:r>
            <a:r>
              <a:rPr sz="5940" spc="-6" dirty="0">
                <a:solidFill>
                  <a:srgbClr val="FFFFFF"/>
                </a:solidFill>
                <a:latin typeface="Carlito"/>
                <a:cs typeface="Carlito"/>
              </a:rPr>
              <a:t>Engineering  Principles</a:t>
            </a:r>
            <a:endParaRPr sz="5940" dirty="0">
              <a:latin typeface="Carlito"/>
              <a:cs typeface="Carlito"/>
            </a:endParaRPr>
          </a:p>
        </p:txBody>
      </p:sp>
    </p:spTree>
    <p:extLst>
      <p:ext uri="{BB962C8B-B14F-4D97-AF65-F5344CB8AC3E}">
        <p14:creationId xmlns:p14="http://schemas.microsoft.com/office/powerpoint/2010/main" val="2884286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3600" spc="-6" dirty="0" smtClean="0">
                <a:latin typeface="Times New Roman" panose="02020603050405020304" pitchFamily="18" charset="0"/>
                <a:cs typeface="Times New Roman" panose="02020603050405020304" pitchFamily="18" charset="0"/>
              </a:rPr>
              <a:t>David Hooker </a:t>
            </a:r>
            <a:r>
              <a:rPr lang="en-US" sz="3600" dirty="0" smtClean="0">
                <a:latin typeface="Times New Roman" panose="02020603050405020304" pitchFamily="18" charset="0"/>
                <a:cs typeface="Times New Roman" panose="02020603050405020304" pitchFamily="18" charset="0"/>
              </a:rPr>
              <a:t>[Hoo96] has </a:t>
            </a:r>
            <a:r>
              <a:rPr lang="en-US" sz="3600" spc="-6" dirty="0" smtClean="0">
                <a:latin typeface="Times New Roman" panose="02020603050405020304" pitchFamily="18" charset="0"/>
                <a:cs typeface="Times New Roman" panose="02020603050405020304" pitchFamily="18" charset="0"/>
              </a:rPr>
              <a:t>proposed seven principles that focus on  software </a:t>
            </a:r>
            <a:r>
              <a:rPr lang="en-US" sz="3600" dirty="0" smtClean="0">
                <a:latin typeface="Times New Roman" panose="02020603050405020304" pitchFamily="18" charset="0"/>
                <a:cs typeface="Times New Roman" panose="02020603050405020304" pitchFamily="18" charset="0"/>
              </a:rPr>
              <a:t>engineering </a:t>
            </a:r>
            <a:r>
              <a:rPr lang="en-US" sz="3600" spc="-6" dirty="0" smtClean="0">
                <a:latin typeface="Times New Roman" panose="02020603050405020304" pitchFamily="18" charset="0"/>
                <a:cs typeface="Times New Roman" panose="02020603050405020304" pitchFamily="18" charset="0"/>
              </a:rPr>
              <a:t>practice </a:t>
            </a:r>
            <a:r>
              <a:rPr lang="en-US" sz="3600" dirty="0" smtClean="0">
                <a:latin typeface="Times New Roman" panose="02020603050405020304" pitchFamily="18" charset="0"/>
                <a:cs typeface="Times New Roman" panose="02020603050405020304" pitchFamily="18" charset="0"/>
              </a:rPr>
              <a:t>as a whole. </a:t>
            </a:r>
            <a:r>
              <a:rPr lang="en-US" sz="3600" spc="-6" dirty="0" smtClean="0">
                <a:latin typeface="Times New Roman" panose="02020603050405020304" pitchFamily="18" charset="0"/>
                <a:cs typeface="Times New Roman" panose="02020603050405020304" pitchFamily="18" charset="0"/>
              </a:rPr>
              <a:t>They </a:t>
            </a:r>
            <a:r>
              <a:rPr lang="en-US" sz="3600" dirty="0" smtClean="0">
                <a:latin typeface="Times New Roman" panose="02020603050405020304" pitchFamily="18" charset="0"/>
                <a:cs typeface="Times New Roman" panose="02020603050405020304" pitchFamily="18" charset="0"/>
              </a:rPr>
              <a:t>are </a:t>
            </a:r>
            <a:r>
              <a:rPr lang="en-US" sz="3600" spc="-6" dirty="0" smtClean="0">
                <a:latin typeface="Times New Roman" panose="02020603050405020304" pitchFamily="18" charset="0"/>
                <a:cs typeface="Times New Roman" panose="02020603050405020304" pitchFamily="18" charset="0"/>
              </a:rPr>
              <a:t>reproduced </a:t>
            </a:r>
            <a:r>
              <a:rPr lang="en-US" sz="3600" dirty="0" smtClean="0">
                <a:latin typeface="Times New Roman" panose="02020603050405020304" pitchFamily="18" charset="0"/>
                <a:cs typeface="Times New Roman" panose="02020603050405020304" pitchFamily="18" charset="0"/>
              </a:rPr>
              <a:t>in  the </a:t>
            </a:r>
            <a:r>
              <a:rPr lang="en-US" sz="3600" spc="-6" dirty="0" smtClean="0">
                <a:latin typeface="Times New Roman" panose="02020603050405020304" pitchFamily="18" charset="0"/>
                <a:cs typeface="Times New Roman" panose="02020603050405020304" pitchFamily="18" charset="0"/>
              </a:rPr>
              <a:t>following</a:t>
            </a:r>
            <a:r>
              <a:rPr lang="en-US" sz="3600" spc="-11" dirty="0" smtClean="0">
                <a:latin typeface="Times New Roman" panose="02020603050405020304" pitchFamily="18" charset="0"/>
                <a:cs typeface="Times New Roman" panose="02020603050405020304" pitchFamily="18" charset="0"/>
              </a:rPr>
              <a:t> </a:t>
            </a:r>
            <a:r>
              <a:rPr lang="en-US" sz="3600" spc="-6" dirty="0" smtClean="0">
                <a:latin typeface="Times New Roman" panose="02020603050405020304" pitchFamily="18" charset="0"/>
                <a:cs typeface="Times New Roman" panose="02020603050405020304" pitchFamily="18" charset="0"/>
              </a:rPr>
              <a:t>paragraphs:</a:t>
            </a:r>
            <a:endParaRPr lang="en-US" sz="3600" dirty="0"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179759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60450" y="1371601"/>
            <a:ext cx="8230203" cy="961353"/>
          </a:xfrm>
          <a:prstGeom prst="rect">
            <a:avLst/>
          </a:prstGeom>
        </p:spPr>
        <p:txBody>
          <a:bodyPr vert="horz" wrap="square" lIns="0" tIns="13272" rIns="0" bIns="0" rtlCol="0">
            <a:spAutoFit/>
          </a:bodyPr>
          <a:lstStyle/>
          <a:p>
            <a:pPr marL="13970">
              <a:spcBef>
                <a:spcPts val="105"/>
              </a:spcBef>
              <a:tabLst>
                <a:tab pos="519684" algn="l"/>
              </a:tabLst>
            </a:pPr>
            <a:r>
              <a:rPr sz="3080" b="1" i="1" spc="-6" dirty="0">
                <a:latin typeface="Carlito"/>
                <a:cs typeface="Carlito"/>
              </a:rPr>
              <a:t>1.	</a:t>
            </a:r>
            <a:r>
              <a:rPr sz="3080" b="1" i="1" u="heavy" spc="-11" dirty="0">
                <a:uFill>
                  <a:solidFill>
                    <a:srgbClr val="00AF50"/>
                  </a:solidFill>
                </a:uFill>
                <a:latin typeface="Carlito"/>
                <a:cs typeface="Carlito"/>
              </a:rPr>
              <a:t>The </a:t>
            </a:r>
            <a:r>
              <a:rPr sz="3080" b="1" i="1" u="heavy" spc="-6" dirty="0">
                <a:uFill>
                  <a:solidFill>
                    <a:srgbClr val="00AF50"/>
                  </a:solidFill>
                </a:uFill>
                <a:latin typeface="Carlito"/>
                <a:cs typeface="Carlito"/>
              </a:rPr>
              <a:t>First Principle: The Reason It All</a:t>
            </a:r>
            <a:r>
              <a:rPr sz="3080" b="1" i="1" u="heavy" spc="11" dirty="0">
                <a:uFill>
                  <a:solidFill>
                    <a:srgbClr val="00AF50"/>
                  </a:solidFill>
                </a:uFill>
                <a:latin typeface="Carlito"/>
                <a:cs typeface="Carlito"/>
              </a:rPr>
              <a:t> </a:t>
            </a:r>
            <a:r>
              <a:rPr sz="3080" b="1" i="1" u="heavy" dirty="0">
                <a:uFill>
                  <a:solidFill>
                    <a:srgbClr val="00AF50"/>
                  </a:solidFill>
                </a:uFill>
                <a:latin typeface="Carlito"/>
                <a:cs typeface="Carlito"/>
              </a:rPr>
              <a:t>Exists</a:t>
            </a:r>
            <a:endParaRPr sz="3080" dirty="0">
              <a:latin typeface="Carlito"/>
              <a:cs typeface="Carlito"/>
            </a:endParaRPr>
          </a:p>
        </p:txBody>
      </p:sp>
      <p:sp>
        <p:nvSpPr>
          <p:cNvPr id="5" name="object 5"/>
          <p:cNvSpPr txBox="1"/>
          <p:nvPr/>
        </p:nvSpPr>
        <p:spPr>
          <a:xfrm>
            <a:off x="86613" y="3442652"/>
            <a:ext cx="286385" cy="411908"/>
          </a:xfrm>
          <a:prstGeom prst="rect">
            <a:avLst/>
          </a:prstGeom>
        </p:spPr>
        <p:txBody>
          <a:bodyPr vert="horz" wrap="square" lIns="0" tIns="13970" rIns="0" bIns="0" rtlCol="0">
            <a:spAutoFit/>
          </a:bodyPr>
          <a:lstStyle/>
          <a:p>
            <a:pPr marL="13970">
              <a:spcBef>
                <a:spcPts val="110"/>
              </a:spcBef>
            </a:pPr>
            <a:r>
              <a:rPr sz="2585" dirty="0">
                <a:latin typeface="Wingdings"/>
                <a:cs typeface="Wingdings"/>
              </a:rPr>
              <a:t></a:t>
            </a:r>
            <a:endParaRPr sz="2585">
              <a:latin typeface="Wingdings"/>
              <a:cs typeface="Wingdings"/>
            </a:endParaRPr>
          </a:p>
        </p:txBody>
      </p:sp>
      <p:sp>
        <p:nvSpPr>
          <p:cNvPr id="6" name="object 6"/>
          <p:cNvSpPr txBox="1"/>
          <p:nvPr/>
        </p:nvSpPr>
        <p:spPr>
          <a:xfrm>
            <a:off x="460450" y="3687406"/>
            <a:ext cx="8750808" cy="1090491"/>
          </a:xfrm>
          <a:prstGeom prst="rect">
            <a:avLst/>
          </a:prstGeom>
        </p:spPr>
        <p:txBody>
          <a:bodyPr vert="horz" wrap="square" lIns="0" tIns="94298" rIns="0" bIns="0" rtlCol="0">
            <a:spAutoFit/>
          </a:bodyPr>
          <a:lstStyle/>
          <a:p>
            <a:pPr marL="13970" marR="5588" algn="just">
              <a:lnSpc>
                <a:spcPct val="77200"/>
              </a:lnSpc>
              <a:spcBef>
                <a:spcPts val="743"/>
              </a:spcBef>
            </a:pPr>
            <a:r>
              <a:rPr sz="2800" dirty="0">
                <a:latin typeface="Carlito"/>
                <a:cs typeface="Carlito"/>
              </a:rPr>
              <a:t>A </a:t>
            </a:r>
            <a:r>
              <a:rPr sz="2800" spc="-6" dirty="0">
                <a:latin typeface="Carlito"/>
                <a:cs typeface="Carlito"/>
              </a:rPr>
              <a:t>software system </a:t>
            </a:r>
            <a:r>
              <a:rPr sz="2800" dirty="0">
                <a:latin typeface="Carlito"/>
                <a:cs typeface="Carlito"/>
              </a:rPr>
              <a:t>exists </a:t>
            </a:r>
            <a:r>
              <a:rPr sz="2800" spc="-6" dirty="0">
                <a:latin typeface="Carlito"/>
                <a:cs typeface="Carlito"/>
              </a:rPr>
              <a:t>for one </a:t>
            </a:r>
            <a:r>
              <a:rPr sz="2800" dirty="0">
                <a:latin typeface="Carlito"/>
                <a:cs typeface="Carlito"/>
              </a:rPr>
              <a:t>reason: to provide </a:t>
            </a:r>
            <a:r>
              <a:rPr sz="2800" spc="-6" dirty="0">
                <a:latin typeface="Carlito"/>
                <a:cs typeface="Carlito"/>
              </a:rPr>
              <a:t>value </a:t>
            </a:r>
            <a:r>
              <a:rPr sz="2800" dirty="0">
                <a:latin typeface="Carlito"/>
                <a:cs typeface="Carlito"/>
              </a:rPr>
              <a:t>to its </a:t>
            </a:r>
            <a:r>
              <a:rPr sz="2800" spc="-6" dirty="0">
                <a:latin typeface="Carlito"/>
                <a:cs typeface="Carlito"/>
              </a:rPr>
              <a:t>users. All  decisions should be </a:t>
            </a:r>
            <a:r>
              <a:rPr sz="2800" dirty="0">
                <a:latin typeface="Carlito"/>
                <a:cs typeface="Carlito"/>
              </a:rPr>
              <a:t>made with this in</a:t>
            </a:r>
            <a:r>
              <a:rPr sz="2800" spc="-6" dirty="0">
                <a:latin typeface="Carlito"/>
                <a:cs typeface="Carlito"/>
              </a:rPr>
              <a:t> </a:t>
            </a:r>
            <a:r>
              <a:rPr sz="2800" spc="-11" dirty="0">
                <a:latin typeface="Carlito"/>
                <a:cs typeface="Carlito"/>
              </a:rPr>
              <a:t>mind.</a:t>
            </a:r>
            <a:endParaRPr sz="2800" dirty="0">
              <a:latin typeface="Carlito"/>
              <a:cs typeface="Carlito"/>
            </a:endParaRPr>
          </a:p>
        </p:txBody>
      </p:sp>
    </p:spTree>
    <p:extLst>
      <p:ext uri="{BB962C8B-B14F-4D97-AF65-F5344CB8AC3E}">
        <p14:creationId xmlns:p14="http://schemas.microsoft.com/office/powerpoint/2010/main" val="30021539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9825" y="-424547"/>
            <a:ext cx="8774557" cy="1435329"/>
          </a:xfrm>
          <a:prstGeom prst="rect">
            <a:avLst/>
          </a:prstGeom>
        </p:spPr>
        <p:txBody>
          <a:bodyPr vert="horz" wrap="square" lIns="0" tIns="13272" rIns="0" bIns="0" rtlCol="0" anchor="ctr">
            <a:spAutoFit/>
          </a:bodyPr>
          <a:lstStyle/>
          <a:p>
            <a:pPr marL="13970">
              <a:lnSpc>
                <a:spcPct val="100000"/>
              </a:lnSpc>
              <a:spcBef>
                <a:spcPts val="105"/>
              </a:spcBef>
              <a:tabLst>
                <a:tab pos="575564" algn="l"/>
              </a:tabLst>
            </a:pPr>
            <a:r>
              <a:rPr lang="en-US" sz="3080" b="1" i="1" spc="-6" dirty="0" smtClean="0">
                <a:latin typeface="Carlito"/>
                <a:cs typeface="Carlito"/>
              </a:rPr>
              <a:t/>
            </a:r>
            <a:br>
              <a:rPr lang="en-US" sz="3080" b="1" i="1" spc="-6" dirty="0" smtClean="0">
                <a:latin typeface="Carlito"/>
                <a:cs typeface="Carlito"/>
              </a:rPr>
            </a:br>
            <a:r>
              <a:rPr sz="3080" b="1" i="1" spc="-6" dirty="0" smtClean="0">
                <a:latin typeface="Carlito"/>
                <a:cs typeface="Carlito"/>
              </a:rPr>
              <a:t>2</a:t>
            </a:r>
            <a:r>
              <a:rPr sz="3080" b="1" i="1" spc="-6" dirty="0">
                <a:latin typeface="Carlito"/>
                <a:cs typeface="Carlito"/>
              </a:rPr>
              <a:t>.	</a:t>
            </a:r>
            <a:r>
              <a:rPr sz="3080" b="1" i="1" u="heavy" spc="-11" dirty="0">
                <a:uFill>
                  <a:solidFill>
                    <a:srgbClr val="00AF50"/>
                  </a:solidFill>
                </a:uFill>
                <a:latin typeface="Carlito"/>
                <a:cs typeface="Carlito"/>
              </a:rPr>
              <a:t>The </a:t>
            </a:r>
            <a:r>
              <a:rPr sz="3080" b="1" i="1" u="heavy" spc="-6" dirty="0">
                <a:uFill>
                  <a:solidFill>
                    <a:srgbClr val="00AF50"/>
                  </a:solidFill>
                </a:uFill>
                <a:latin typeface="Carlito"/>
                <a:cs typeface="Carlito"/>
              </a:rPr>
              <a:t>Second Principle: KISS (Keep It Simple,</a:t>
            </a:r>
            <a:r>
              <a:rPr sz="3080" b="1" i="1" u="heavy" spc="17" dirty="0">
                <a:uFill>
                  <a:solidFill>
                    <a:srgbClr val="00AF50"/>
                  </a:solidFill>
                </a:uFill>
                <a:latin typeface="Carlito"/>
                <a:cs typeface="Carlito"/>
              </a:rPr>
              <a:t> </a:t>
            </a:r>
            <a:r>
              <a:rPr sz="3080" b="1" i="1" u="heavy" spc="-11" dirty="0">
                <a:uFill>
                  <a:solidFill>
                    <a:srgbClr val="00AF50"/>
                  </a:solidFill>
                </a:uFill>
                <a:latin typeface="Carlito"/>
                <a:cs typeface="Carlito"/>
              </a:rPr>
              <a:t>Stupid!)</a:t>
            </a:r>
            <a:endParaRPr sz="3080" dirty="0">
              <a:latin typeface="Carlito"/>
              <a:cs typeface="Carlito"/>
            </a:endParaRPr>
          </a:p>
        </p:txBody>
      </p:sp>
      <p:sp>
        <p:nvSpPr>
          <p:cNvPr id="5" name="object 5"/>
          <p:cNvSpPr txBox="1"/>
          <p:nvPr/>
        </p:nvSpPr>
        <p:spPr>
          <a:xfrm>
            <a:off x="100583" y="2096085"/>
            <a:ext cx="319215" cy="505716"/>
          </a:xfrm>
          <a:prstGeom prst="rect">
            <a:avLst/>
          </a:prstGeom>
        </p:spPr>
        <p:txBody>
          <a:bodyPr vert="horz" wrap="square" lIns="0" tIns="14669" rIns="0" bIns="0" rtlCol="0">
            <a:spAutoFit/>
          </a:bodyPr>
          <a:lstStyle/>
          <a:p>
            <a:pPr>
              <a:spcBef>
                <a:spcPts val="116"/>
              </a:spcBef>
            </a:pPr>
            <a:r>
              <a:rPr sz="3190" dirty="0">
                <a:latin typeface="Wingdings"/>
                <a:cs typeface="Wingdings"/>
              </a:rPr>
              <a:t></a:t>
            </a:r>
            <a:endParaRPr sz="3190">
              <a:latin typeface="Wingdings"/>
              <a:cs typeface="Wingdings"/>
            </a:endParaRPr>
          </a:p>
        </p:txBody>
      </p:sp>
      <p:sp>
        <p:nvSpPr>
          <p:cNvPr id="6" name="object 6"/>
          <p:cNvSpPr txBox="1"/>
          <p:nvPr/>
        </p:nvSpPr>
        <p:spPr>
          <a:xfrm>
            <a:off x="474420" y="2425078"/>
            <a:ext cx="7374180" cy="420371"/>
          </a:xfrm>
          <a:prstGeom prst="rect">
            <a:avLst/>
          </a:prstGeom>
        </p:spPr>
        <p:txBody>
          <a:bodyPr vert="horz" wrap="square" lIns="0" tIns="13970" rIns="0" bIns="0" rtlCol="0">
            <a:spAutoFit/>
          </a:bodyPr>
          <a:lstStyle/>
          <a:p>
            <a:pPr>
              <a:spcBef>
                <a:spcPts val="110"/>
              </a:spcBef>
            </a:pPr>
            <a:r>
              <a:rPr sz="2640" dirty="0">
                <a:latin typeface="Carlito"/>
                <a:cs typeface="Carlito"/>
              </a:rPr>
              <a:t>All </a:t>
            </a:r>
            <a:r>
              <a:rPr sz="2640" spc="-6" dirty="0">
                <a:latin typeface="Carlito"/>
                <a:cs typeface="Carlito"/>
              </a:rPr>
              <a:t>design should be </a:t>
            </a:r>
            <a:r>
              <a:rPr sz="2640" dirty="0">
                <a:latin typeface="Carlito"/>
                <a:cs typeface="Carlito"/>
              </a:rPr>
              <a:t>as </a:t>
            </a:r>
            <a:r>
              <a:rPr sz="2640" spc="-6" dirty="0">
                <a:latin typeface="Carlito"/>
                <a:cs typeface="Carlito"/>
              </a:rPr>
              <a:t>simple </a:t>
            </a:r>
            <a:r>
              <a:rPr sz="2640" dirty="0">
                <a:latin typeface="Carlito"/>
                <a:cs typeface="Carlito"/>
              </a:rPr>
              <a:t>as</a:t>
            </a:r>
            <a:r>
              <a:rPr sz="2640" spc="-83" dirty="0">
                <a:latin typeface="Carlito"/>
                <a:cs typeface="Carlito"/>
              </a:rPr>
              <a:t> </a:t>
            </a:r>
            <a:r>
              <a:rPr sz="2640" spc="-6" dirty="0">
                <a:latin typeface="Carlito"/>
                <a:cs typeface="Carlito"/>
              </a:rPr>
              <a:t>possible.</a:t>
            </a:r>
            <a:endParaRPr sz="2640">
              <a:latin typeface="Carlito"/>
              <a:cs typeface="Carlito"/>
            </a:endParaRPr>
          </a:p>
        </p:txBody>
      </p:sp>
      <p:sp>
        <p:nvSpPr>
          <p:cNvPr id="7" name="object 7"/>
          <p:cNvSpPr txBox="1"/>
          <p:nvPr/>
        </p:nvSpPr>
        <p:spPr>
          <a:xfrm>
            <a:off x="100583" y="3437623"/>
            <a:ext cx="258445" cy="411908"/>
          </a:xfrm>
          <a:prstGeom prst="rect">
            <a:avLst/>
          </a:prstGeom>
        </p:spPr>
        <p:txBody>
          <a:bodyPr vert="horz" wrap="square" lIns="0" tIns="13970" rIns="0" bIns="0" rtlCol="0">
            <a:spAutoFit/>
          </a:bodyPr>
          <a:lstStyle/>
          <a:p>
            <a:pPr>
              <a:spcBef>
                <a:spcPts val="110"/>
              </a:spcBef>
            </a:pPr>
            <a:r>
              <a:rPr sz="2585" dirty="0">
                <a:latin typeface="Wingdings"/>
                <a:cs typeface="Wingdings"/>
              </a:rPr>
              <a:t></a:t>
            </a:r>
            <a:endParaRPr sz="2585">
              <a:latin typeface="Wingdings"/>
              <a:cs typeface="Wingdings"/>
            </a:endParaRPr>
          </a:p>
        </p:txBody>
      </p:sp>
      <p:sp>
        <p:nvSpPr>
          <p:cNvPr id="8" name="object 8"/>
          <p:cNvSpPr txBox="1"/>
          <p:nvPr/>
        </p:nvSpPr>
        <p:spPr>
          <a:xfrm>
            <a:off x="474420" y="3682378"/>
            <a:ext cx="9307513" cy="725070"/>
          </a:xfrm>
          <a:prstGeom prst="rect">
            <a:avLst/>
          </a:prstGeom>
        </p:spPr>
        <p:txBody>
          <a:bodyPr vert="horz" wrap="square" lIns="0" tIns="13970" rIns="0" bIns="0" rtlCol="0">
            <a:spAutoFit/>
          </a:bodyPr>
          <a:lstStyle/>
          <a:p>
            <a:pPr>
              <a:spcBef>
                <a:spcPts val="110"/>
              </a:spcBef>
            </a:pPr>
            <a:r>
              <a:rPr sz="2310" spc="-6" dirty="0">
                <a:latin typeface="Carlito"/>
                <a:cs typeface="Carlito"/>
              </a:rPr>
              <a:t>This facilitates </a:t>
            </a:r>
            <a:r>
              <a:rPr sz="2310" dirty="0">
                <a:latin typeface="Carlito"/>
                <a:cs typeface="Carlito"/>
              </a:rPr>
              <a:t>having a </a:t>
            </a:r>
            <a:r>
              <a:rPr sz="2310" spc="-6" dirty="0">
                <a:latin typeface="Carlito"/>
                <a:cs typeface="Carlito"/>
              </a:rPr>
              <a:t>more easily understood </a:t>
            </a:r>
            <a:r>
              <a:rPr sz="2310" dirty="0">
                <a:latin typeface="Carlito"/>
                <a:cs typeface="Carlito"/>
              </a:rPr>
              <a:t>and </a:t>
            </a:r>
            <a:r>
              <a:rPr sz="2310" spc="-6" dirty="0">
                <a:latin typeface="Carlito"/>
                <a:cs typeface="Carlito"/>
              </a:rPr>
              <a:t>easily </a:t>
            </a:r>
            <a:r>
              <a:rPr sz="2310" dirty="0">
                <a:latin typeface="Carlito"/>
                <a:cs typeface="Carlito"/>
              </a:rPr>
              <a:t>maintained</a:t>
            </a:r>
            <a:r>
              <a:rPr sz="2310" spc="44" dirty="0">
                <a:latin typeface="Carlito"/>
                <a:cs typeface="Carlito"/>
              </a:rPr>
              <a:t> </a:t>
            </a:r>
            <a:r>
              <a:rPr sz="2310" spc="-11" dirty="0">
                <a:latin typeface="Carlito"/>
                <a:cs typeface="Carlito"/>
              </a:rPr>
              <a:t>system.</a:t>
            </a:r>
            <a:endParaRPr sz="2310">
              <a:latin typeface="Carlito"/>
              <a:cs typeface="Carlito"/>
            </a:endParaRPr>
          </a:p>
        </p:txBody>
      </p:sp>
    </p:spTree>
    <p:extLst>
      <p:ext uri="{BB962C8B-B14F-4D97-AF65-F5344CB8AC3E}">
        <p14:creationId xmlns:p14="http://schemas.microsoft.com/office/powerpoint/2010/main" val="3643119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3477" y="29949"/>
            <a:ext cx="8619123" cy="487378"/>
          </a:xfrm>
          <a:prstGeom prst="rect">
            <a:avLst/>
          </a:prstGeom>
        </p:spPr>
        <p:txBody>
          <a:bodyPr vert="horz" wrap="square" lIns="0" tIns="13272" rIns="0" bIns="0" rtlCol="0" anchor="ctr">
            <a:spAutoFit/>
          </a:bodyPr>
          <a:lstStyle/>
          <a:p>
            <a:pPr marL="13970">
              <a:lnSpc>
                <a:spcPct val="100000"/>
              </a:lnSpc>
              <a:spcBef>
                <a:spcPts val="105"/>
              </a:spcBef>
              <a:tabLst>
                <a:tab pos="574866" algn="l"/>
              </a:tabLst>
            </a:pPr>
            <a:r>
              <a:rPr sz="3080" b="1" i="1" spc="-6" dirty="0">
                <a:latin typeface="Carlito"/>
                <a:cs typeface="Carlito"/>
              </a:rPr>
              <a:t>3.	</a:t>
            </a:r>
            <a:r>
              <a:rPr sz="3080" b="1" i="1" u="heavy" spc="-11" dirty="0">
                <a:uFill>
                  <a:solidFill>
                    <a:srgbClr val="00AF50"/>
                  </a:solidFill>
                </a:uFill>
                <a:latin typeface="Carlito"/>
                <a:cs typeface="Carlito"/>
              </a:rPr>
              <a:t>The Third </a:t>
            </a:r>
            <a:r>
              <a:rPr sz="3080" b="1" i="1" u="heavy" spc="-6" dirty="0">
                <a:uFill>
                  <a:solidFill>
                    <a:srgbClr val="00AF50"/>
                  </a:solidFill>
                </a:uFill>
                <a:latin typeface="Carlito"/>
                <a:cs typeface="Carlito"/>
              </a:rPr>
              <a:t>Principle: </a:t>
            </a:r>
            <a:r>
              <a:rPr sz="3080" b="1" i="1" u="heavy" spc="-11" dirty="0">
                <a:uFill>
                  <a:solidFill>
                    <a:srgbClr val="00AF50"/>
                  </a:solidFill>
                </a:uFill>
                <a:latin typeface="Carlito"/>
                <a:cs typeface="Carlito"/>
              </a:rPr>
              <a:t>Maintain </a:t>
            </a:r>
            <a:r>
              <a:rPr sz="3080" b="1" i="1" u="heavy" spc="-6" dirty="0">
                <a:uFill>
                  <a:solidFill>
                    <a:srgbClr val="00AF50"/>
                  </a:solidFill>
                </a:uFill>
                <a:latin typeface="Carlito"/>
                <a:cs typeface="Carlito"/>
              </a:rPr>
              <a:t>the</a:t>
            </a:r>
            <a:r>
              <a:rPr sz="3080" b="1" i="1" u="heavy" spc="44" dirty="0">
                <a:uFill>
                  <a:solidFill>
                    <a:srgbClr val="00AF50"/>
                  </a:solidFill>
                </a:uFill>
                <a:latin typeface="Carlito"/>
                <a:cs typeface="Carlito"/>
              </a:rPr>
              <a:t> </a:t>
            </a:r>
            <a:r>
              <a:rPr sz="3080" b="1" i="1" u="heavy" spc="-11" dirty="0">
                <a:uFill>
                  <a:solidFill>
                    <a:srgbClr val="00AF50"/>
                  </a:solidFill>
                </a:uFill>
                <a:latin typeface="Carlito"/>
                <a:cs typeface="Carlito"/>
              </a:rPr>
              <a:t>Vision</a:t>
            </a:r>
            <a:endParaRPr sz="3080" dirty="0">
              <a:latin typeface="Carlito"/>
              <a:cs typeface="Carlito"/>
            </a:endParaRPr>
          </a:p>
        </p:txBody>
      </p:sp>
      <p:sp>
        <p:nvSpPr>
          <p:cNvPr id="3" name="object 3"/>
          <p:cNvSpPr txBox="1"/>
          <p:nvPr/>
        </p:nvSpPr>
        <p:spPr>
          <a:xfrm>
            <a:off x="100583" y="825549"/>
            <a:ext cx="319215" cy="2520626"/>
          </a:xfrm>
          <a:prstGeom prst="rect">
            <a:avLst/>
          </a:prstGeom>
        </p:spPr>
        <p:txBody>
          <a:bodyPr vert="horz" wrap="square" lIns="0" tIns="14669" rIns="0" bIns="0" rtlCol="0">
            <a:spAutoFit/>
          </a:bodyPr>
          <a:lstStyle/>
          <a:p>
            <a:pPr>
              <a:spcBef>
                <a:spcPts val="116"/>
              </a:spcBef>
            </a:pPr>
            <a:endParaRPr lang="en-US" sz="3190" dirty="0" smtClean="0">
              <a:latin typeface="Wingdings"/>
              <a:cs typeface="Wingdings"/>
            </a:endParaRPr>
          </a:p>
          <a:p>
            <a:pPr>
              <a:spcBef>
                <a:spcPts val="116"/>
              </a:spcBef>
            </a:pPr>
            <a:endParaRPr lang="en-US" sz="3190" dirty="0">
              <a:latin typeface="Wingdings"/>
              <a:cs typeface="Wingdings"/>
            </a:endParaRPr>
          </a:p>
          <a:p>
            <a:pPr>
              <a:spcBef>
                <a:spcPts val="116"/>
              </a:spcBef>
            </a:pPr>
            <a:endParaRPr lang="en-US" sz="3190" dirty="0" smtClean="0">
              <a:latin typeface="Wingdings"/>
              <a:cs typeface="Wingdings"/>
            </a:endParaRPr>
          </a:p>
          <a:p>
            <a:pPr>
              <a:spcBef>
                <a:spcPts val="116"/>
              </a:spcBef>
            </a:pPr>
            <a:endParaRPr lang="en-US" sz="3190" dirty="0">
              <a:latin typeface="Wingdings"/>
              <a:cs typeface="Wingdings"/>
            </a:endParaRPr>
          </a:p>
          <a:p>
            <a:pPr>
              <a:spcBef>
                <a:spcPts val="116"/>
              </a:spcBef>
            </a:pPr>
            <a:r>
              <a:rPr sz="3190" dirty="0" smtClean="0">
                <a:latin typeface="Wingdings"/>
                <a:cs typeface="Wingdings"/>
              </a:rPr>
              <a:t></a:t>
            </a:r>
            <a:endParaRPr sz="3190" dirty="0">
              <a:latin typeface="Wingdings"/>
              <a:cs typeface="Wingdings"/>
            </a:endParaRPr>
          </a:p>
        </p:txBody>
      </p:sp>
      <p:sp>
        <p:nvSpPr>
          <p:cNvPr id="4" name="object 4"/>
          <p:cNvSpPr txBox="1"/>
          <p:nvPr/>
        </p:nvSpPr>
        <p:spPr>
          <a:xfrm>
            <a:off x="419798" y="1078407"/>
            <a:ext cx="8501583" cy="2502993"/>
          </a:xfrm>
          <a:prstGeom prst="rect">
            <a:avLst/>
          </a:prstGeom>
        </p:spPr>
        <p:txBody>
          <a:bodyPr vert="horz" wrap="square" lIns="0" tIns="13970" rIns="0" bIns="0" rtlCol="0">
            <a:spAutoFit/>
          </a:bodyPr>
          <a:lstStyle/>
          <a:p>
            <a:pPr marL="13970">
              <a:spcBef>
                <a:spcPts val="110"/>
              </a:spcBef>
            </a:pPr>
            <a:endParaRPr lang="en-US" sz="2640" dirty="0" smtClean="0">
              <a:latin typeface="Carlito"/>
              <a:cs typeface="Carlito"/>
            </a:endParaRPr>
          </a:p>
          <a:p>
            <a:pPr marL="13970">
              <a:spcBef>
                <a:spcPts val="110"/>
              </a:spcBef>
            </a:pPr>
            <a:endParaRPr lang="en-US" sz="2640" dirty="0">
              <a:latin typeface="Carlito"/>
              <a:cs typeface="Carlito"/>
            </a:endParaRPr>
          </a:p>
          <a:p>
            <a:pPr marL="13970">
              <a:spcBef>
                <a:spcPts val="110"/>
              </a:spcBef>
            </a:pPr>
            <a:endParaRPr lang="en-US" sz="2640" dirty="0" smtClean="0">
              <a:latin typeface="Carlito"/>
              <a:cs typeface="Carlito"/>
            </a:endParaRPr>
          </a:p>
          <a:p>
            <a:pPr marL="13970">
              <a:spcBef>
                <a:spcPts val="110"/>
              </a:spcBef>
            </a:pPr>
            <a:endParaRPr lang="en-US" sz="2640" dirty="0">
              <a:latin typeface="Carlito"/>
              <a:cs typeface="Carlito"/>
            </a:endParaRPr>
          </a:p>
          <a:p>
            <a:pPr marL="13970">
              <a:spcBef>
                <a:spcPts val="110"/>
              </a:spcBef>
            </a:pPr>
            <a:r>
              <a:rPr sz="2640" dirty="0" smtClean="0">
                <a:latin typeface="Carlito"/>
                <a:cs typeface="Carlito"/>
              </a:rPr>
              <a:t>A </a:t>
            </a:r>
            <a:r>
              <a:rPr sz="2640" spc="-6" dirty="0">
                <a:latin typeface="Carlito"/>
                <a:cs typeface="Carlito"/>
              </a:rPr>
              <a:t>clear vision </a:t>
            </a:r>
            <a:r>
              <a:rPr sz="2640" dirty="0">
                <a:latin typeface="Carlito"/>
                <a:cs typeface="Carlito"/>
              </a:rPr>
              <a:t>is essential to the </a:t>
            </a:r>
            <a:r>
              <a:rPr sz="2640" spc="-6" dirty="0">
                <a:latin typeface="Carlito"/>
                <a:cs typeface="Carlito"/>
              </a:rPr>
              <a:t>success of </a:t>
            </a:r>
            <a:r>
              <a:rPr sz="2640" dirty="0">
                <a:latin typeface="Carlito"/>
                <a:cs typeface="Carlito"/>
              </a:rPr>
              <a:t>a </a:t>
            </a:r>
            <a:r>
              <a:rPr sz="2640" spc="-6" dirty="0">
                <a:latin typeface="Carlito"/>
                <a:cs typeface="Carlito"/>
              </a:rPr>
              <a:t>software project</a:t>
            </a:r>
            <a:r>
              <a:rPr sz="2640" spc="6" dirty="0">
                <a:latin typeface="Carlito"/>
                <a:cs typeface="Carlito"/>
              </a:rPr>
              <a:t> </a:t>
            </a:r>
            <a:r>
              <a:rPr sz="2640" dirty="0">
                <a:latin typeface="Carlito"/>
                <a:cs typeface="Carlito"/>
              </a:rPr>
              <a:t>.</a:t>
            </a:r>
          </a:p>
        </p:txBody>
      </p:sp>
    </p:spTree>
    <p:extLst>
      <p:ext uri="{BB962C8B-B14F-4D97-AF65-F5344CB8AC3E}">
        <p14:creationId xmlns:p14="http://schemas.microsoft.com/office/powerpoint/2010/main" val="4085487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5421" y="50597"/>
            <a:ext cx="9191562" cy="826637"/>
          </a:xfrm>
          <a:prstGeom prst="rect">
            <a:avLst/>
          </a:prstGeom>
        </p:spPr>
        <p:txBody>
          <a:bodyPr vert="horz" wrap="square" lIns="0" tIns="13970" rIns="0" bIns="0" rtlCol="0">
            <a:spAutoFit/>
          </a:bodyPr>
          <a:lstStyle/>
          <a:p>
            <a:pPr marL="13970">
              <a:spcBef>
                <a:spcPts val="110"/>
              </a:spcBef>
              <a:tabLst>
                <a:tab pos="579057" algn="l"/>
              </a:tabLst>
            </a:pPr>
            <a:r>
              <a:rPr sz="2640" b="1" i="1" spc="-6" dirty="0">
                <a:latin typeface="Carlito"/>
                <a:cs typeface="Carlito"/>
              </a:rPr>
              <a:t>4.	</a:t>
            </a:r>
            <a:r>
              <a:rPr sz="2640" b="1" i="1" u="heavy" spc="-6" dirty="0">
                <a:uFill>
                  <a:solidFill>
                    <a:srgbClr val="00AF50"/>
                  </a:solidFill>
                </a:uFill>
                <a:latin typeface="Carlito"/>
                <a:cs typeface="Carlito"/>
              </a:rPr>
              <a:t>The Fourth Principle: </a:t>
            </a:r>
            <a:r>
              <a:rPr sz="2640" b="1" i="1" u="heavy" dirty="0">
                <a:uFill>
                  <a:solidFill>
                    <a:srgbClr val="00AF50"/>
                  </a:solidFill>
                </a:uFill>
                <a:latin typeface="Carlito"/>
                <a:cs typeface="Carlito"/>
              </a:rPr>
              <a:t>What </a:t>
            </a:r>
            <a:r>
              <a:rPr sz="2640" b="1" i="1" u="heavy" spc="-6" dirty="0">
                <a:uFill>
                  <a:solidFill>
                    <a:srgbClr val="00AF50"/>
                  </a:solidFill>
                </a:uFill>
                <a:latin typeface="Carlito"/>
                <a:cs typeface="Carlito"/>
              </a:rPr>
              <a:t>You Produce, Others Will </a:t>
            </a:r>
            <a:r>
              <a:rPr sz="2640" b="1" i="1" u="heavy" dirty="0">
                <a:uFill>
                  <a:solidFill>
                    <a:srgbClr val="00AF50"/>
                  </a:solidFill>
                </a:uFill>
                <a:latin typeface="Carlito"/>
                <a:cs typeface="Carlito"/>
              </a:rPr>
              <a:t>Consume</a:t>
            </a:r>
            <a:endParaRPr sz="2640">
              <a:latin typeface="Carlito"/>
              <a:cs typeface="Carlito"/>
            </a:endParaRPr>
          </a:p>
        </p:txBody>
      </p:sp>
      <p:sp>
        <p:nvSpPr>
          <p:cNvPr id="3" name="object 3"/>
          <p:cNvSpPr txBox="1"/>
          <p:nvPr/>
        </p:nvSpPr>
        <p:spPr>
          <a:xfrm>
            <a:off x="86613" y="996366"/>
            <a:ext cx="286385" cy="411908"/>
          </a:xfrm>
          <a:prstGeom prst="rect">
            <a:avLst/>
          </a:prstGeom>
        </p:spPr>
        <p:txBody>
          <a:bodyPr vert="horz" wrap="square" lIns="0" tIns="13970" rIns="0" bIns="0" rtlCol="0">
            <a:spAutoFit/>
          </a:bodyPr>
          <a:lstStyle/>
          <a:p>
            <a:pPr marL="13970">
              <a:spcBef>
                <a:spcPts val="110"/>
              </a:spcBef>
            </a:pPr>
            <a:r>
              <a:rPr sz="2585" dirty="0">
                <a:latin typeface="Wingdings"/>
                <a:cs typeface="Wingdings"/>
              </a:rPr>
              <a:t></a:t>
            </a:r>
            <a:endParaRPr sz="2585">
              <a:latin typeface="Wingdings"/>
              <a:cs typeface="Wingdings"/>
            </a:endParaRPr>
          </a:p>
        </p:txBody>
      </p:sp>
      <p:sp>
        <p:nvSpPr>
          <p:cNvPr id="4" name="object 4"/>
          <p:cNvSpPr txBox="1"/>
          <p:nvPr/>
        </p:nvSpPr>
        <p:spPr>
          <a:xfrm>
            <a:off x="460450" y="1241120"/>
            <a:ext cx="9257221" cy="642676"/>
          </a:xfrm>
          <a:prstGeom prst="rect">
            <a:avLst/>
          </a:prstGeom>
        </p:spPr>
        <p:txBody>
          <a:bodyPr vert="horz" wrap="square" lIns="0" tIns="94298" rIns="0" bIns="0" rtlCol="0">
            <a:spAutoFit/>
          </a:bodyPr>
          <a:lstStyle/>
          <a:p>
            <a:pPr marL="13970" marR="5588">
              <a:lnSpc>
                <a:spcPct val="77100"/>
              </a:lnSpc>
              <a:spcBef>
                <a:spcPts val="743"/>
              </a:spcBef>
            </a:pPr>
            <a:r>
              <a:rPr sz="2310" spc="-6" dirty="0">
                <a:latin typeface="Carlito"/>
                <a:cs typeface="Carlito"/>
              </a:rPr>
              <a:t>So, </a:t>
            </a:r>
            <a:r>
              <a:rPr sz="2310" dirty="0">
                <a:latin typeface="Carlito"/>
                <a:cs typeface="Carlito"/>
              </a:rPr>
              <a:t>always </a:t>
            </a:r>
            <a:r>
              <a:rPr sz="2310" spc="-6" dirty="0">
                <a:latin typeface="Carlito"/>
                <a:cs typeface="Carlito"/>
              </a:rPr>
              <a:t>specify, design, </a:t>
            </a:r>
            <a:r>
              <a:rPr sz="2310" dirty="0">
                <a:latin typeface="Carlito"/>
                <a:cs typeface="Carlito"/>
              </a:rPr>
              <a:t>and </a:t>
            </a:r>
            <a:r>
              <a:rPr sz="2310" spc="-6" dirty="0">
                <a:latin typeface="Carlito"/>
                <a:cs typeface="Carlito"/>
              </a:rPr>
              <a:t>implement </a:t>
            </a:r>
            <a:r>
              <a:rPr sz="2310" dirty="0">
                <a:latin typeface="Carlito"/>
                <a:cs typeface="Carlito"/>
              </a:rPr>
              <a:t>knowing </a:t>
            </a:r>
            <a:r>
              <a:rPr sz="2310" spc="-6" dirty="0">
                <a:latin typeface="Carlito"/>
                <a:cs typeface="Carlito"/>
              </a:rPr>
              <a:t>someone else </a:t>
            </a:r>
            <a:r>
              <a:rPr sz="2310" dirty="0">
                <a:latin typeface="Carlito"/>
                <a:cs typeface="Carlito"/>
              </a:rPr>
              <a:t>will have to  </a:t>
            </a:r>
            <a:r>
              <a:rPr sz="2310" spc="-6" dirty="0">
                <a:latin typeface="Carlito"/>
                <a:cs typeface="Carlito"/>
              </a:rPr>
              <a:t>understand what </a:t>
            </a:r>
            <a:r>
              <a:rPr sz="2310" dirty="0">
                <a:latin typeface="Carlito"/>
                <a:cs typeface="Carlito"/>
              </a:rPr>
              <a:t>you are </a:t>
            </a:r>
            <a:r>
              <a:rPr sz="2310" spc="-6" dirty="0">
                <a:latin typeface="Carlito"/>
                <a:cs typeface="Carlito"/>
              </a:rPr>
              <a:t>doing.</a:t>
            </a:r>
            <a:endParaRPr sz="2310">
              <a:latin typeface="Carlito"/>
              <a:cs typeface="Carlito"/>
            </a:endParaRPr>
          </a:p>
        </p:txBody>
      </p:sp>
      <p:sp>
        <p:nvSpPr>
          <p:cNvPr id="10" name="object 10"/>
          <p:cNvSpPr txBox="1"/>
          <p:nvPr/>
        </p:nvSpPr>
        <p:spPr>
          <a:xfrm>
            <a:off x="560258" y="2247682"/>
            <a:ext cx="9109137" cy="1015599"/>
          </a:xfrm>
          <a:prstGeom prst="rect">
            <a:avLst/>
          </a:prstGeom>
        </p:spPr>
        <p:txBody>
          <a:bodyPr vert="horz" wrap="square" lIns="0" tIns="107569" rIns="0" bIns="0" rtlCol="0">
            <a:spAutoFit/>
          </a:bodyPr>
          <a:lstStyle/>
          <a:p>
            <a:pPr marL="13970" marR="5588">
              <a:lnSpc>
                <a:spcPct val="76200"/>
              </a:lnSpc>
              <a:spcBef>
                <a:spcPts val="847"/>
              </a:spcBef>
            </a:pPr>
            <a:r>
              <a:rPr sz="2585" spc="-6" dirty="0">
                <a:latin typeface="Carlito"/>
                <a:cs typeface="Carlito"/>
              </a:rPr>
              <a:t>Someone may have </a:t>
            </a:r>
            <a:r>
              <a:rPr sz="2585" dirty="0">
                <a:latin typeface="Carlito"/>
                <a:cs typeface="Carlito"/>
              </a:rPr>
              <a:t>to </a:t>
            </a:r>
            <a:r>
              <a:rPr sz="2585" spc="-6" dirty="0">
                <a:latin typeface="Carlito"/>
                <a:cs typeface="Carlito"/>
              </a:rPr>
              <a:t>debug </a:t>
            </a:r>
            <a:r>
              <a:rPr sz="2585" dirty="0">
                <a:latin typeface="Carlito"/>
                <a:cs typeface="Carlito"/>
              </a:rPr>
              <a:t>the </a:t>
            </a:r>
            <a:r>
              <a:rPr sz="2585" spc="-6" dirty="0">
                <a:latin typeface="Carlito"/>
                <a:cs typeface="Carlito"/>
              </a:rPr>
              <a:t>code </a:t>
            </a:r>
            <a:r>
              <a:rPr sz="2585" dirty="0">
                <a:latin typeface="Carlito"/>
                <a:cs typeface="Carlito"/>
              </a:rPr>
              <a:t>you </a:t>
            </a:r>
            <a:r>
              <a:rPr sz="2585" spc="-6" dirty="0">
                <a:latin typeface="Carlito"/>
                <a:cs typeface="Carlito"/>
              </a:rPr>
              <a:t>write, </a:t>
            </a:r>
            <a:r>
              <a:rPr sz="2585" dirty="0">
                <a:latin typeface="Carlito"/>
                <a:cs typeface="Carlito"/>
              </a:rPr>
              <a:t>and that </a:t>
            </a:r>
            <a:r>
              <a:rPr sz="2585" spc="-6" dirty="0">
                <a:latin typeface="Carlito"/>
                <a:cs typeface="Carlito"/>
              </a:rPr>
              <a:t>makes  </a:t>
            </a:r>
            <a:r>
              <a:rPr sz="2585" dirty="0">
                <a:latin typeface="Carlito"/>
                <a:cs typeface="Carlito"/>
              </a:rPr>
              <a:t>them a </a:t>
            </a:r>
            <a:r>
              <a:rPr sz="2585" spc="-6" dirty="0">
                <a:latin typeface="Carlito"/>
                <a:cs typeface="Carlito"/>
              </a:rPr>
              <a:t>user of </a:t>
            </a:r>
            <a:r>
              <a:rPr sz="2585" dirty="0">
                <a:latin typeface="Carlito"/>
                <a:cs typeface="Carlito"/>
              </a:rPr>
              <a:t>your code. </a:t>
            </a:r>
            <a:r>
              <a:rPr sz="2585" b="1" spc="-6" dirty="0">
                <a:latin typeface="Carlito"/>
                <a:cs typeface="Carlito"/>
              </a:rPr>
              <a:t>Making </a:t>
            </a:r>
            <a:r>
              <a:rPr sz="2585" b="1" dirty="0">
                <a:latin typeface="Carlito"/>
                <a:cs typeface="Carlito"/>
              </a:rPr>
              <a:t>their </a:t>
            </a:r>
            <a:r>
              <a:rPr sz="2585" b="1" spc="-6" dirty="0">
                <a:latin typeface="Carlito"/>
                <a:cs typeface="Carlito"/>
              </a:rPr>
              <a:t>job easier adds value </a:t>
            </a:r>
            <a:r>
              <a:rPr sz="2585" b="1" dirty="0">
                <a:latin typeface="Carlito"/>
                <a:cs typeface="Carlito"/>
              </a:rPr>
              <a:t>to the  system.</a:t>
            </a:r>
            <a:endParaRPr sz="2585" dirty="0">
              <a:latin typeface="Carlito"/>
              <a:cs typeface="Carlito"/>
            </a:endParaRPr>
          </a:p>
        </p:txBody>
      </p:sp>
    </p:spTree>
    <p:extLst>
      <p:ext uri="{BB962C8B-B14F-4D97-AF65-F5344CB8AC3E}">
        <p14:creationId xmlns:p14="http://schemas.microsoft.com/office/powerpoint/2010/main" val="125707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613" y="49428"/>
            <a:ext cx="8578139" cy="487378"/>
          </a:xfrm>
          <a:prstGeom prst="rect">
            <a:avLst/>
          </a:prstGeom>
        </p:spPr>
        <p:txBody>
          <a:bodyPr vert="horz" wrap="square" lIns="0" tIns="13272" rIns="0" bIns="0" rtlCol="0" anchor="ctr">
            <a:spAutoFit/>
          </a:bodyPr>
          <a:lstStyle/>
          <a:p>
            <a:pPr marL="13970">
              <a:lnSpc>
                <a:spcPct val="100000"/>
              </a:lnSpc>
              <a:spcBef>
                <a:spcPts val="105"/>
              </a:spcBef>
              <a:tabLst>
                <a:tab pos="586740" algn="l"/>
              </a:tabLst>
            </a:pPr>
            <a:r>
              <a:rPr sz="3080" b="1" i="1" spc="-6" dirty="0">
                <a:latin typeface="Carlito"/>
                <a:cs typeface="Carlito"/>
              </a:rPr>
              <a:t>5.	</a:t>
            </a:r>
            <a:r>
              <a:rPr sz="3080" b="1" i="1" u="heavy" spc="-11" dirty="0">
                <a:uFill>
                  <a:solidFill>
                    <a:srgbClr val="00AF50"/>
                  </a:solidFill>
                </a:uFill>
                <a:latin typeface="Carlito"/>
                <a:cs typeface="Carlito"/>
              </a:rPr>
              <a:t>The </a:t>
            </a:r>
            <a:r>
              <a:rPr sz="3080" b="1" i="1" u="heavy" spc="-6" dirty="0">
                <a:uFill>
                  <a:solidFill>
                    <a:srgbClr val="00AF50"/>
                  </a:solidFill>
                </a:uFill>
                <a:latin typeface="Carlito"/>
                <a:cs typeface="Carlito"/>
              </a:rPr>
              <a:t>Fifth Principle: Be </a:t>
            </a:r>
            <a:r>
              <a:rPr sz="3080" b="1" i="1" u="heavy" spc="-11" dirty="0">
                <a:uFill>
                  <a:solidFill>
                    <a:srgbClr val="00AF50"/>
                  </a:solidFill>
                </a:uFill>
                <a:latin typeface="Carlito"/>
                <a:cs typeface="Carlito"/>
              </a:rPr>
              <a:t>Open </a:t>
            </a:r>
            <a:r>
              <a:rPr sz="3080" b="1" i="1" u="heavy" dirty="0">
                <a:uFill>
                  <a:solidFill>
                    <a:srgbClr val="00AF50"/>
                  </a:solidFill>
                </a:uFill>
                <a:latin typeface="Carlito"/>
                <a:cs typeface="Carlito"/>
              </a:rPr>
              <a:t>to </a:t>
            </a:r>
            <a:r>
              <a:rPr sz="3080" b="1" i="1" u="heavy" spc="-6" dirty="0">
                <a:uFill>
                  <a:solidFill>
                    <a:srgbClr val="00AF50"/>
                  </a:solidFill>
                </a:uFill>
                <a:latin typeface="Carlito"/>
                <a:cs typeface="Carlito"/>
              </a:rPr>
              <a:t>the</a:t>
            </a:r>
            <a:r>
              <a:rPr sz="3080" b="1" i="1" u="heavy" spc="11" dirty="0">
                <a:uFill>
                  <a:solidFill>
                    <a:srgbClr val="00AF50"/>
                  </a:solidFill>
                </a:uFill>
                <a:latin typeface="Carlito"/>
                <a:cs typeface="Carlito"/>
              </a:rPr>
              <a:t> </a:t>
            </a:r>
            <a:r>
              <a:rPr sz="3080" b="1" i="1" u="heavy" spc="-6" dirty="0">
                <a:uFill>
                  <a:solidFill>
                    <a:srgbClr val="00AF50"/>
                  </a:solidFill>
                </a:uFill>
                <a:latin typeface="Carlito"/>
                <a:cs typeface="Carlito"/>
              </a:rPr>
              <a:t>Future</a:t>
            </a:r>
            <a:endParaRPr sz="3080" dirty="0">
              <a:latin typeface="Carlito"/>
              <a:cs typeface="Carlito"/>
            </a:endParaRPr>
          </a:p>
        </p:txBody>
      </p:sp>
      <p:sp>
        <p:nvSpPr>
          <p:cNvPr id="3" name="object 3"/>
          <p:cNvSpPr txBox="1"/>
          <p:nvPr/>
        </p:nvSpPr>
        <p:spPr>
          <a:xfrm>
            <a:off x="86613" y="1043306"/>
            <a:ext cx="347155" cy="505716"/>
          </a:xfrm>
          <a:prstGeom prst="rect">
            <a:avLst/>
          </a:prstGeom>
        </p:spPr>
        <p:txBody>
          <a:bodyPr vert="horz" wrap="square" lIns="0" tIns="14669" rIns="0" bIns="0" rtlCol="0">
            <a:spAutoFit/>
          </a:bodyPr>
          <a:lstStyle/>
          <a:p>
            <a:pPr marL="13970">
              <a:spcBef>
                <a:spcPts val="116"/>
              </a:spcBef>
            </a:pPr>
            <a:r>
              <a:rPr sz="3190" dirty="0">
                <a:latin typeface="Wingdings"/>
                <a:cs typeface="Wingdings"/>
              </a:rPr>
              <a:t></a:t>
            </a:r>
            <a:endParaRPr sz="3190">
              <a:latin typeface="Wingdings"/>
              <a:cs typeface="Wingdings"/>
            </a:endParaRPr>
          </a:p>
        </p:txBody>
      </p:sp>
      <p:sp>
        <p:nvSpPr>
          <p:cNvPr id="4" name="object 4"/>
          <p:cNvSpPr txBox="1"/>
          <p:nvPr/>
        </p:nvSpPr>
        <p:spPr>
          <a:xfrm>
            <a:off x="460450" y="1371879"/>
            <a:ext cx="9412986" cy="1702647"/>
          </a:xfrm>
          <a:prstGeom prst="rect">
            <a:avLst/>
          </a:prstGeom>
        </p:spPr>
        <p:txBody>
          <a:bodyPr vert="horz" wrap="square" lIns="0" tIns="97092" rIns="0" bIns="0" rtlCol="0">
            <a:spAutoFit/>
          </a:bodyPr>
          <a:lstStyle/>
          <a:p>
            <a:pPr marL="13970" marR="5588">
              <a:lnSpc>
                <a:spcPct val="79300"/>
              </a:lnSpc>
              <a:spcBef>
                <a:spcPts val="765"/>
              </a:spcBef>
            </a:pPr>
            <a:r>
              <a:rPr sz="2640" dirty="0">
                <a:latin typeface="Carlito"/>
                <a:cs typeface="Carlito"/>
              </a:rPr>
              <a:t>A </a:t>
            </a:r>
            <a:r>
              <a:rPr sz="2640" spc="-6" dirty="0">
                <a:latin typeface="Carlito"/>
                <a:cs typeface="Carlito"/>
              </a:rPr>
              <a:t>system with </a:t>
            </a:r>
            <a:r>
              <a:rPr sz="2640" dirty="0">
                <a:latin typeface="Carlito"/>
                <a:cs typeface="Carlito"/>
              </a:rPr>
              <a:t>a long lifetime </a:t>
            </a:r>
            <a:r>
              <a:rPr sz="2640" spc="-6" dirty="0">
                <a:latin typeface="Carlito"/>
                <a:cs typeface="Carlito"/>
              </a:rPr>
              <a:t>has more </a:t>
            </a:r>
            <a:r>
              <a:rPr sz="2640" dirty="0">
                <a:latin typeface="Carlito"/>
                <a:cs typeface="Carlito"/>
              </a:rPr>
              <a:t>value. </a:t>
            </a:r>
            <a:r>
              <a:rPr sz="2640" spc="-6" dirty="0">
                <a:latin typeface="Carlito"/>
                <a:cs typeface="Carlito"/>
              </a:rPr>
              <a:t>In today’s </a:t>
            </a:r>
            <a:r>
              <a:rPr sz="2640" dirty="0">
                <a:latin typeface="Carlito"/>
                <a:cs typeface="Carlito"/>
              </a:rPr>
              <a:t>computing  </a:t>
            </a:r>
            <a:r>
              <a:rPr sz="2640" spc="-6" dirty="0">
                <a:latin typeface="Carlito"/>
                <a:cs typeface="Carlito"/>
              </a:rPr>
              <a:t>environments, </a:t>
            </a:r>
            <a:r>
              <a:rPr sz="2640" dirty="0">
                <a:latin typeface="Carlito"/>
                <a:cs typeface="Carlito"/>
              </a:rPr>
              <a:t>where </a:t>
            </a:r>
            <a:r>
              <a:rPr sz="2640" spc="-6" dirty="0">
                <a:latin typeface="Carlito"/>
                <a:cs typeface="Carlito"/>
              </a:rPr>
              <a:t>specifications change on </a:t>
            </a:r>
            <a:r>
              <a:rPr sz="2640" dirty="0">
                <a:latin typeface="Carlito"/>
                <a:cs typeface="Carlito"/>
              </a:rPr>
              <a:t>a moment’s </a:t>
            </a:r>
            <a:r>
              <a:rPr sz="2640" spc="-6" dirty="0">
                <a:latin typeface="Carlito"/>
                <a:cs typeface="Carlito"/>
              </a:rPr>
              <a:t>notice  </a:t>
            </a:r>
            <a:r>
              <a:rPr sz="2640" dirty="0">
                <a:latin typeface="Carlito"/>
                <a:cs typeface="Carlito"/>
              </a:rPr>
              <a:t>and </a:t>
            </a:r>
            <a:r>
              <a:rPr sz="2640" spc="-6" dirty="0">
                <a:latin typeface="Carlito"/>
                <a:cs typeface="Carlito"/>
              </a:rPr>
              <a:t>hardware platforms </a:t>
            </a:r>
            <a:r>
              <a:rPr sz="2640" dirty="0">
                <a:latin typeface="Carlito"/>
                <a:cs typeface="Carlito"/>
              </a:rPr>
              <a:t>are </a:t>
            </a:r>
            <a:r>
              <a:rPr sz="2640" spc="-6" dirty="0">
                <a:latin typeface="Carlito"/>
                <a:cs typeface="Carlito"/>
              </a:rPr>
              <a:t>obsolete just </a:t>
            </a:r>
            <a:r>
              <a:rPr sz="2640" dirty="0">
                <a:latin typeface="Carlito"/>
                <a:cs typeface="Carlito"/>
              </a:rPr>
              <a:t>a </a:t>
            </a:r>
            <a:r>
              <a:rPr sz="2640" spc="-6" dirty="0">
                <a:latin typeface="Carlito"/>
                <a:cs typeface="Carlito"/>
              </a:rPr>
              <a:t>few </a:t>
            </a:r>
            <a:r>
              <a:rPr sz="2640" dirty="0">
                <a:latin typeface="Carlito"/>
                <a:cs typeface="Carlito"/>
              </a:rPr>
              <a:t>months </a:t>
            </a:r>
            <a:r>
              <a:rPr sz="2640" spc="-6" dirty="0">
                <a:latin typeface="Carlito"/>
                <a:cs typeface="Carlito"/>
              </a:rPr>
              <a:t>old,  software lifetimes </a:t>
            </a:r>
            <a:r>
              <a:rPr sz="2640" dirty="0">
                <a:latin typeface="Carlito"/>
                <a:cs typeface="Carlito"/>
              </a:rPr>
              <a:t>are </a:t>
            </a:r>
            <a:r>
              <a:rPr sz="2640" spc="-6" dirty="0">
                <a:latin typeface="Carlito"/>
                <a:cs typeface="Carlito"/>
              </a:rPr>
              <a:t>typically measured </a:t>
            </a:r>
            <a:r>
              <a:rPr sz="2640" dirty="0">
                <a:latin typeface="Carlito"/>
                <a:cs typeface="Carlito"/>
              </a:rPr>
              <a:t>in months instead </a:t>
            </a:r>
            <a:r>
              <a:rPr sz="2640" spc="-6" dirty="0">
                <a:latin typeface="Carlito"/>
                <a:cs typeface="Carlito"/>
              </a:rPr>
              <a:t>of</a:t>
            </a:r>
            <a:r>
              <a:rPr sz="2640" spc="11" dirty="0">
                <a:latin typeface="Carlito"/>
                <a:cs typeface="Carlito"/>
              </a:rPr>
              <a:t> </a:t>
            </a:r>
            <a:r>
              <a:rPr sz="2640" dirty="0">
                <a:latin typeface="Carlito"/>
                <a:cs typeface="Carlito"/>
              </a:rPr>
              <a:t>years.</a:t>
            </a:r>
            <a:endParaRPr sz="2640">
              <a:latin typeface="Carlito"/>
              <a:cs typeface="Carlito"/>
            </a:endParaRPr>
          </a:p>
        </p:txBody>
      </p:sp>
    </p:spTree>
    <p:extLst>
      <p:ext uri="{BB962C8B-B14F-4D97-AF65-F5344CB8AC3E}">
        <p14:creationId xmlns:p14="http://schemas.microsoft.com/office/powerpoint/2010/main" val="809498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450" y="70972"/>
            <a:ext cx="9064550" cy="444289"/>
          </a:xfrm>
          <a:prstGeom prst="rect">
            <a:avLst/>
          </a:prstGeom>
        </p:spPr>
        <p:txBody>
          <a:bodyPr vert="horz" wrap="square" lIns="0" tIns="13272" rIns="0" bIns="0" rtlCol="0" anchor="ctr">
            <a:spAutoFit/>
          </a:bodyPr>
          <a:lstStyle/>
          <a:p>
            <a:pPr marL="13970">
              <a:lnSpc>
                <a:spcPct val="100000"/>
              </a:lnSpc>
              <a:spcBef>
                <a:spcPts val="105"/>
              </a:spcBef>
              <a:tabLst>
                <a:tab pos="576961" algn="l"/>
              </a:tabLst>
            </a:pPr>
            <a:r>
              <a:rPr sz="2800" b="1" i="1" spc="-6" dirty="0">
                <a:latin typeface="Carlito"/>
                <a:cs typeface="Carlito"/>
              </a:rPr>
              <a:t>6.	</a:t>
            </a:r>
            <a:r>
              <a:rPr sz="2800" b="1" i="1" u="heavy" spc="-11" dirty="0">
                <a:uFill>
                  <a:solidFill>
                    <a:srgbClr val="00AF50"/>
                  </a:solidFill>
                </a:uFill>
                <a:latin typeface="Carlito"/>
                <a:cs typeface="Carlito"/>
              </a:rPr>
              <a:t>The Sixth </a:t>
            </a:r>
            <a:r>
              <a:rPr sz="2800" b="1" i="1" u="heavy" spc="-6" dirty="0">
                <a:uFill>
                  <a:solidFill>
                    <a:srgbClr val="00AF50"/>
                  </a:solidFill>
                </a:uFill>
                <a:latin typeface="Carlito"/>
                <a:cs typeface="Carlito"/>
              </a:rPr>
              <a:t>Principle: </a:t>
            </a:r>
            <a:r>
              <a:rPr sz="2800" b="1" i="1" u="heavy" spc="-11" dirty="0">
                <a:uFill>
                  <a:solidFill>
                    <a:srgbClr val="00AF50"/>
                  </a:solidFill>
                </a:uFill>
                <a:latin typeface="Carlito"/>
                <a:cs typeface="Carlito"/>
              </a:rPr>
              <a:t>Plan </a:t>
            </a:r>
            <a:r>
              <a:rPr sz="2800" b="1" i="1" u="heavy" spc="-6" dirty="0">
                <a:uFill>
                  <a:solidFill>
                    <a:srgbClr val="00AF50"/>
                  </a:solidFill>
                </a:uFill>
                <a:latin typeface="Carlito"/>
                <a:cs typeface="Carlito"/>
              </a:rPr>
              <a:t>Ahead for</a:t>
            </a:r>
            <a:r>
              <a:rPr sz="2800" b="1" i="1" u="heavy" spc="66" dirty="0">
                <a:uFill>
                  <a:solidFill>
                    <a:srgbClr val="00AF50"/>
                  </a:solidFill>
                </a:uFill>
                <a:latin typeface="Carlito"/>
                <a:cs typeface="Carlito"/>
              </a:rPr>
              <a:t> </a:t>
            </a:r>
            <a:r>
              <a:rPr sz="2800" b="1" i="1" u="heavy" spc="-6" dirty="0">
                <a:uFill>
                  <a:solidFill>
                    <a:srgbClr val="00AF50"/>
                  </a:solidFill>
                </a:uFill>
                <a:latin typeface="Carlito"/>
                <a:cs typeface="Carlito"/>
              </a:rPr>
              <a:t>Reuse</a:t>
            </a:r>
            <a:endParaRPr sz="2800" dirty="0">
              <a:latin typeface="Carlito"/>
              <a:cs typeface="Carlito"/>
            </a:endParaRPr>
          </a:p>
        </p:txBody>
      </p:sp>
      <p:sp>
        <p:nvSpPr>
          <p:cNvPr id="3" name="object 3"/>
          <p:cNvSpPr txBox="1"/>
          <p:nvPr/>
        </p:nvSpPr>
        <p:spPr>
          <a:xfrm>
            <a:off x="86613" y="1044982"/>
            <a:ext cx="329692" cy="444289"/>
          </a:xfrm>
          <a:prstGeom prst="rect">
            <a:avLst/>
          </a:prstGeom>
        </p:spPr>
        <p:txBody>
          <a:bodyPr vert="horz" wrap="square" lIns="0" tIns="13272" rIns="0" bIns="0" rtlCol="0">
            <a:spAutoFit/>
          </a:bodyPr>
          <a:lstStyle/>
          <a:p>
            <a:pPr marL="13970">
              <a:spcBef>
                <a:spcPts val="105"/>
              </a:spcBef>
            </a:pPr>
            <a:r>
              <a:rPr sz="2800" spc="-6" dirty="0">
                <a:latin typeface="Wingdings"/>
                <a:cs typeface="Wingdings"/>
              </a:rPr>
              <a:t></a:t>
            </a:r>
            <a:endParaRPr sz="2800">
              <a:latin typeface="Wingdings"/>
              <a:cs typeface="Wingdings"/>
            </a:endParaRPr>
          </a:p>
        </p:txBody>
      </p:sp>
      <p:sp>
        <p:nvSpPr>
          <p:cNvPr id="4" name="object 4"/>
          <p:cNvSpPr txBox="1"/>
          <p:nvPr/>
        </p:nvSpPr>
        <p:spPr>
          <a:xfrm>
            <a:off x="460450" y="1345056"/>
            <a:ext cx="8704707" cy="1091004"/>
          </a:xfrm>
          <a:prstGeom prst="rect">
            <a:avLst/>
          </a:prstGeom>
        </p:spPr>
        <p:txBody>
          <a:bodyPr vert="horz" wrap="square" lIns="0" tIns="107569" rIns="0" bIns="0" rtlCol="0">
            <a:spAutoFit/>
          </a:bodyPr>
          <a:lstStyle/>
          <a:p>
            <a:pPr marL="13970" marR="5588">
              <a:lnSpc>
                <a:spcPct val="76200"/>
              </a:lnSpc>
              <a:spcBef>
                <a:spcPts val="847"/>
              </a:spcBef>
            </a:pPr>
            <a:r>
              <a:rPr sz="2800" dirty="0">
                <a:latin typeface="Carlito"/>
                <a:cs typeface="Carlito"/>
              </a:rPr>
              <a:t>Reuse </a:t>
            </a:r>
            <a:r>
              <a:rPr sz="2800" spc="-6" dirty="0">
                <a:latin typeface="Carlito"/>
                <a:cs typeface="Carlito"/>
              </a:rPr>
              <a:t>saves </a:t>
            </a:r>
            <a:r>
              <a:rPr sz="2800" dirty="0">
                <a:latin typeface="Carlito"/>
                <a:cs typeface="Carlito"/>
              </a:rPr>
              <a:t>time and </a:t>
            </a:r>
            <a:r>
              <a:rPr sz="2800" spc="-6" dirty="0">
                <a:latin typeface="Carlito"/>
                <a:cs typeface="Carlito"/>
              </a:rPr>
              <a:t>effort. </a:t>
            </a:r>
            <a:r>
              <a:rPr sz="2800" dirty="0">
                <a:latin typeface="Carlito"/>
                <a:cs typeface="Carlito"/>
              </a:rPr>
              <a:t>Achieving a </a:t>
            </a:r>
            <a:r>
              <a:rPr sz="2800" spc="-6" dirty="0">
                <a:latin typeface="Carlito"/>
                <a:cs typeface="Carlito"/>
              </a:rPr>
              <a:t>high </a:t>
            </a:r>
            <a:r>
              <a:rPr sz="2800" dirty="0">
                <a:latin typeface="Carlito"/>
                <a:cs typeface="Carlito"/>
              </a:rPr>
              <a:t>level </a:t>
            </a:r>
            <a:r>
              <a:rPr sz="2800" spc="-11" dirty="0">
                <a:latin typeface="Carlito"/>
                <a:cs typeface="Carlito"/>
              </a:rPr>
              <a:t>of </a:t>
            </a:r>
            <a:r>
              <a:rPr sz="2800" dirty="0">
                <a:latin typeface="Carlito"/>
                <a:cs typeface="Carlito"/>
              </a:rPr>
              <a:t>reuse is  </a:t>
            </a:r>
            <a:r>
              <a:rPr sz="2800" spc="-6" dirty="0">
                <a:latin typeface="Carlito"/>
                <a:cs typeface="Carlito"/>
              </a:rPr>
              <a:t>arguably </a:t>
            </a:r>
            <a:r>
              <a:rPr sz="2800" dirty="0">
                <a:latin typeface="Carlito"/>
                <a:cs typeface="Carlito"/>
              </a:rPr>
              <a:t>the </a:t>
            </a:r>
            <a:r>
              <a:rPr sz="2800" spc="-6" dirty="0">
                <a:latin typeface="Carlito"/>
                <a:cs typeface="Carlito"/>
              </a:rPr>
              <a:t>hardest </a:t>
            </a:r>
            <a:r>
              <a:rPr sz="2800" spc="-11" dirty="0">
                <a:latin typeface="Carlito"/>
                <a:cs typeface="Carlito"/>
              </a:rPr>
              <a:t>goal </a:t>
            </a:r>
            <a:r>
              <a:rPr sz="2800" dirty="0">
                <a:latin typeface="Carlito"/>
                <a:cs typeface="Carlito"/>
              </a:rPr>
              <a:t>to </a:t>
            </a:r>
            <a:r>
              <a:rPr sz="2800" spc="-6" dirty="0">
                <a:latin typeface="Carlito"/>
                <a:cs typeface="Carlito"/>
              </a:rPr>
              <a:t>accomplish </a:t>
            </a:r>
            <a:r>
              <a:rPr sz="2800" dirty="0">
                <a:latin typeface="Carlito"/>
                <a:cs typeface="Carlito"/>
              </a:rPr>
              <a:t>in </a:t>
            </a:r>
            <a:r>
              <a:rPr sz="2800" spc="-6" dirty="0">
                <a:latin typeface="Carlito"/>
                <a:cs typeface="Carlito"/>
              </a:rPr>
              <a:t>developing </a:t>
            </a:r>
            <a:r>
              <a:rPr sz="2800" dirty="0">
                <a:latin typeface="Carlito"/>
                <a:cs typeface="Carlito"/>
              </a:rPr>
              <a:t>a </a:t>
            </a:r>
            <a:r>
              <a:rPr sz="2800" spc="-6" dirty="0">
                <a:latin typeface="Carlito"/>
                <a:cs typeface="Carlito"/>
              </a:rPr>
              <a:t>software  system.</a:t>
            </a:r>
            <a:endParaRPr sz="2800" dirty="0">
              <a:latin typeface="Carlito"/>
              <a:cs typeface="Carlito"/>
            </a:endParaRPr>
          </a:p>
        </p:txBody>
      </p:sp>
      <p:sp>
        <p:nvSpPr>
          <p:cNvPr id="5" name="object 5"/>
          <p:cNvSpPr txBox="1"/>
          <p:nvPr/>
        </p:nvSpPr>
        <p:spPr>
          <a:xfrm>
            <a:off x="86613" y="2383167"/>
            <a:ext cx="286385" cy="1776127"/>
          </a:xfrm>
          <a:prstGeom prst="rect">
            <a:avLst/>
          </a:prstGeom>
        </p:spPr>
        <p:txBody>
          <a:bodyPr vert="horz" wrap="square" lIns="0" tIns="13970" rIns="0" bIns="0" rtlCol="0">
            <a:spAutoFit/>
          </a:bodyPr>
          <a:lstStyle/>
          <a:p>
            <a:pPr marL="13970">
              <a:spcBef>
                <a:spcPts val="110"/>
              </a:spcBef>
            </a:pPr>
            <a:endParaRPr lang="en-US" sz="2800" dirty="0" smtClean="0">
              <a:latin typeface="Wingdings"/>
              <a:cs typeface="Wingdings"/>
            </a:endParaRPr>
          </a:p>
          <a:p>
            <a:pPr marL="13970">
              <a:spcBef>
                <a:spcPts val="110"/>
              </a:spcBef>
            </a:pPr>
            <a:endParaRPr lang="en-US" sz="2800" dirty="0">
              <a:latin typeface="Wingdings"/>
              <a:cs typeface="Wingdings"/>
            </a:endParaRPr>
          </a:p>
          <a:p>
            <a:pPr marL="13970">
              <a:spcBef>
                <a:spcPts val="110"/>
              </a:spcBef>
            </a:pPr>
            <a:endParaRPr lang="en-US" sz="2800" dirty="0" smtClean="0">
              <a:latin typeface="Wingdings"/>
              <a:cs typeface="Wingdings"/>
            </a:endParaRPr>
          </a:p>
          <a:p>
            <a:pPr marL="13970">
              <a:spcBef>
                <a:spcPts val="110"/>
              </a:spcBef>
            </a:pPr>
            <a:r>
              <a:rPr sz="2800" dirty="0" smtClean="0">
                <a:latin typeface="Wingdings"/>
                <a:cs typeface="Wingdings"/>
              </a:rPr>
              <a:t></a:t>
            </a:r>
            <a:endParaRPr sz="2800" dirty="0">
              <a:latin typeface="Wingdings"/>
              <a:cs typeface="Wingdings"/>
            </a:endParaRPr>
          </a:p>
        </p:txBody>
      </p:sp>
      <p:sp>
        <p:nvSpPr>
          <p:cNvPr id="6" name="object 6"/>
          <p:cNvSpPr txBox="1"/>
          <p:nvPr/>
        </p:nvSpPr>
        <p:spPr>
          <a:xfrm>
            <a:off x="460450" y="2627921"/>
            <a:ext cx="8399463" cy="2394951"/>
          </a:xfrm>
          <a:prstGeom prst="rect">
            <a:avLst/>
          </a:prstGeom>
        </p:spPr>
        <p:txBody>
          <a:bodyPr vert="horz" wrap="square" lIns="0" tIns="95695" rIns="0" bIns="0" rtlCol="0">
            <a:spAutoFit/>
          </a:bodyPr>
          <a:lstStyle/>
          <a:p>
            <a:pPr marL="13970" marR="5588">
              <a:lnSpc>
                <a:spcPct val="76700"/>
              </a:lnSpc>
              <a:spcBef>
                <a:spcPts val="754"/>
              </a:spcBef>
            </a:pPr>
            <a:endParaRPr lang="en-US" sz="2800" spc="-6" dirty="0" smtClean="0">
              <a:latin typeface="Carlito"/>
              <a:cs typeface="Carlito"/>
            </a:endParaRPr>
          </a:p>
          <a:p>
            <a:pPr marL="13970" marR="5588">
              <a:lnSpc>
                <a:spcPct val="76700"/>
              </a:lnSpc>
              <a:spcBef>
                <a:spcPts val="754"/>
              </a:spcBef>
            </a:pPr>
            <a:endParaRPr lang="en-US" sz="2800" spc="-6" dirty="0">
              <a:latin typeface="Carlito"/>
              <a:cs typeface="Carlito"/>
            </a:endParaRPr>
          </a:p>
          <a:p>
            <a:pPr marL="13970" marR="5588">
              <a:lnSpc>
                <a:spcPct val="76700"/>
              </a:lnSpc>
              <a:spcBef>
                <a:spcPts val="754"/>
              </a:spcBef>
            </a:pPr>
            <a:endParaRPr lang="en-US" sz="2800" spc="-6" dirty="0" smtClean="0">
              <a:latin typeface="Carlito"/>
              <a:cs typeface="Carlito"/>
            </a:endParaRPr>
          </a:p>
          <a:p>
            <a:pPr marL="13970" marR="5588">
              <a:lnSpc>
                <a:spcPct val="76700"/>
              </a:lnSpc>
              <a:spcBef>
                <a:spcPts val="754"/>
              </a:spcBef>
            </a:pPr>
            <a:r>
              <a:rPr sz="2800" spc="-6" dirty="0" smtClean="0">
                <a:latin typeface="Carlito"/>
                <a:cs typeface="Carlito"/>
              </a:rPr>
              <a:t>The </a:t>
            </a:r>
            <a:r>
              <a:rPr sz="2800" dirty="0">
                <a:latin typeface="Carlito"/>
                <a:cs typeface="Carlito"/>
              </a:rPr>
              <a:t>reuse </a:t>
            </a:r>
            <a:r>
              <a:rPr sz="2800" spc="-6" dirty="0">
                <a:latin typeface="Carlito"/>
                <a:cs typeface="Carlito"/>
              </a:rPr>
              <a:t>of </a:t>
            </a:r>
            <a:r>
              <a:rPr sz="2800" dirty="0">
                <a:latin typeface="Carlito"/>
                <a:cs typeface="Carlito"/>
              </a:rPr>
              <a:t>code and </a:t>
            </a:r>
            <a:r>
              <a:rPr sz="2800" spc="-6" dirty="0">
                <a:latin typeface="Carlito"/>
                <a:cs typeface="Carlito"/>
              </a:rPr>
              <a:t>designs </a:t>
            </a:r>
            <a:r>
              <a:rPr sz="2800" dirty="0">
                <a:latin typeface="Carlito"/>
                <a:cs typeface="Carlito"/>
              </a:rPr>
              <a:t>has </a:t>
            </a:r>
            <a:r>
              <a:rPr sz="2800" spc="-6" dirty="0">
                <a:latin typeface="Carlito"/>
                <a:cs typeface="Carlito"/>
              </a:rPr>
              <a:t>been proclaimed </a:t>
            </a:r>
            <a:r>
              <a:rPr sz="2800" dirty="0">
                <a:latin typeface="Carlito"/>
                <a:cs typeface="Carlito"/>
              </a:rPr>
              <a:t>as a </a:t>
            </a:r>
            <a:r>
              <a:rPr sz="2800" spc="-6" dirty="0">
                <a:latin typeface="Carlito"/>
                <a:cs typeface="Carlito"/>
              </a:rPr>
              <a:t>major </a:t>
            </a:r>
            <a:r>
              <a:rPr sz="2800" spc="-11" dirty="0">
                <a:latin typeface="Carlito"/>
                <a:cs typeface="Carlito"/>
              </a:rPr>
              <a:t>benefit  </a:t>
            </a:r>
            <a:r>
              <a:rPr sz="2800" spc="-6" dirty="0">
                <a:latin typeface="Carlito"/>
                <a:cs typeface="Carlito"/>
              </a:rPr>
              <a:t>of using object-oriented</a:t>
            </a:r>
            <a:r>
              <a:rPr sz="2800" spc="-11" dirty="0">
                <a:latin typeface="Carlito"/>
                <a:cs typeface="Carlito"/>
              </a:rPr>
              <a:t> </a:t>
            </a:r>
            <a:r>
              <a:rPr sz="2800" spc="-6" dirty="0">
                <a:latin typeface="Carlito"/>
                <a:cs typeface="Carlito"/>
              </a:rPr>
              <a:t>technologies.</a:t>
            </a:r>
            <a:endParaRPr sz="2800" dirty="0">
              <a:latin typeface="Carlito"/>
              <a:cs typeface="Carlito"/>
            </a:endParaRPr>
          </a:p>
        </p:txBody>
      </p:sp>
    </p:spTree>
    <p:extLst>
      <p:ext uri="{BB962C8B-B14F-4D97-AF65-F5344CB8AC3E}">
        <p14:creationId xmlns:p14="http://schemas.microsoft.com/office/powerpoint/2010/main" val="1956313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5296" y="161542"/>
            <a:ext cx="5272278" cy="382733"/>
          </a:xfrm>
          <a:prstGeom prst="rect">
            <a:avLst/>
          </a:prstGeom>
        </p:spPr>
        <p:txBody>
          <a:bodyPr vert="horz" wrap="square" lIns="0" tIns="13272" rIns="0" bIns="0" rtlCol="0" anchor="ctr">
            <a:spAutoFit/>
          </a:bodyPr>
          <a:lstStyle/>
          <a:p>
            <a:pPr marL="13970">
              <a:lnSpc>
                <a:spcPct val="100000"/>
              </a:lnSpc>
              <a:spcBef>
                <a:spcPts val="105"/>
              </a:spcBef>
              <a:tabLst>
                <a:tab pos="580454" algn="l"/>
              </a:tabLst>
            </a:pPr>
            <a:r>
              <a:rPr sz="2400" b="1" i="1" spc="-6" dirty="0">
                <a:latin typeface="Carlito"/>
                <a:cs typeface="Carlito"/>
              </a:rPr>
              <a:t>7.	</a:t>
            </a:r>
            <a:r>
              <a:rPr sz="2400" b="1" i="1" u="heavy" spc="-11" dirty="0">
                <a:uFill>
                  <a:solidFill>
                    <a:srgbClr val="00AF50"/>
                  </a:solidFill>
                </a:uFill>
                <a:latin typeface="Carlito"/>
                <a:cs typeface="Carlito"/>
              </a:rPr>
              <a:t>The </a:t>
            </a:r>
            <a:r>
              <a:rPr sz="2400" b="1" i="1" u="heavy" spc="-6" dirty="0">
                <a:uFill>
                  <a:solidFill>
                    <a:srgbClr val="00AF50"/>
                  </a:solidFill>
                </a:uFill>
                <a:latin typeface="Carlito"/>
                <a:cs typeface="Carlito"/>
              </a:rPr>
              <a:t>Seventh principle:</a:t>
            </a:r>
            <a:r>
              <a:rPr sz="2400" b="1" i="1" u="heavy" spc="-17" dirty="0">
                <a:uFill>
                  <a:solidFill>
                    <a:srgbClr val="00AF50"/>
                  </a:solidFill>
                </a:uFill>
                <a:latin typeface="Carlito"/>
                <a:cs typeface="Carlito"/>
              </a:rPr>
              <a:t> </a:t>
            </a:r>
            <a:r>
              <a:rPr sz="2400" b="1" i="1" u="heavy" spc="-6" dirty="0">
                <a:uFill>
                  <a:solidFill>
                    <a:srgbClr val="00AF50"/>
                  </a:solidFill>
                </a:uFill>
                <a:latin typeface="Carlito"/>
                <a:cs typeface="Carlito"/>
              </a:rPr>
              <a:t>Think!</a:t>
            </a:r>
            <a:endParaRPr sz="2400" dirty="0">
              <a:latin typeface="Carlito"/>
              <a:cs typeface="Carlito"/>
            </a:endParaRPr>
          </a:p>
        </p:txBody>
      </p:sp>
      <p:sp>
        <p:nvSpPr>
          <p:cNvPr id="3" name="object 3"/>
          <p:cNvSpPr txBox="1"/>
          <p:nvPr/>
        </p:nvSpPr>
        <p:spPr>
          <a:xfrm>
            <a:off x="86613" y="640969"/>
            <a:ext cx="286385" cy="1529906"/>
          </a:xfrm>
          <a:prstGeom prst="rect">
            <a:avLst/>
          </a:prstGeom>
        </p:spPr>
        <p:txBody>
          <a:bodyPr vert="horz" wrap="square" lIns="0" tIns="13970" rIns="0" bIns="0" rtlCol="0">
            <a:spAutoFit/>
          </a:bodyPr>
          <a:lstStyle/>
          <a:p>
            <a:pPr marL="13970">
              <a:spcBef>
                <a:spcPts val="110"/>
              </a:spcBef>
            </a:pPr>
            <a:endParaRPr lang="en-US" sz="2400" dirty="0" smtClean="0">
              <a:latin typeface="Wingdings"/>
              <a:cs typeface="Wingdings"/>
            </a:endParaRPr>
          </a:p>
          <a:p>
            <a:pPr marL="13970">
              <a:spcBef>
                <a:spcPts val="110"/>
              </a:spcBef>
            </a:pPr>
            <a:endParaRPr lang="en-US" sz="2400" dirty="0">
              <a:latin typeface="Wingdings"/>
              <a:cs typeface="Wingdings"/>
            </a:endParaRPr>
          </a:p>
          <a:p>
            <a:pPr marL="13970">
              <a:spcBef>
                <a:spcPts val="110"/>
              </a:spcBef>
            </a:pPr>
            <a:endParaRPr lang="en-US" sz="2400" dirty="0" smtClean="0">
              <a:latin typeface="Wingdings"/>
              <a:cs typeface="Wingdings"/>
            </a:endParaRPr>
          </a:p>
          <a:p>
            <a:pPr marL="13970">
              <a:spcBef>
                <a:spcPts val="110"/>
              </a:spcBef>
            </a:pPr>
            <a:r>
              <a:rPr sz="2400" dirty="0" smtClean="0">
                <a:latin typeface="Wingdings"/>
                <a:cs typeface="Wingdings"/>
              </a:rPr>
              <a:t></a:t>
            </a:r>
            <a:endParaRPr sz="2400" dirty="0">
              <a:latin typeface="Wingdings"/>
              <a:cs typeface="Wingdings"/>
            </a:endParaRPr>
          </a:p>
        </p:txBody>
      </p:sp>
      <p:sp>
        <p:nvSpPr>
          <p:cNvPr id="4" name="object 4"/>
          <p:cNvSpPr txBox="1"/>
          <p:nvPr/>
        </p:nvSpPr>
        <p:spPr>
          <a:xfrm>
            <a:off x="460450" y="885723"/>
            <a:ext cx="9131491" cy="1412246"/>
          </a:xfrm>
          <a:prstGeom prst="rect">
            <a:avLst/>
          </a:prstGeom>
        </p:spPr>
        <p:txBody>
          <a:bodyPr vert="horz" wrap="square" lIns="0" tIns="94298" rIns="0" bIns="0" rtlCol="0">
            <a:spAutoFit/>
          </a:bodyPr>
          <a:lstStyle/>
          <a:p>
            <a:pPr marL="13970" marR="5588">
              <a:lnSpc>
                <a:spcPct val="77100"/>
              </a:lnSpc>
              <a:spcBef>
                <a:spcPts val="743"/>
              </a:spcBef>
            </a:pPr>
            <a:endParaRPr lang="en-US" sz="2400" dirty="0" smtClean="0">
              <a:latin typeface="Carlito"/>
              <a:cs typeface="Carlito"/>
            </a:endParaRPr>
          </a:p>
          <a:p>
            <a:pPr marL="13970" marR="5588">
              <a:lnSpc>
                <a:spcPct val="77100"/>
              </a:lnSpc>
              <a:spcBef>
                <a:spcPts val="743"/>
              </a:spcBef>
            </a:pPr>
            <a:endParaRPr lang="en-US" sz="2400" dirty="0">
              <a:latin typeface="Carlito"/>
              <a:cs typeface="Carlito"/>
            </a:endParaRPr>
          </a:p>
          <a:p>
            <a:pPr marL="13970" marR="5588">
              <a:lnSpc>
                <a:spcPct val="77100"/>
              </a:lnSpc>
              <a:spcBef>
                <a:spcPts val="743"/>
              </a:spcBef>
            </a:pPr>
            <a:r>
              <a:rPr sz="2400" dirty="0" smtClean="0">
                <a:latin typeface="Carlito"/>
                <a:cs typeface="Carlito"/>
              </a:rPr>
              <a:t>When </a:t>
            </a:r>
            <a:r>
              <a:rPr sz="2400" dirty="0">
                <a:latin typeface="Carlito"/>
                <a:cs typeface="Carlito"/>
              </a:rPr>
              <a:t>you </a:t>
            </a:r>
            <a:r>
              <a:rPr sz="2400" spc="-6" dirty="0">
                <a:latin typeface="Carlito"/>
                <a:cs typeface="Carlito"/>
              </a:rPr>
              <a:t>think </a:t>
            </a:r>
            <a:r>
              <a:rPr sz="2400" dirty="0">
                <a:latin typeface="Carlito"/>
                <a:cs typeface="Carlito"/>
              </a:rPr>
              <a:t>about </a:t>
            </a:r>
            <a:r>
              <a:rPr sz="2400" spc="-6" dirty="0">
                <a:latin typeface="Carlito"/>
                <a:cs typeface="Carlito"/>
              </a:rPr>
              <a:t>something, </a:t>
            </a:r>
            <a:r>
              <a:rPr sz="2400" dirty="0">
                <a:latin typeface="Carlito"/>
                <a:cs typeface="Carlito"/>
              </a:rPr>
              <a:t>you </a:t>
            </a:r>
            <a:r>
              <a:rPr sz="2400" spc="-6" dirty="0">
                <a:latin typeface="Carlito"/>
                <a:cs typeface="Carlito"/>
              </a:rPr>
              <a:t>are </a:t>
            </a:r>
            <a:r>
              <a:rPr sz="2400" dirty="0">
                <a:latin typeface="Carlito"/>
                <a:cs typeface="Carlito"/>
              </a:rPr>
              <a:t>more likely to do it </a:t>
            </a:r>
            <a:r>
              <a:rPr sz="2400" spc="-6" dirty="0">
                <a:latin typeface="Carlito"/>
                <a:cs typeface="Carlito"/>
              </a:rPr>
              <a:t>right. </a:t>
            </a:r>
            <a:r>
              <a:rPr sz="2400" spc="-11" dirty="0">
                <a:latin typeface="Carlito"/>
                <a:cs typeface="Carlito"/>
              </a:rPr>
              <a:t>You </a:t>
            </a:r>
            <a:r>
              <a:rPr sz="2400" spc="-6" dirty="0">
                <a:latin typeface="Carlito"/>
                <a:cs typeface="Carlito"/>
              </a:rPr>
              <a:t>also  </a:t>
            </a:r>
            <a:r>
              <a:rPr sz="2400" dirty="0">
                <a:latin typeface="Carlito"/>
                <a:cs typeface="Carlito"/>
              </a:rPr>
              <a:t>gain </a:t>
            </a:r>
            <a:r>
              <a:rPr sz="2400" spc="-6" dirty="0">
                <a:latin typeface="Carlito"/>
                <a:cs typeface="Carlito"/>
              </a:rPr>
              <a:t>knowledge about how </a:t>
            </a:r>
            <a:r>
              <a:rPr sz="2400" dirty="0">
                <a:latin typeface="Carlito"/>
                <a:cs typeface="Carlito"/>
              </a:rPr>
              <a:t>to </a:t>
            </a:r>
            <a:r>
              <a:rPr sz="2400" spc="-6" dirty="0">
                <a:latin typeface="Carlito"/>
                <a:cs typeface="Carlito"/>
              </a:rPr>
              <a:t>do </a:t>
            </a:r>
            <a:r>
              <a:rPr sz="2400" dirty="0">
                <a:latin typeface="Carlito"/>
                <a:cs typeface="Carlito"/>
              </a:rPr>
              <a:t>it </a:t>
            </a:r>
            <a:r>
              <a:rPr sz="2400" spc="-6" dirty="0">
                <a:latin typeface="Carlito"/>
                <a:cs typeface="Carlito"/>
              </a:rPr>
              <a:t>right again.</a:t>
            </a:r>
            <a:endParaRPr sz="2400" dirty="0">
              <a:latin typeface="Carlito"/>
              <a:cs typeface="Carlito"/>
            </a:endParaRPr>
          </a:p>
        </p:txBody>
      </p:sp>
      <p:sp>
        <p:nvSpPr>
          <p:cNvPr id="5" name="object 5"/>
          <p:cNvSpPr txBox="1"/>
          <p:nvPr/>
        </p:nvSpPr>
        <p:spPr>
          <a:xfrm>
            <a:off x="86613" y="2034476"/>
            <a:ext cx="286385" cy="2294218"/>
          </a:xfrm>
          <a:prstGeom prst="rect">
            <a:avLst/>
          </a:prstGeom>
        </p:spPr>
        <p:txBody>
          <a:bodyPr vert="horz" wrap="square" lIns="0" tIns="13970" rIns="0" bIns="0" rtlCol="0">
            <a:spAutoFit/>
          </a:bodyPr>
          <a:lstStyle/>
          <a:p>
            <a:pPr marL="13970">
              <a:spcBef>
                <a:spcPts val="110"/>
              </a:spcBef>
            </a:pPr>
            <a:endParaRPr lang="en-US" sz="2400" dirty="0" smtClean="0">
              <a:latin typeface="Wingdings"/>
              <a:cs typeface="Wingdings"/>
            </a:endParaRPr>
          </a:p>
          <a:p>
            <a:pPr marL="13970">
              <a:spcBef>
                <a:spcPts val="110"/>
              </a:spcBef>
            </a:pPr>
            <a:endParaRPr lang="en-US" sz="2400" dirty="0">
              <a:latin typeface="Wingdings"/>
              <a:cs typeface="Wingdings"/>
            </a:endParaRPr>
          </a:p>
          <a:p>
            <a:pPr marL="13970">
              <a:spcBef>
                <a:spcPts val="110"/>
              </a:spcBef>
            </a:pPr>
            <a:endParaRPr lang="en-US" sz="2400" dirty="0" smtClean="0">
              <a:latin typeface="Wingdings"/>
              <a:cs typeface="Wingdings"/>
            </a:endParaRPr>
          </a:p>
          <a:p>
            <a:pPr marL="13970">
              <a:spcBef>
                <a:spcPts val="110"/>
              </a:spcBef>
            </a:pPr>
            <a:endParaRPr lang="en-US" sz="2400" dirty="0">
              <a:latin typeface="Wingdings"/>
              <a:cs typeface="Wingdings"/>
            </a:endParaRPr>
          </a:p>
          <a:p>
            <a:pPr marL="13970">
              <a:spcBef>
                <a:spcPts val="110"/>
              </a:spcBef>
            </a:pPr>
            <a:endParaRPr lang="en-US" sz="2400" dirty="0" smtClean="0">
              <a:latin typeface="Wingdings"/>
              <a:cs typeface="Wingdings"/>
            </a:endParaRPr>
          </a:p>
          <a:p>
            <a:pPr marL="13970">
              <a:spcBef>
                <a:spcPts val="110"/>
              </a:spcBef>
            </a:pPr>
            <a:r>
              <a:rPr sz="2400" dirty="0" smtClean="0">
                <a:latin typeface="Wingdings"/>
                <a:cs typeface="Wingdings"/>
              </a:rPr>
              <a:t></a:t>
            </a:r>
            <a:endParaRPr sz="2400" dirty="0">
              <a:latin typeface="Wingdings"/>
              <a:cs typeface="Wingdings"/>
            </a:endParaRPr>
          </a:p>
        </p:txBody>
      </p:sp>
      <p:sp>
        <p:nvSpPr>
          <p:cNvPr id="6" name="object 6"/>
          <p:cNvSpPr txBox="1"/>
          <p:nvPr/>
        </p:nvSpPr>
        <p:spPr>
          <a:xfrm>
            <a:off x="460450" y="2279231"/>
            <a:ext cx="8991791" cy="2213235"/>
          </a:xfrm>
          <a:prstGeom prst="rect">
            <a:avLst/>
          </a:prstGeom>
        </p:spPr>
        <p:txBody>
          <a:bodyPr vert="horz" wrap="square" lIns="0" tIns="95695" rIns="0" bIns="0" rtlCol="0">
            <a:spAutoFit/>
          </a:bodyPr>
          <a:lstStyle/>
          <a:p>
            <a:pPr marL="13970" marR="5588">
              <a:lnSpc>
                <a:spcPct val="76700"/>
              </a:lnSpc>
              <a:spcBef>
                <a:spcPts val="754"/>
              </a:spcBef>
            </a:pPr>
            <a:endParaRPr lang="en-US" sz="2400" dirty="0" smtClean="0">
              <a:latin typeface="Carlito"/>
              <a:cs typeface="Carlito"/>
            </a:endParaRPr>
          </a:p>
          <a:p>
            <a:pPr marL="13970" marR="5588">
              <a:lnSpc>
                <a:spcPct val="76700"/>
              </a:lnSpc>
              <a:spcBef>
                <a:spcPts val="754"/>
              </a:spcBef>
            </a:pPr>
            <a:endParaRPr lang="en-US" sz="2400" dirty="0">
              <a:latin typeface="Carlito"/>
              <a:cs typeface="Carlito"/>
            </a:endParaRPr>
          </a:p>
          <a:p>
            <a:pPr marL="13970" marR="5588">
              <a:lnSpc>
                <a:spcPct val="76700"/>
              </a:lnSpc>
              <a:spcBef>
                <a:spcPts val="754"/>
              </a:spcBef>
            </a:pPr>
            <a:endParaRPr lang="en-US" sz="2400" dirty="0" smtClean="0">
              <a:latin typeface="Carlito"/>
              <a:cs typeface="Carlito"/>
            </a:endParaRPr>
          </a:p>
          <a:p>
            <a:pPr marL="13970" marR="5588">
              <a:lnSpc>
                <a:spcPct val="76700"/>
              </a:lnSpc>
              <a:spcBef>
                <a:spcPts val="754"/>
              </a:spcBef>
            </a:pPr>
            <a:endParaRPr lang="en-US" sz="2400" dirty="0">
              <a:latin typeface="Carlito"/>
              <a:cs typeface="Carlito"/>
            </a:endParaRPr>
          </a:p>
          <a:p>
            <a:pPr marL="13970" marR="5588">
              <a:lnSpc>
                <a:spcPct val="76700"/>
              </a:lnSpc>
              <a:spcBef>
                <a:spcPts val="754"/>
              </a:spcBef>
            </a:pPr>
            <a:r>
              <a:rPr sz="2400" dirty="0" smtClean="0">
                <a:latin typeface="Carlito"/>
                <a:cs typeface="Carlito"/>
              </a:rPr>
              <a:t>If </a:t>
            </a:r>
            <a:r>
              <a:rPr sz="2400" spc="-6" dirty="0">
                <a:latin typeface="Carlito"/>
                <a:cs typeface="Carlito"/>
              </a:rPr>
              <a:t>you do think </a:t>
            </a:r>
            <a:r>
              <a:rPr sz="2400" dirty="0">
                <a:latin typeface="Carlito"/>
                <a:cs typeface="Carlito"/>
              </a:rPr>
              <a:t>about </a:t>
            </a:r>
            <a:r>
              <a:rPr sz="2400" spc="-6" dirty="0">
                <a:latin typeface="Carlito"/>
                <a:cs typeface="Carlito"/>
              </a:rPr>
              <a:t>something and still do </a:t>
            </a:r>
            <a:r>
              <a:rPr sz="2400" dirty="0">
                <a:latin typeface="Carlito"/>
                <a:cs typeface="Carlito"/>
              </a:rPr>
              <a:t>it </a:t>
            </a:r>
            <a:r>
              <a:rPr sz="2400" spc="-6" dirty="0">
                <a:latin typeface="Carlito"/>
                <a:cs typeface="Carlito"/>
              </a:rPr>
              <a:t>wrong, </a:t>
            </a:r>
            <a:r>
              <a:rPr sz="2400" dirty="0">
                <a:latin typeface="Carlito"/>
                <a:cs typeface="Carlito"/>
              </a:rPr>
              <a:t>it becomes a </a:t>
            </a:r>
            <a:r>
              <a:rPr sz="2400" spc="-6" dirty="0">
                <a:latin typeface="Carlito"/>
                <a:cs typeface="Carlito"/>
              </a:rPr>
              <a:t>valuable  </a:t>
            </a:r>
            <a:r>
              <a:rPr sz="2400" dirty="0">
                <a:latin typeface="Carlito"/>
                <a:cs typeface="Carlito"/>
              </a:rPr>
              <a:t>experience.</a:t>
            </a:r>
          </a:p>
        </p:txBody>
      </p:sp>
    </p:spTree>
    <p:extLst>
      <p:ext uri="{BB962C8B-B14F-4D97-AF65-F5344CB8AC3E}">
        <p14:creationId xmlns:p14="http://schemas.microsoft.com/office/powerpoint/2010/main" val="1024130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2291" y="822452"/>
            <a:ext cx="3449320" cy="574040"/>
          </a:xfrm>
          <a:prstGeom prst="rect">
            <a:avLst/>
          </a:prstGeom>
        </p:spPr>
        <p:txBody>
          <a:bodyPr vert="horz" wrap="square" lIns="0" tIns="12700" rIns="0" bIns="0" rtlCol="0">
            <a:spAutoFit/>
          </a:bodyPr>
          <a:lstStyle/>
          <a:p>
            <a:pPr marL="12700">
              <a:lnSpc>
                <a:spcPct val="100000"/>
              </a:lnSpc>
              <a:spcBef>
                <a:spcPts val="100"/>
              </a:spcBef>
            </a:pPr>
            <a:r>
              <a:rPr sz="3600" b="1" spc="-5" dirty="0">
                <a:latin typeface="Times New Roman" panose="02020603050405020304" pitchFamily="18" charset="0"/>
                <a:cs typeface="Times New Roman" panose="02020603050405020304" pitchFamily="18" charset="0"/>
              </a:rPr>
              <a:t>Software</a:t>
            </a:r>
            <a:r>
              <a:rPr sz="3600" b="1" spc="-114" dirty="0">
                <a:latin typeface="Times New Roman" panose="02020603050405020304" pitchFamily="18" charset="0"/>
                <a:cs typeface="Times New Roman" panose="02020603050405020304" pitchFamily="18" charset="0"/>
              </a:rPr>
              <a:t> </a:t>
            </a:r>
            <a:r>
              <a:rPr sz="3600" b="1" spc="-5" dirty="0">
                <a:latin typeface="Times New Roman" panose="02020603050405020304" pitchFamily="18" charset="0"/>
                <a:cs typeface="Times New Roman" panose="02020603050405020304" pitchFamily="18" charset="0"/>
              </a:rPr>
              <a:t>Process</a:t>
            </a:r>
            <a:endParaRPr sz="36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788923" y="1499109"/>
            <a:ext cx="8359775" cy="4878836"/>
          </a:xfrm>
          <a:prstGeom prst="rect">
            <a:avLst/>
          </a:prstGeom>
        </p:spPr>
        <p:txBody>
          <a:bodyPr vert="horz" wrap="square" lIns="0" tIns="13335" rIns="0" bIns="0" rtlCol="0">
            <a:spAutoFit/>
          </a:bodyPr>
          <a:lstStyle/>
          <a:p>
            <a:pPr marL="81280" algn="ctr">
              <a:lnSpc>
                <a:spcPct val="100000"/>
              </a:lnSpc>
              <a:spcBef>
                <a:spcPts val="105"/>
              </a:spcBef>
            </a:pPr>
            <a:endParaRPr sz="1600" dirty="0">
              <a:latin typeface="Georgia"/>
              <a:cs typeface="Georgia"/>
            </a:endParaRPr>
          </a:p>
          <a:p>
            <a:pPr>
              <a:lnSpc>
                <a:spcPct val="100000"/>
              </a:lnSpc>
            </a:pPr>
            <a:endParaRPr sz="2100" dirty="0">
              <a:latin typeface="Georgia"/>
              <a:cs typeface="Georgia"/>
            </a:endParaRPr>
          </a:p>
          <a:p>
            <a:pPr marL="12700" marR="22225" indent="-635" algn="just">
              <a:lnSpc>
                <a:spcPct val="100000"/>
              </a:lnSpc>
            </a:pPr>
            <a:r>
              <a:rPr sz="2800" spc="-95" dirty="0">
                <a:latin typeface="Times New Roman" panose="02020603050405020304" pitchFamily="18" charset="0"/>
                <a:cs typeface="Times New Roman" panose="02020603050405020304" pitchFamily="18" charset="0"/>
              </a:rPr>
              <a:t>A </a:t>
            </a:r>
            <a:r>
              <a:rPr sz="2800" spc="-80" dirty="0">
                <a:latin typeface="Times New Roman" panose="02020603050405020304" pitchFamily="18" charset="0"/>
                <a:cs typeface="Times New Roman" panose="02020603050405020304" pitchFamily="18" charset="0"/>
              </a:rPr>
              <a:t>process </a:t>
            </a:r>
            <a:r>
              <a:rPr sz="2800" spc="-50" dirty="0">
                <a:latin typeface="Times New Roman" panose="02020603050405020304" pitchFamily="18" charset="0"/>
                <a:cs typeface="Times New Roman" panose="02020603050405020304" pitchFamily="18" charset="0"/>
              </a:rPr>
              <a:t>is </a:t>
            </a:r>
            <a:r>
              <a:rPr sz="2800" spc="-145" dirty="0">
                <a:latin typeface="Times New Roman" panose="02020603050405020304" pitchFamily="18" charset="0"/>
                <a:cs typeface="Times New Roman" panose="02020603050405020304" pitchFamily="18" charset="0"/>
              </a:rPr>
              <a:t>a </a:t>
            </a:r>
            <a:r>
              <a:rPr sz="2800" spc="-30" dirty="0">
                <a:latin typeface="Times New Roman" panose="02020603050405020304" pitchFamily="18" charset="0"/>
                <a:cs typeface="Times New Roman" panose="02020603050405020304" pitchFamily="18" charset="0"/>
              </a:rPr>
              <a:t>collection of </a:t>
            </a:r>
            <a:r>
              <a:rPr sz="2800" b="1" spc="-45" dirty="0">
                <a:latin typeface="Times New Roman" panose="02020603050405020304" pitchFamily="18" charset="0"/>
                <a:cs typeface="Times New Roman" panose="02020603050405020304" pitchFamily="18" charset="0"/>
              </a:rPr>
              <a:t>activities, </a:t>
            </a:r>
            <a:r>
              <a:rPr sz="2800" b="1" spc="-50" dirty="0">
                <a:latin typeface="Times New Roman" panose="02020603050405020304" pitchFamily="18" charset="0"/>
                <a:cs typeface="Times New Roman" panose="02020603050405020304" pitchFamily="18" charset="0"/>
              </a:rPr>
              <a:t>actions and </a:t>
            </a:r>
            <a:r>
              <a:rPr sz="2800" b="1" spc="-75" dirty="0">
                <a:latin typeface="Times New Roman" panose="02020603050405020304" pitchFamily="18" charset="0"/>
                <a:cs typeface="Times New Roman" panose="02020603050405020304" pitchFamily="18" charset="0"/>
              </a:rPr>
              <a:t>tasks </a:t>
            </a:r>
            <a:r>
              <a:rPr sz="2800" spc="-25" dirty="0">
                <a:latin typeface="Times New Roman" panose="02020603050405020304" pitchFamily="18" charset="0"/>
                <a:cs typeface="Times New Roman" panose="02020603050405020304" pitchFamily="18" charset="0"/>
              </a:rPr>
              <a:t>that </a:t>
            </a:r>
            <a:r>
              <a:rPr sz="2800" spc="-80" dirty="0">
                <a:latin typeface="Times New Roman" panose="02020603050405020304" pitchFamily="18" charset="0"/>
                <a:cs typeface="Times New Roman" panose="02020603050405020304" pitchFamily="18" charset="0"/>
              </a:rPr>
              <a:t>are </a:t>
            </a:r>
            <a:r>
              <a:rPr sz="2800" spc="-25" dirty="0">
                <a:latin typeface="Times New Roman" panose="02020603050405020304" pitchFamily="18" charset="0"/>
                <a:cs typeface="Times New Roman" panose="02020603050405020304" pitchFamily="18" charset="0"/>
              </a:rPr>
              <a:t>performed  </a:t>
            </a:r>
            <a:r>
              <a:rPr sz="2800" spc="-40" dirty="0">
                <a:latin typeface="Times New Roman" panose="02020603050405020304" pitchFamily="18" charset="0"/>
                <a:cs typeface="Times New Roman" panose="02020603050405020304" pitchFamily="18" charset="0"/>
              </a:rPr>
              <a:t>when </a:t>
            </a:r>
            <a:r>
              <a:rPr sz="2800" spc="-90" dirty="0">
                <a:latin typeface="Times New Roman" panose="02020603050405020304" pitchFamily="18" charset="0"/>
                <a:cs typeface="Times New Roman" panose="02020603050405020304" pitchFamily="18" charset="0"/>
              </a:rPr>
              <a:t>some </a:t>
            </a:r>
            <a:r>
              <a:rPr sz="2800" dirty="0">
                <a:latin typeface="Times New Roman" panose="02020603050405020304" pitchFamily="18" charset="0"/>
                <a:cs typeface="Times New Roman" panose="02020603050405020304" pitchFamily="18" charset="0"/>
              </a:rPr>
              <a:t>work </a:t>
            </a:r>
            <a:r>
              <a:rPr sz="2800" spc="-25" dirty="0">
                <a:latin typeface="Times New Roman" panose="02020603050405020304" pitchFamily="18" charset="0"/>
                <a:cs typeface="Times New Roman" panose="02020603050405020304" pitchFamily="18" charset="0"/>
              </a:rPr>
              <a:t>product </a:t>
            </a:r>
            <a:r>
              <a:rPr sz="2800" spc="-50" dirty="0">
                <a:latin typeface="Times New Roman" panose="02020603050405020304" pitchFamily="18" charset="0"/>
                <a:cs typeface="Times New Roman" panose="02020603050405020304" pitchFamily="18" charset="0"/>
              </a:rPr>
              <a:t>is </a:t>
            </a:r>
            <a:r>
              <a:rPr sz="2800" spc="-15" dirty="0">
                <a:latin typeface="Times New Roman" panose="02020603050405020304" pitchFamily="18" charset="0"/>
                <a:cs typeface="Times New Roman" panose="02020603050405020304" pitchFamily="18" charset="0"/>
              </a:rPr>
              <a:t>to </a:t>
            </a:r>
            <a:r>
              <a:rPr sz="2800" spc="-90" dirty="0">
                <a:latin typeface="Times New Roman" panose="02020603050405020304" pitchFamily="18" charset="0"/>
                <a:cs typeface="Times New Roman" panose="02020603050405020304" pitchFamily="18" charset="0"/>
              </a:rPr>
              <a:t>be</a:t>
            </a:r>
            <a:r>
              <a:rPr sz="2800" spc="25" dirty="0">
                <a:latin typeface="Times New Roman" panose="02020603050405020304" pitchFamily="18" charset="0"/>
                <a:cs typeface="Times New Roman" panose="02020603050405020304" pitchFamily="18" charset="0"/>
              </a:rPr>
              <a:t> </a:t>
            </a:r>
            <a:r>
              <a:rPr sz="2800" spc="-65" dirty="0">
                <a:latin typeface="Times New Roman" panose="02020603050405020304" pitchFamily="18" charset="0"/>
                <a:cs typeface="Times New Roman" panose="02020603050405020304" pitchFamily="18" charset="0"/>
              </a:rPr>
              <a:t>created.</a:t>
            </a:r>
            <a:endParaRPr sz="2800" dirty="0">
              <a:latin typeface="Times New Roman" panose="02020603050405020304" pitchFamily="18" charset="0"/>
              <a:cs typeface="Times New Roman" panose="02020603050405020304" pitchFamily="18" charset="0"/>
            </a:endParaRPr>
          </a:p>
          <a:p>
            <a:pPr algn="just">
              <a:lnSpc>
                <a:spcPct val="100000"/>
              </a:lnSpc>
              <a:spcBef>
                <a:spcPts val="40"/>
              </a:spcBef>
            </a:pPr>
            <a:endParaRPr sz="2800" dirty="0">
              <a:latin typeface="Times New Roman" panose="02020603050405020304" pitchFamily="18" charset="0"/>
              <a:cs typeface="Times New Roman" panose="02020603050405020304" pitchFamily="18" charset="0"/>
            </a:endParaRPr>
          </a:p>
          <a:p>
            <a:pPr marL="12700" marR="13335" algn="just">
              <a:lnSpc>
                <a:spcPct val="100000"/>
              </a:lnSpc>
              <a:buSzPct val="95000"/>
              <a:buFont typeface="Wingdings"/>
              <a:buChar char=""/>
              <a:tabLst>
                <a:tab pos="214629" algn="l"/>
              </a:tabLst>
            </a:pPr>
            <a:r>
              <a:rPr sz="2800" spc="25" dirty="0">
                <a:latin typeface="Times New Roman" panose="02020603050405020304" pitchFamily="18" charset="0"/>
                <a:cs typeface="Times New Roman" panose="02020603050405020304" pitchFamily="18" charset="0"/>
              </a:rPr>
              <a:t>it </a:t>
            </a:r>
            <a:r>
              <a:rPr sz="2800" spc="-50" dirty="0">
                <a:latin typeface="Times New Roman" panose="02020603050405020304" pitchFamily="18" charset="0"/>
                <a:cs typeface="Times New Roman" panose="02020603050405020304" pitchFamily="18" charset="0"/>
              </a:rPr>
              <a:t>is </a:t>
            </a:r>
            <a:r>
              <a:rPr sz="2800" spc="-70" dirty="0">
                <a:latin typeface="Times New Roman" panose="02020603050405020304" pitchFamily="18" charset="0"/>
                <a:cs typeface="Times New Roman" panose="02020603050405020304" pitchFamily="18" charset="0"/>
              </a:rPr>
              <a:t>an </a:t>
            </a:r>
            <a:r>
              <a:rPr sz="2800" spc="-50" dirty="0">
                <a:latin typeface="Times New Roman" panose="02020603050405020304" pitchFamily="18" charset="0"/>
                <a:cs typeface="Times New Roman" panose="02020603050405020304" pitchFamily="18" charset="0"/>
              </a:rPr>
              <a:t>adaptable </a:t>
            </a:r>
            <a:r>
              <a:rPr sz="2800" spc="-55" dirty="0">
                <a:latin typeface="Times New Roman" panose="02020603050405020304" pitchFamily="18" charset="0"/>
                <a:cs typeface="Times New Roman" panose="02020603050405020304" pitchFamily="18" charset="0"/>
              </a:rPr>
              <a:t>approach </a:t>
            </a:r>
            <a:r>
              <a:rPr sz="2800" spc="-25" dirty="0">
                <a:latin typeface="Times New Roman" panose="02020603050405020304" pitchFamily="18" charset="0"/>
                <a:cs typeface="Times New Roman" panose="02020603050405020304" pitchFamily="18" charset="0"/>
              </a:rPr>
              <a:t>that </a:t>
            </a:r>
            <a:r>
              <a:rPr sz="2800" spc="-80" dirty="0">
                <a:latin typeface="Times New Roman" panose="02020603050405020304" pitchFamily="18" charset="0"/>
                <a:cs typeface="Times New Roman" panose="02020603050405020304" pitchFamily="18" charset="0"/>
              </a:rPr>
              <a:t>enables </a:t>
            </a:r>
            <a:r>
              <a:rPr sz="2800" spc="-35" dirty="0">
                <a:latin typeface="Times New Roman" panose="02020603050405020304" pitchFamily="18" charset="0"/>
                <a:cs typeface="Times New Roman" panose="02020603050405020304" pitchFamily="18" charset="0"/>
              </a:rPr>
              <a:t>the </a:t>
            </a:r>
            <a:r>
              <a:rPr sz="2800" spc="-50" dirty="0">
                <a:latin typeface="Times New Roman" panose="02020603050405020304" pitchFamily="18" charset="0"/>
                <a:cs typeface="Times New Roman" panose="02020603050405020304" pitchFamily="18" charset="0"/>
              </a:rPr>
              <a:t>people </a:t>
            </a:r>
            <a:r>
              <a:rPr sz="2800" spc="-30" dirty="0">
                <a:latin typeface="Times New Roman" panose="02020603050405020304" pitchFamily="18" charset="0"/>
                <a:cs typeface="Times New Roman" panose="02020603050405020304" pitchFamily="18" charset="0"/>
              </a:rPr>
              <a:t>doing </a:t>
            </a:r>
            <a:r>
              <a:rPr sz="2800" spc="-35" dirty="0">
                <a:latin typeface="Times New Roman" panose="02020603050405020304" pitchFamily="18" charset="0"/>
                <a:cs typeface="Times New Roman" panose="02020603050405020304" pitchFamily="18" charset="0"/>
              </a:rPr>
              <a:t>the </a:t>
            </a:r>
            <a:r>
              <a:rPr sz="2800" dirty="0">
                <a:latin typeface="Times New Roman" panose="02020603050405020304" pitchFamily="18" charset="0"/>
                <a:cs typeface="Times New Roman" panose="02020603050405020304" pitchFamily="18" charset="0"/>
              </a:rPr>
              <a:t>work </a:t>
            </a:r>
            <a:r>
              <a:rPr sz="2800" spc="-15" dirty="0">
                <a:latin typeface="Times New Roman" panose="02020603050405020304" pitchFamily="18" charset="0"/>
                <a:cs typeface="Times New Roman" panose="02020603050405020304" pitchFamily="18" charset="0"/>
              </a:rPr>
              <a:t>to </a:t>
            </a:r>
            <a:r>
              <a:rPr sz="2800" spc="-20" dirty="0">
                <a:latin typeface="Times New Roman" panose="02020603050405020304" pitchFamily="18" charset="0"/>
                <a:cs typeface="Times New Roman" panose="02020603050405020304" pitchFamily="18" charset="0"/>
              </a:rPr>
              <a:t>pick  </a:t>
            </a:r>
            <a:r>
              <a:rPr sz="2800" spc="-50" dirty="0">
                <a:latin typeface="Times New Roman" panose="02020603050405020304" pitchFamily="18" charset="0"/>
                <a:cs typeface="Times New Roman" panose="02020603050405020304" pitchFamily="18" charset="0"/>
              </a:rPr>
              <a:t>and </a:t>
            </a:r>
            <a:r>
              <a:rPr sz="2800" spc="-90" dirty="0">
                <a:latin typeface="Times New Roman" panose="02020603050405020304" pitchFamily="18" charset="0"/>
                <a:cs typeface="Times New Roman" panose="02020603050405020304" pitchFamily="18" charset="0"/>
              </a:rPr>
              <a:t>choose </a:t>
            </a:r>
            <a:r>
              <a:rPr sz="2800" spc="-35" dirty="0">
                <a:latin typeface="Times New Roman" panose="02020603050405020304" pitchFamily="18" charset="0"/>
                <a:cs typeface="Times New Roman" panose="02020603050405020304" pitchFamily="18" charset="0"/>
              </a:rPr>
              <a:t>the </a:t>
            </a:r>
            <a:r>
              <a:rPr sz="2800" b="1" spc="-20" dirty="0">
                <a:latin typeface="Times New Roman" panose="02020603050405020304" pitchFamily="18" charset="0"/>
                <a:cs typeface="Times New Roman" panose="02020603050405020304" pitchFamily="18" charset="0"/>
              </a:rPr>
              <a:t>appropriate </a:t>
            </a:r>
            <a:r>
              <a:rPr sz="2800" b="1" spc="-90" dirty="0">
                <a:latin typeface="Times New Roman" panose="02020603050405020304" pitchFamily="18" charset="0"/>
                <a:cs typeface="Times New Roman" panose="02020603050405020304" pitchFamily="18" charset="0"/>
              </a:rPr>
              <a:t>set </a:t>
            </a:r>
            <a:r>
              <a:rPr sz="2800" b="1" spc="-55" dirty="0">
                <a:latin typeface="Times New Roman" panose="02020603050405020304" pitchFamily="18" charset="0"/>
                <a:cs typeface="Times New Roman" panose="02020603050405020304" pitchFamily="18" charset="0"/>
              </a:rPr>
              <a:t>of </a:t>
            </a:r>
            <a:r>
              <a:rPr sz="2800" b="1" spc="-25" dirty="0">
                <a:latin typeface="Times New Roman" panose="02020603050405020304" pitchFamily="18" charset="0"/>
                <a:cs typeface="Times New Roman" panose="02020603050405020304" pitchFamily="18" charset="0"/>
              </a:rPr>
              <a:t>work </a:t>
            </a:r>
            <a:r>
              <a:rPr sz="2800" b="1" spc="-75" dirty="0">
                <a:latin typeface="Times New Roman" panose="02020603050405020304" pitchFamily="18" charset="0"/>
                <a:cs typeface="Times New Roman" panose="02020603050405020304" pitchFamily="18" charset="0"/>
              </a:rPr>
              <a:t>actions </a:t>
            </a:r>
            <a:r>
              <a:rPr sz="2800" spc="-50" dirty="0">
                <a:latin typeface="Times New Roman" panose="02020603050405020304" pitchFamily="18" charset="0"/>
                <a:cs typeface="Times New Roman" panose="02020603050405020304" pitchFamily="18" charset="0"/>
              </a:rPr>
              <a:t>and</a:t>
            </a:r>
            <a:r>
              <a:rPr sz="2800" spc="70" dirty="0">
                <a:latin typeface="Times New Roman" panose="02020603050405020304" pitchFamily="18" charset="0"/>
                <a:cs typeface="Times New Roman" panose="02020603050405020304" pitchFamily="18" charset="0"/>
              </a:rPr>
              <a:t> </a:t>
            </a:r>
            <a:r>
              <a:rPr sz="2800" spc="-70" dirty="0">
                <a:latin typeface="Times New Roman" panose="02020603050405020304" pitchFamily="18" charset="0"/>
                <a:cs typeface="Times New Roman" panose="02020603050405020304" pitchFamily="18" charset="0"/>
              </a:rPr>
              <a:t>tasks.</a:t>
            </a:r>
            <a:endParaRPr sz="2800" dirty="0">
              <a:latin typeface="Times New Roman" panose="02020603050405020304" pitchFamily="18" charset="0"/>
              <a:cs typeface="Times New Roman" panose="02020603050405020304" pitchFamily="18" charset="0"/>
            </a:endParaRPr>
          </a:p>
          <a:p>
            <a:pPr algn="just">
              <a:lnSpc>
                <a:spcPct val="100000"/>
              </a:lnSpc>
              <a:spcBef>
                <a:spcPts val="15"/>
              </a:spcBef>
              <a:buFont typeface="Wingdings"/>
              <a:buChar char=""/>
            </a:pPr>
            <a:endParaRPr sz="2800" dirty="0">
              <a:latin typeface="Times New Roman" panose="02020603050405020304" pitchFamily="18" charset="0"/>
              <a:cs typeface="Times New Roman" panose="02020603050405020304" pitchFamily="18" charset="0"/>
            </a:endParaRPr>
          </a:p>
          <a:p>
            <a:pPr marL="12700" marR="5080" algn="just">
              <a:lnSpc>
                <a:spcPct val="98800"/>
              </a:lnSpc>
              <a:buSzPct val="95000"/>
              <a:buFont typeface="Wingdings"/>
              <a:buChar char=""/>
              <a:tabLst>
                <a:tab pos="214629" algn="l"/>
              </a:tabLst>
            </a:pPr>
            <a:r>
              <a:rPr sz="2800" spc="-70" dirty="0">
                <a:latin typeface="Times New Roman" panose="02020603050405020304" pitchFamily="18" charset="0"/>
                <a:cs typeface="Times New Roman" panose="02020603050405020304" pitchFamily="18" charset="0"/>
              </a:rPr>
              <a:t>Purpose </a:t>
            </a:r>
            <a:r>
              <a:rPr sz="2800" spc="-30" dirty="0">
                <a:latin typeface="Times New Roman" panose="02020603050405020304" pitchFamily="18" charset="0"/>
                <a:cs typeface="Times New Roman" panose="02020603050405020304" pitchFamily="18" charset="0"/>
              </a:rPr>
              <a:t>of </a:t>
            </a:r>
            <a:r>
              <a:rPr sz="2800" spc="-80" dirty="0">
                <a:latin typeface="Times New Roman" panose="02020603050405020304" pitchFamily="18" charset="0"/>
                <a:cs typeface="Times New Roman" panose="02020603050405020304" pitchFamily="18" charset="0"/>
              </a:rPr>
              <a:t>process </a:t>
            </a:r>
            <a:r>
              <a:rPr sz="2800" spc="-50" dirty="0">
                <a:latin typeface="Times New Roman" panose="02020603050405020304" pitchFamily="18" charset="0"/>
                <a:cs typeface="Times New Roman" panose="02020603050405020304" pitchFamily="18" charset="0"/>
              </a:rPr>
              <a:t>is </a:t>
            </a:r>
            <a:r>
              <a:rPr sz="2800" spc="-5" dirty="0">
                <a:latin typeface="Times New Roman" panose="02020603050405020304" pitchFamily="18" charset="0"/>
                <a:cs typeface="Times New Roman" panose="02020603050405020304" pitchFamily="18" charset="0"/>
              </a:rPr>
              <a:t>to </a:t>
            </a:r>
            <a:r>
              <a:rPr sz="2800" spc="-40" dirty="0">
                <a:latin typeface="Times New Roman" panose="02020603050405020304" pitchFamily="18" charset="0"/>
                <a:cs typeface="Times New Roman" panose="02020603050405020304" pitchFamily="18" charset="0"/>
              </a:rPr>
              <a:t>deliver </a:t>
            </a:r>
            <a:r>
              <a:rPr sz="2800" spc="-45" dirty="0">
                <a:latin typeface="Times New Roman" panose="02020603050405020304" pitchFamily="18" charset="0"/>
                <a:cs typeface="Times New Roman" panose="02020603050405020304" pitchFamily="18" charset="0"/>
              </a:rPr>
              <a:t>software </a:t>
            </a:r>
            <a:r>
              <a:rPr sz="2800" spc="20" dirty="0">
                <a:latin typeface="Times New Roman" panose="02020603050405020304" pitchFamily="18" charset="0"/>
                <a:cs typeface="Times New Roman" panose="02020603050405020304" pitchFamily="18" charset="0"/>
              </a:rPr>
              <a:t>in </a:t>
            </a:r>
            <a:r>
              <a:rPr sz="2800" spc="-145" dirty="0">
                <a:latin typeface="Times New Roman" panose="02020603050405020304" pitchFamily="18" charset="0"/>
                <a:cs typeface="Times New Roman" panose="02020603050405020304" pitchFamily="18" charset="0"/>
              </a:rPr>
              <a:t>a </a:t>
            </a:r>
            <a:r>
              <a:rPr sz="2800" spc="-5" dirty="0">
                <a:latin typeface="Times New Roman" panose="02020603050405020304" pitchFamily="18" charset="0"/>
                <a:cs typeface="Times New Roman" panose="02020603050405020304" pitchFamily="18" charset="0"/>
              </a:rPr>
              <a:t>timely </a:t>
            </a:r>
            <a:r>
              <a:rPr sz="2800" spc="-50" dirty="0">
                <a:latin typeface="Times New Roman" panose="02020603050405020304" pitchFamily="18" charset="0"/>
                <a:cs typeface="Times New Roman" panose="02020603050405020304" pitchFamily="18" charset="0"/>
              </a:rPr>
              <a:t>manner and </a:t>
            </a:r>
            <a:r>
              <a:rPr sz="2800" spc="30" dirty="0">
                <a:latin typeface="Times New Roman" panose="02020603050405020304" pitchFamily="18" charset="0"/>
                <a:cs typeface="Times New Roman" panose="02020603050405020304" pitchFamily="18" charset="0"/>
              </a:rPr>
              <a:t>with  </a:t>
            </a:r>
            <a:r>
              <a:rPr sz="2800" spc="-30" dirty="0">
                <a:latin typeface="Times New Roman" panose="02020603050405020304" pitchFamily="18" charset="0"/>
                <a:cs typeface="Times New Roman" panose="02020603050405020304" pitchFamily="18" charset="0"/>
              </a:rPr>
              <a:t>sufficient </a:t>
            </a:r>
            <a:r>
              <a:rPr sz="2800" spc="-5" dirty="0">
                <a:latin typeface="Times New Roman" panose="02020603050405020304" pitchFamily="18" charset="0"/>
                <a:cs typeface="Times New Roman" panose="02020603050405020304" pitchFamily="18" charset="0"/>
              </a:rPr>
              <a:t>quality </a:t>
            </a:r>
            <a:r>
              <a:rPr sz="2800" spc="-15" dirty="0">
                <a:latin typeface="Times New Roman" panose="02020603050405020304" pitchFamily="18" charset="0"/>
                <a:cs typeface="Times New Roman" panose="02020603050405020304" pitchFamily="18" charset="0"/>
              </a:rPr>
              <a:t>to </a:t>
            </a:r>
            <a:r>
              <a:rPr sz="2800" spc="-45" dirty="0">
                <a:latin typeface="Times New Roman" panose="02020603050405020304" pitchFamily="18" charset="0"/>
                <a:cs typeface="Times New Roman" panose="02020603050405020304" pitchFamily="18" charset="0"/>
              </a:rPr>
              <a:t>satisfy </a:t>
            </a:r>
            <a:r>
              <a:rPr sz="2800" spc="-60" dirty="0">
                <a:latin typeface="Times New Roman" panose="02020603050405020304" pitchFamily="18" charset="0"/>
                <a:cs typeface="Times New Roman" panose="02020603050405020304" pitchFamily="18" charset="0"/>
              </a:rPr>
              <a:t>those </a:t>
            </a:r>
            <a:r>
              <a:rPr sz="2800" spc="-20" dirty="0">
                <a:latin typeface="Times New Roman" panose="02020603050405020304" pitchFamily="18" charset="0"/>
                <a:cs typeface="Times New Roman" panose="02020603050405020304" pitchFamily="18" charset="0"/>
              </a:rPr>
              <a:t>who </a:t>
            </a:r>
            <a:r>
              <a:rPr sz="2800" spc="-90" dirty="0">
                <a:latin typeface="Times New Roman" panose="02020603050405020304" pitchFamily="18" charset="0"/>
                <a:cs typeface="Times New Roman" panose="02020603050405020304" pitchFamily="18" charset="0"/>
              </a:rPr>
              <a:t>have </a:t>
            </a:r>
            <a:r>
              <a:rPr sz="2800" spc="-55" dirty="0">
                <a:latin typeface="Times New Roman" panose="02020603050405020304" pitchFamily="18" charset="0"/>
                <a:cs typeface="Times New Roman" panose="02020603050405020304" pitchFamily="18" charset="0"/>
              </a:rPr>
              <a:t>sponsored </a:t>
            </a:r>
            <a:r>
              <a:rPr sz="2800" spc="-10" dirty="0">
                <a:latin typeface="Times New Roman" panose="02020603050405020304" pitchFamily="18" charset="0"/>
                <a:cs typeface="Times New Roman" panose="02020603050405020304" pitchFamily="18" charset="0"/>
              </a:rPr>
              <a:t>its </a:t>
            </a:r>
            <a:r>
              <a:rPr sz="2800" spc="-40" dirty="0">
                <a:latin typeface="Times New Roman" panose="02020603050405020304" pitchFamily="18" charset="0"/>
                <a:cs typeface="Times New Roman" panose="02020603050405020304" pitchFamily="18" charset="0"/>
              </a:rPr>
              <a:t>creation </a:t>
            </a:r>
            <a:r>
              <a:rPr sz="2800" spc="-50" dirty="0">
                <a:latin typeface="Times New Roman" panose="02020603050405020304" pitchFamily="18" charset="0"/>
                <a:cs typeface="Times New Roman" panose="02020603050405020304" pitchFamily="18" charset="0"/>
              </a:rPr>
              <a:t>and </a:t>
            </a:r>
            <a:r>
              <a:rPr sz="2800" spc="-60" dirty="0">
                <a:latin typeface="Times New Roman" panose="02020603050405020304" pitchFamily="18" charset="0"/>
                <a:cs typeface="Times New Roman" panose="02020603050405020304" pitchFamily="18" charset="0"/>
              </a:rPr>
              <a:t>those  </a:t>
            </a:r>
            <a:r>
              <a:rPr sz="2800" spc="-20" dirty="0">
                <a:latin typeface="Times New Roman" panose="02020603050405020304" pitchFamily="18" charset="0"/>
                <a:cs typeface="Times New Roman" panose="02020603050405020304" pitchFamily="18" charset="0"/>
              </a:rPr>
              <a:t>who </a:t>
            </a:r>
            <a:r>
              <a:rPr sz="2800" spc="30" dirty="0">
                <a:latin typeface="Times New Roman" panose="02020603050405020304" pitchFamily="18" charset="0"/>
                <a:cs typeface="Times New Roman" panose="02020603050405020304" pitchFamily="18" charset="0"/>
              </a:rPr>
              <a:t>will </a:t>
            </a:r>
            <a:r>
              <a:rPr sz="2800" spc="-95" dirty="0">
                <a:latin typeface="Times New Roman" panose="02020603050405020304" pitchFamily="18" charset="0"/>
                <a:cs typeface="Times New Roman" panose="02020603050405020304" pitchFamily="18" charset="0"/>
              </a:rPr>
              <a:t>use</a:t>
            </a:r>
            <a:r>
              <a:rPr sz="2800" spc="-15" dirty="0">
                <a:latin typeface="Times New Roman" panose="02020603050405020304" pitchFamily="18" charset="0"/>
                <a:cs typeface="Times New Roman" panose="02020603050405020304" pitchFamily="18" charset="0"/>
              </a:rPr>
              <a:t> </a:t>
            </a:r>
            <a:r>
              <a:rPr sz="2800" spc="65" dirty="0">
                <a:latin typeface="Times New Roman" panose="02020603050405020304" pitchFamily="18" charset="0"/>
                <a:cs typeface="Times New Roman" panose="02020603050405020304" pitchFamily="18" charset="0"/>
              </a:rPr>
              <a:t>it.</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0058400" cy="7543798"/>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3352800" y="377643"/>
            <a:ext cx="4023360" cy="572721"/>
          </a:xfrm>
          <a:prstGeom prst="rect">
            <a:avLst/>
          </a:prstGeom>
        </p:spPr>
        <p:txBody>
          <a:bodyPr vert="horz" wrap="square" lIns="0" tIns="13970" rIns="0" bIns="0" rtlCol="0" anchor="ctr">
            <a:spAutoFit/>
          </a:bodyPr>
          <a:lstStyle/>
          <a:p>
            <a:pPr marL="13970">
              <a:lnSpc>
                <a:spcPct val="100000"/>
              </a:lnSpc>
              <a:spcBef>
                <a:spcPts val="110"/>
              </a:spcBef>
            </a:pPr>
            <a:r>
              <a:rPr b="1" spc="-6" dirty="0">
                <a:solidFill>
                  <a:srgbClr val="001F5F"/>
                </a:solidFill>
                <a:latin typeface="Carlito"/>
                <a:cs typeface="Carlito"/>
              </a:rPr>
              <a:t>Syllabus</a:t>
            </a:r>
          </a:p>
        </p:txBody>
      </p:sp>
      <p:sp>
        <p:nvSpPr>
          <p:cNvPr id="4" name="object 4"/>
          <p:cNvSpPr txBox="1"/>
          <p:nvPr/>
        </p:nvSpPr>
        <p:spPr>
          <a:xfrm>
            <a:off x="83261" y="1371879"/>
            <a:ext cx="9841865" cy="5477846"/>
          </a:xfrm>
          <a:prstGeom prst="rect">
            <a:avLst/>
          </a:prstGeom>
        </p:spPr>
        <p:txBody>
          <a:bodyPr vert="horz" wrap="square" lIns="0" tIns="48197" rIns="0" bIns="0" rtlCol="0">
            <a:spAutoFit/>
          </a:bodyPr>
          <a:lstStyle/>
          <a:p>
            <a:pPr marL="13970" marR="660781">
              <a:lnSpc>
                <a:spcPts val="2893"/>
              </a:lnSpc>
              <a:spcBef>
                <a:spcPts val="380"/>
              </a:spcBef>
            </a:pPr>
            <a:r>
              <a:rPr sz="2585" b="1" dirty="0">
                <a:solidFill>
                  <a:srgbClr val="001F5F"/>
                </a:solidFill>
                <a:latin typeface="Carlito"/>
                <a:cs typeface="Carlito"/>
              </a:rPr>
              <a:t>Software </a:t>
            </a:r>
            <a:r>
              <a:rPr sz="2585" b="1" spc="-6" dirty="0">
                <a:solidFill>
                  <a:srgbClr val="001F5F"/>
                </a:solidFill>
                <a:latin typeface="Carlito"/>
                <a:cs typeface="Carlito"/>
              </a:rPr>
              <a:t>Engineering Fundamentals </a:t>
            </a:r>
            <a:r>
              <a:rPr sz="2585" dirty="0">
                <a:solidFill>
                  <a:srgbClr val="001F5F"/>
                </a:solidFill>
                <a:latin typeface="Carlito"/>
                <a:cs typeface="Carlito"/>
              </a:rPr>
              <a:t>:</a:t>
            </a:r>
            <a:r>
              <a:rPr lang="en-US" sz="2640" spc="-6" dirty="0">
                <a:solidFill>
                  <a:srgbClr val="001F5F"/>
                </a:solidFill>
                <a:latin typeface="Carlito"/>
                <a:cs typeface="Carlito"/>
              </a:rPr>
              <a:t> Introduction </a:t>
            </a:r>
            <a:r>
              <a:rPr lang="en-US" sz="2640" dirty="0">
                <a:solidFill>
                  <a:srgbClr val="001F5F"/>
                </a:solidFill>
                <a:latin typeface="Carlito"/>
                <a:cs typeface="Carlito"/>
              </a:rPr>
              <a:t>to </a:t>
            </a:r>
            <a:r>
              <a:rPr lang="en-US" sz="2640" spc="-6" dirty="0">
                <a:solidFill>
                  <a:srgbClr val="001F5F"/>
                </a:solidFill>
                <a:latin typeface="Carlito"/>
                <a:cs typeface="Carlito"/>
              </a:rPr>
              <a:t>Software  Engineering</a:t>
            </a:r>
            <a:r>
              <a:rPr sz="2585" dirty="0">
                <a:solidFill>
                  <a:srgbClr val="001F5F"/>
                </a:solidFill>
                <a:latin typeface="Carlito"/>
                <a:cs typeface="Carlito"/>
              </a:rPr>
              <a:t> </a:t>
            </a:r>
            <a:r>
              <a:rPr lang="en-US" sz="2585" b="1" dirty="0">
                <a:solidFill>
                  <a:srgbClr val="001F5F"/>
                </a:solidFill>
                <a:latin typeface="Carlito"/>
                <a:cs typeface="Carlito"/>
              </a:rPr>
              <a:t>,</a:t>
            </a:r>
            <a:r>
              <a:rPr sz="2585" dirty="0">
                <a:solidFill>
                  <a:srgbClr val="001F5F"/>
                </a:solidFill>
                <a:latin typeface="Carlito"/>
                <a:cs typeface="Carlito"/>
              </a:rPr>
              <a:t>Nature </a:t>
            </a:r>
            <a:r>
              <a:rPr sz="2585" spc="-6" dirty="0">
                <a:solidFill>
                  <a:srgbClr val="001F5F"/>
                </a:solidFill>
                <a:latin typeface="Carlito"/>
                <a:cs typeface="Carlito"/>
              </a:rPr>
              <a:t>of </a:t>
            </a:r>
            <a:r>
              <a:rPr sz="2585" spc="-11" dirty="0">
                <a:solidFill>
                  <a:srgbClr val="001F5F"/>
                </a:solidFill>
                <a:latin typeface="Carlito"/>
                <a:cs typeface="Carlito"/>
              </a:rPr>
              <a:t>Software </a:t>
            </a:r>
            <a:r>
              <a:rPr sz="2585" dirty="0">
                <a:solidFill>
                  <a:srgbClr val="001F5F"/>
                </a:solidFill>
                <a:latin typeface="Carlito"/>
                <a:cs typeface="Carlito"/>
              </a:rPr>
              <a:t>, </a:t>
            </a:r>
            <a:r>
              <a:rPr lang="en-US" sz="2585" dirty="0">
                <a:solidFill>
                  <a:srgbClr val="001F5F"/>
                </a:solidFill>
                <a:latin typeface="Carlito"/>
                <a:cs typeface="Carlito"/>
              </a:rPr>
              <a:t>Defining </a:t>
            </a:r>
            <a:r>
              <a:rPr sz="2585" spc="-6" dirty="0">
                <a:solidFill>
                  <a:srgbClr val="001F5F"/>
                </a:solidFill>
                <a:latin typeface="Carlito"/>
                <a:cs typeface="Carlito"/>
              </a:rPr>
              <a:t>Software, Software </a:t>
            </a:r>
            <a:r>
              <a:rPr lang="en-US" sz="2585" spc="-6" dirty="0">
                <a:solidFill>
                  <a:srgbClr val="001F5F"/>
                </a:solidFill>
                <a:latin typeface="Carlito"/>
                <a:cs typeface="Carlito"/>
              </a:rPr>
              <a:t>Engineering </a:t>
            </a:r>
            <a:r>
              <a:rPr sz="2585" spc="-6" dirty="0">
                <a:solidFill>
                  <a:srgbClr val="001F5F"/>
                </a:solidFill>
                <a:latin typeface="Carlito"/>
                <a:cs typeface="Carlito"/>
              </a:rPr>
              <a:t>Pr</a:t>
            </a:r>
            <a:r>
              <a:rPr lang="en-US" sz="2585" spc="-6" dirty="0">
                <a:solidFill>
                  <a:srgbClr val="001F5F"/>
                </a:solidFill>
                <a:latin typeface="Carlito"/>
                <a:cs typeface="Carlito"/>
              </a:rPr>
              <a:t>actice</a:t>
            </a:r>
          </a:p>
          <a:p>
            <a:pPr marL="13970" marR="660781">
              <a:lnSpc>
                <a:spcPts val="2893"/>
              </a:lnSpc>
              <a:spcBef>
                <a:spcPts val="380"/>
              </a:spcBef>
            </a:pPr>
            <a:endParaRPr lang="en-US" sz="2530" dirty="0">
              <a:latin typeface="Carlito"/>
              <a:cs typeface="Carlito"/>
            </a:endParaRPr>
          </a:p>
          <a:p>
            <a:pPr marL="13970" marR="660781" algn="just">
              <a:lnSpc>
                <a:spcPts val="2893"/>
              </a:lnSpc>
              <a:spcBef>
                <a:spcPts val="380"/>
              </a:spcBef>
            </a:pPr>
            <a:r>
              <a:rPr sz="2585" b="1" dirty="0">
                <a:solidFill>
                  <a:srgbClr val="001F5F"/>
                </a:solidFill>
                <a:latin typeface="Carlito"/>
                <a:cs typeface="Carlito"/>
              </a:rPr>
              <a:t>Process Models :</a:t>
            </a:r>
            <a:r>
              <a:rPr sz="2585" dirty="0">
                <a:solidFill>
                  <a:srgbClr val="001F5F"/>
                </a:solidFill>
                <a:latin typeface="Carlito"/>
                <a:cs typeface="Carlito"/>
              </a:rPr>
              <a:t> </a:t>
            </a:r>
            <a:r>
              <a:rPr lang="en-US" sz="2585" dirty="0">
                <a:solidFill>
                  <a:srgbClr val="001F5F"/>
                </a:solidFill>
                <a:latin typeface="Carlito"/>
                <a:cs typeface="Carlito"/>
              </a:rPr>
              <a:t>A Generic Process Model, defining a Framework Activity, Identifying a Task Set, Process Patterns, Process Assessment and Improvement</a:t>
            </a:r>
          </a:p>
          <a:p>
            <a:pPr marL="13970" marR="660781" algn="just">
              <a:lnSpc>
                <a:spcPts val="2893"/>
              </a:lnSpc>
              <a:spcBef>
                <a:spcPts val="380"/>
              </a:spcBef>
            </a:pPr>
            <a:r>
              <a:rPr lang="en-US" sz="2585" dirty="0">
                <a:solidFill>
                  <a:srgbClr val="001F5F"/>
                </a:solidFill>
                <a:latin typeface="Carlito"/>
                <a:cs typeface="Carlito"/>
              </a:rPr>
              <a:t>Prescriptive Process Models, The Waterfall Model, Incremental Process Models, Evolutionary Process Models, Concurrent Models, A Final Word on Evolutionary Processes. Unified Process, Agile software development: Agile methods, plan driven and agile development.</a:t>
            </a:r>
          </a:p>
          <a:p>
            <a:pPr algn="just"/>
            <a:r>
              <a:rPr lang="en-US" sz="2640" dirty="0"/>
              <a:t/>
            </a:r>
            <a:br>
              <a:rPr lang="en-US" sz="2640" dirty="0"/>
            </a:br>
            <a:endParaRPr sz="2640" dirty="0">
              <a:latin typeface="Carlito"/>
              <a:cs typeface="Carlito"/>
            </a:endParaRPr>
          </a:p>
        </p:txBody>
      </p:sp>
    </p:spTree>
    <p:extLst>
      <p:ext uri="{BB962C8B-B14F-4D97-AF65-F5344CB8AC3E}">
        <p14:creationId xmlns:p14="http://schemas.microsoft.com/office/powerpoint/2010/main" val="15505046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Process framework</a:t>
            </a:r>
          </a:p>
        </p:txBody>
      </p:sp>
      <p:sp>
        <p:nvSpPr>
          <p:cNvPr id="3" name="Content Placeholder 2"/>
          <p:cNvSpPr>
            <a:spLocks noGrp="1"/>
          </p:cNvSpPr>
          <p:nvPr>
            <p:ph idx="1"/>
          </p:nvPr>
        </p:nvSpPr>
        <p:spPr/>
        <p:txBody>
          <a:bodyPr>
            <a:normAutofit/>
          </a:bodyPr>
          <a:lstStyle/>
          <a:p>
            <a:pPr algn="just"/>
            <a:r>
              <a:rPr lang="en-US" sz="2800" dirty="0">
                <a:latin typeface="Times New Roman" panose="02020603050405020304" pitchFamily="18" charset="0"/>
                <a:cs typeface="Times New Roman" panose="02020603050405020304" pitchFamily="18" charset="0"/>
              </a:rPr>
              <a:t>A Process framework establishes the foundation for a complete  software engineering process by identifying a small number of  framework activities that are applicable to all software projects,  regardless of their </a:t>
            </a:r>
            <a:r>
              <a:rPr lang="en-US" sz="2800" dirty="0" smtClean="0">
                <a:latin typeface="Times New Roman" panose="02020603050405020304" pitchFamily="18" charset="0"/>
                <a:cs typeface="Times New Roman" panose="02020603050405020304" pitchFamily="18" charset="0"/>
              </a:rPr>
              <a:t>size </a:t>
            </a:r>
            <a:r>
              <a:rPr lang="en-US" sz="2800" dirty="0">
                <a:latin typeface="Times New Roman" panose="02020603050405020304" pitchFamily="18" charset="0"/>
                <a:cs typeface="Times New Roman" panose="02020603050405020304" pitchFamily="18" charset="0"/>
              </a:rPr>
              <a:t>or </a:t>
            </a:r>
            <a:r>
              <a:rPr lang="en-US" sz="2800" dirty="0" smtClean="0">
                <a:latin typeface="Times New Roman" panose="02020603050405020304" pitchFamily="18" charset="0"/>
                <a:cs typeface="Times New Roman" panose="02020603050405020304" pitchFamily="18" charset="0"/>
              </a:rPr>
              <a:t>complexity.</a:t>
            </a:r>
          </a:p>
          <a:p>
            <a:pPr algn="just"/>
            <a:r>
              <a:rPr lang="en-US" sz="2800" dirty="0">
                <a:latin typeface="Times New Roman" panose="02020603050405020304" pitchFamily="18" charset="0"/>
                <a:cs typeface="Times New Roman" panose="02020603050405020304" pitchFamily="18" charset="0"/>
              </a:rPr>
              <a:t>In addition, the process framework encompasses a set of umbrella  activities that are applicable across the entire software process.</a:t>
            </a:r>
          </a:p>
          <a:p>
            <a:pPr algn="just"/>
            <a:r>
              <a:rPr lang="en-US" sz="2800" dirty="0">
                <a:latin typeface="Times New Roman" panose="02020603050405020304" pitchFamily="18" charset="0"/>
                <a:cs typeface="Times New Roman" panose="02020603050405020304" pitchFamily="18" charset="0"/>
              </a:rPr>
              <a:t>A generic process framework for software engineering  encompasses five activities</a:t>
            </a:r>
          </a:p>
        </p:txBody>
      </p:sp>
    </p:spTree>
    <p:extLst>
      <p:ext uri="{BB962C8B-B14F-4D97-AF65-F5344CB8AC3E}">
        <p14:creationId xmlns:p14="http://schemas.microsoft.com/office/powerpoint/2010/main" val="1342237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Generic </a:t>
            </a:r>
            <a:r>
              <a:rPr lang="en-US" sz="4000" b="1" spc="-5" dirty="0">
                <a:latin typeface="Times New Roman" panose="02020603050405020304" pitchFamily="18" charset="0"/>
                <a:cs typeface="Times New Roman" panose="02020603050405020304" pitchFamily="18" charset="0"/>
              </a:rPr>
              <a:t>Process </a:t>
            </a:r>
            <a:r>
              <a:rPr lang="en-US" sz="4000" b="1" dirty="0">
                <a:latin typeface="Times New Roman" panose="02020603050405020304" pitchFamily="18" charset="0"/>
                <a:cs typeface="Times New Roman" panose="02020603050405020304" pitchFamily="18" charset="0"/>
              </a:rPr>
              <a:t>Activities</a:t>
            </a:r>
            <a:r>
              <a:rPr lang="en-US" sz="4000" b="1" spc="-125"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are:</a:t>
            </a:r>
            <a:r>
              <a:rPr lang="en-US" sz="4000" dirty="0">
                <a:latin typeface="Georgia"/>
                <a:cs typeface="Georgia"/>
              </a:rPr>
              <a:t/>
            </a:r>
            <a:br>
              <a:rPr lang="en-US" sz="4000" dirty="0">
                <a:latin typeface="Georgia"/>
                <a:cs typeface="Georgia"/>
              </a:rPr>
            </a:br>
            <a:endParaRPr lang="en-US" dirty="0"/>
          </a:p>
        </p:txBody>
      </p:sp>
      <p:sp>
        <p:nvSpPr>
          <p:cNvPr id="3" name="Content Placeholder 2"/>
          <p:cNvSpPr>
            <a:spLocks noGrp="1"/>
          </p:cNvSpPr>
          <p:nvPr>
            <p:ph idx="1"/>
          </p:nvPr>
        </p:nvSpPr>
        <p:spPr/>
        <p:txBody>
          <a:bodyPr/>
          <a:lstStyle/>
          <a:p>
            <a:pPr marL="356870" indent="-344805">
              <a:lnSpc>
                <a:spcPct val="100000"/>
              </a:lnSpc>
              <a:spcBef>
                <a:spcPts val="95"/>
              </a:spcBef>
              <a:buAutoNum type="arabicPeriod"/>
              <a:tabLst>
                <a:tab pos="356870" algn="l"/>
                <a:tab pos="357505" algn="l"/>
              </a:tabLst>
            </a:pPr>
            <a:r>
              <a:rPr lang="en-US" sz="2400" b="1" dirty="0" smtClean="0">
                <a:latin typeface="Times New Roman" panose="02020603050405020304" pitchFamily="18" charset="0"/>
                <a:cs typeface="Times New Roman" panose="02020603050405020304" pitchFamily="18" charset="0"/>
              </a:rPr>
              <a:t>Communication</a:t>
            </a:r>
            <a:endParaRPr lang="en-US" sz="2400" dirty="0">
              <a:latin typeface="Times New Roman" panose="02020603050405020304" pitchFamily="18" charset="0"/>
              <a:cs typeface="Times New Roman" panose="02020603050405020304" pitchFamily="18" charset="0"/>
            </a:endParaRPr>
          </a:p>
          <a:p>
            <a:pPr marL="356870" indent="-344805">
              <a:lnSpc>
                <a:spcPct val="100000"/>
              </a:lnSpc>
              <a:spcBef>
                <a:spcPts val="95"/>
              </a:spcBef>
              <a:buAutoNum type="arabicPeriod"/>
              <a:tabLst>
                <a:tab pos="357505" algn="l"/>
              </a:tabLst>
            </a:pPr>
            <a:r>
              <a:rPr lang="en-US" sz="2400" b="1" dirty="0">
                <a:latin typeface="Times New Roman" panose="02020603050405020304" pitchFamily="18" charset="0"/>
                <a:cs typeface="Times New Roman" panose="02020603050405020304" pitchFamily="18" charset="0"/>
              </a:rPr>
              <a:t>Planning</a:t>
            </a:r>
            <a:endParaRPr lang="en-US" sz="2400" dirty="0">
              <a:latin typeface="Times New Roman" panose="02020603050405020304" pitchFamily="18" charset="0"/>
              <a:cs typeface="Times New Roman" panose="02020603050405020304" pitchFamily="18" charset="0"/>
            </a:endParaRPr>
          </a:p>
          <a:p>
            <a:pPr marL="356870" indent="-344805">
              <a:lnSpc>
                <a:spcPct val="100000"/>
              </a:lnSpc>
              <a:spcBef>
                <a:spcPts val="95"/>
              </a:spcBef>
              <a:buAutoNum type="arabicPeriod"/>
              <a:tabLst>
                <a:tab pos="357505" algn="l"/>
              </a:tabLst>
            </a:pPr>
            <a:r>
              <a:rPr lang="en-US" sz="2400" b="1" dirty="0">
                <a:latin typeface="Times New Roman" panose="02020603050405020304" pitchFamily="18" charset="0"/>
                <a:cs typeface="Times New Roman" panose="02020603050405020304" pitchFamily="18" charset="0"/>
              </a:rPr>
              <a:t>Modeling</a:t>
            </a:r>
            <a:endParaRPr lang="en-US" sz="2400" dirty="0">
              <a:latin typeface="Times New Roman" panose="02020603050405020304" pitchFamily="18" charset="0"/>
              <a:cs typeface="Times New Roman" panose="02020603050405020304" pitchFamily="18" charset="0"/>
            </a:endParaRPr>
          </a:p>
          <a:p>
            <a:pPr marL="356870" indent="-344805">
              <a:lnSpc>
                <a:spcPct val="100000"/>
              </a:lnSpc>
              <a:spcBef>
                <a:spcPts val="95"/>
              </a:spcBef>
              <a:buAutoNum type="arabicPeriod"/>
              <a:tabLst>
                <a:tab pos="357505" algn="l"/>
              </a:tabLst>
            </a:pPr>
            <a:r>
              <a:rPr lang="en-US" sz="2400" b="1" dirty="0">
                <a:latin typeface="Times New Roman" panose="02020603050405020304" pitchFamily="18" charset="0"/>
                <a:cs typeface="Times New Roman" panose="02020603050405020304" pitchFamily="18" charset="0"/>
              </a:rPr>
              <a:t>Construction</a:t>
            </a:r>
            <a:endParaRPr lang="en-US" sz="2400" dirty="0">
              <a:latin typeface="Times New Roman" panose="02020603050405020304" pitchFamily="18" charset="0"/>
              <a:cs typeface="Times New Roman" panose="02020603050405020304" pitchFamily="18" charset="0"/>
            </a:endParaRPr>
          </a:p>
          <a:p>
            <a:pPr marL="356870" indent="-344805">
              <a:lnSpc>
                <a:spcPct val="100000"/>
              </a:lnSpc>
              <a:spcBef>
                <a:spcPts val="100"/>
              </a:spcBef>
              <a:buAutoNum type="arabicPeriod"/>
              <a:tabLst>
                <a:tab pos="356870" algn="l"/>
                <a:tab pos="357505" algn="l"/>
              </a:tabLst>
            </a:pPr>
            <a:r>
              <a:rPr lang="en-US" sz="2400" b="1" spc="-5" dirty="0">
                <a:latin typeface="Times New Roman" panose="02020603050405020304" pitchFamily="18" charset="0"/>
                <a:cs typeface="Times New Roman" panose="02020603050405020304" pitchFamily="18" charset="0"/>
              </a:rPr>
              <a:t>Deployment</a:t>
            </a: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44029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2"/>
          <p:cNvSpPr txBox="1"/>
          <p:nvPr/>
        </p:nvSpPr>
        <p:spPr>
          <a:xfrm>
            <a:off x="609090" y="-1834310"/>
            <a:ext cx="8534909" cy="5655394"/>
          </a:xfrm>
          <a:prstGeom prst="rect">
            <a:avLst/>
          </a:prstGeom>
        </p:spPr>
        <p:txBody>
          <a:bodyPr vert="horz" wrap="square" lIns="0" tIns="12700" rIns="0" bIns="0" rtlCol="0" anchor="ctr">
            <a:spAutoFit/>
          </a:bodyPr>
          <a:lstStyle/>
          <a:p>
            <a:pPr marL="12700" algn="ctr">
              <a:lnSpc>
                <a:spcPct val="100000"/>
              </a:lnSpc>
              <a:spcBef>
                <a:spcPts val="100"/>
              </a:spcBef>
            </a:pPr>
            <a:endParaRPr lang="en-US" sz="4000" b="1" dirty="0" smtClean="0">
              <a:solidFill>
                <a:srgbClr val="BE0000"/>
              </a:solidFill>
              <a:latin typeface="Times New Roman" panose="02020603050405020304" pitchFamily="18" charset="0"/>
              <a:cs typeface="Times New Roman" panose="02020603050405020304" pitchFamily="18" charset="0"/>
            </a:endParaRPr>
          </a:p>
          <a:p>
            <a:pPr marL="12700" algn="ctr">
              <a:lnSpc>
                <a:spcPct val="100000"/>
              </a:lnSpc>
              <a:spcBef>
                <a:spcPts val="100"/>
              </a:spcBef>
            </a:pPr>
            <a:endParaRPr lang="en-US" sz="4000" b="1" dirty="0">
              <a:solidFill>
                <a:srgbClr val="BE0000"/>
              </a:solidFill>
              <a:latin typeface="Times New Roman" panose="02020603050405020304" pitchFamily="18" charset="0"/>
              <a:cs typeface="Times New Roman" panose="02020603050405020304" pitchFamily="18" charset="0"/>
            </a:endParaRPr>
          </a:p>
          <a:p>
            <a:pPr marL="12700" algn="ctr">
              <a:lnSpc>
                <a:spcPct val="100000"/>
              </a:lnSpc>
              <a:spcBef>
                <a:spcPts val="100"/>
              </a:spcBef>
            </a:pPr>
            <a:endParaRPr lang="en-US" sz="4000" b="1" dirty="0" smtClean="0">
              <a:solidFill>
                <a:srgbClr val="BE0000"/>
              </a:solidFill>
              <a:latin typeface="Times New Roman" panose="02020603050405020304" pitchFamily="18" charset="0"/>
              <a:cs typeface="Times New Roman" panose="02020603050405020304" pitchFamily="18" charset="0"/>
            </a:endParaRPr>
          </a:p>
          <a:p>
            <a:pPr marL="12700" algn="ctr">
              <a:lnSpc>
                <a:spcPct val="100000"/>
              </a:lnSpc>
              <a:spcBef>
                <a:spcPts val="100"/>
              </a:spcBef>
            </a:pPr>
            <a:endParaRPr lang="en-US" sz="4000" b="1" dirty="0">
              <a:solidFill>
                <a:srgbClr val="BE0000"/>
              </a:solidFill>
              <a:latin typeface="Times New Roman" panose="02020603050405020304" pitchFamily="18" charset="0"/>
              <a:cs typeface="Times New Roman" panose="02020603050405020304" pitchFamily="18" charset="0"/>
            </a:endParaRPr>
          </a:p>
          <a:p>
            <a:pPr marL="12700" algn="ctr">
              <a:lnSpc>
                <a:spcPct val="100000"/>
              </a:lnSpc>
              <a:spcBef>
                <a:spcPts val="100"/>
              </a:spcBef>
            </a:pPr>
            <a:endParaRPr lang="en-US" sz="4000" b="1" dirty="0" smtClean="0">
              <a:solidFill>
                <a:srgbClr val="BE0000"/>
              </a:solidFill>
              <a:latin typeface="Times New Roman" panose="02020603050405020304" pitchFamily="18" charset="0"/>
              <a:cs typeface="Times New Roman" panose="02020603050405020304" pitchFamily="18" charset="0"/>
            </a:endParaRPr>
          </a:p>
          <a:p>
            <a:pPr marL="12700" algn="ctr">
              <a:lnSpc>
                <a:spcPct val="100000"/>
              </a:lnSpc>
              <a:spcBef>
                <a:spcPts val="100"/>
              </a:spcBef>
            </a:pPr>
            <a:endParaRPr lang="en-US" sz="4000" b="1" dirty="0">
              <a:solidFill>
                <a:srgbClr val="BE0000"/>
              </a:solidFill>
              <a:latin typeface="Times New Roman" panose="02020603050405020304" pitchFamily="18" charset="0"/>
              <a:cs typeface="Times New Roman" panose="02020603050405020304" pitchFamily="18" charset="0"/>
            </a:endParaRPr>
          </a:p>
          <a:p>
            <a:pPr marL="12700" algn="ctr">
              <a:lnSpc>
                <a:spcPct val="100000"/>
              </a:lnSpc>
              <a:spcBef>
                <a:spcPts val="100"/>
              </a:spcBef>
            </a:pPr>
            <a:endParaRPr lang="en-US" sz="4000" b="1" dirty="0" smtClean="0">
              <a:solidFill>
                <a:srgbClr val="BE0000"/>
              </a:solidFill>
              <a:latin typeface="Times New Roman" panose="02020603050405020304" pitchFamily="18" charset="0"/>
              <a:cs typeface="Times New Roman" panose="02020603050405020304" pitchFamily="18" charset="0"/>
            </a:endParaRPr>
          </a:p>
          <a:p>
            <a:pPr marL="12700" algn="ctr">
              <a:lnSpc>
                <a:spcPct val="100000"/>
              </a:lnSpc>
              <a:spcBef>
                <a:spcPts val="100"/>
              </a:spcBef>
            </a:pPr>
            <a:endParaRPr lang="en-US" sz="4000" b="1" dirty="0">
              <a:solidFill>
                <a:srgbClr val="BE0000"/>
              </a:solidFill>
              <a:latin typeface="Times New Roman" panose="02020603050405020304" pitchFamily="18" charset="0"/>
              <a:cs typeface="Times New Roman" panose="02020603050405020304" pitchFamily="18" charset="0"/>
            </a:endParaRPr>
          </a:p>
          <a:p>
            <a:pPr marL="12700" algn="ctr">
              <a:lnSpc>
                <a:spcPct val="100000"/>
              </a:lnSpc>
              <a:spcBef>
                <a:spcPts val="100"/>
              </a:spcBef>
            </a:pPr>
            <a:r>
              <a:rPr sz="4000" b="1" dirty="0" smtClean="0">
                <a:solidFill>
                  <a:srgbClr val="BE0000"/>
                </a:solidFill>
                <a:latin typeface="Times New Roman" panose="02020603050405020304" pitchFamily="18" charset="0"/>
                <a:cs typeface="Times New Roman" panose="02020603050405020304" pitchFamily="18" charset="0"/>
              </a:rPr>
              <a:t>Generic </a:t>
            </a:r>
            <a:r>
              <a:rPr sz="4000" b="1" spc="-5" dirty="0">
                <a:solidFill>
                  <a:srgbClr val="BE0000"/>
                </a:solidFill>
                <a:latin typeface="Times New Roman" panose="02020603050405020304" pitchFamily="18" charset="0"/>
                <a:cs typeface="Times New Roman" panose="02020603050405020304" pitchFamily="18" charset="0"/>
              </a:rPr>
              <a:t>Process</a:t>
            </a:r>
            <a:r>
              <a:rPr sz="4000" b="1" spc="-90" dirty="0">
                <a:solidFill>
                  <a:srgbClr val="BE0000"/>
                </a:solidFill>
                <a:latin typeface="Times New Roman" panose="02020603050405020304" pitchFamily="18" charset="0"/>
                <a:cs typeface="Times New Roman" panose="02020603050405020304" pitchFamily="18" charset="0"/>
              </a:rPr>
              <a:t> </a:t>
            </a:r>
            <a:r>
              <a:rPr sz="4000" b="1" dirty="0">
                <a:solidFill>
                  <a:srgbClr val="BE0000"/>
                </a:solidFill>
                <a:latin typeface="Times New Roman" panose="02020603050405020304" pitchFamily="18" charset="0"/>
                <a:cs typeface="Times New Roman" panose="02020603050405020304" pitchFamily="18" charset="0"/>
              </a:rPr>
              <a:t>Model</a:t>
            </a:r>
            <a:endParaRPr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4495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4"/>
          <p:cNvSpPr/>
          <p:nvPr/>
        </p:nvSpPr>
        <p:spPr>
          <a:xfrm>
            <a:off x="685800" y="309282"/>
            <a:ext cx="8534400" cy="723451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4670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685800"/>
            <a:ext cx="3910329" cy="574040"/>
          </a:xfrm>
          <a:prstGeom prst="rect">
            <a:avLst/>
          </a:prstGeom>
        </p:spPr>
        <p:txBody>
          <a:bodyPr vert="horz" wrap="square" lIns="0" tIns="12700" rIns="0" bIns="0" rtlCol="0">
            <a:spAutoFit/>
          </a:bodyPr>
          <a:lstStyle/>
          <a:p>
            <a:pPr marL="12700">
              <a:lnSpc>
                <a:spcPct val="100000"/>
              </a:lnSpc>
              <a:spcBef>
                <a:spcPts val="100"/>
              </a:spcBef>
            </a:pPr>
            <a:r>
              <a:rPr sz="3600" b="1" spc="-5" dirty="0"/>
              <a:t>Umbrella</a:t>
            </a:r>
            <a:r>
              <a:rPr sz="3600" b="1" spc="-100" dirty="0"/>
              <a:t> </a:t>
            </a:r>
            <a:r>
              <a:rPr sz="3600" b="1" spc="-5" dirty="0"/>
              <a:t>Activities</a:t>
            </a:r>
            <a:endParaRPr sz="3600" b="1" dirty="0"/>
          </a:p>
        </p:txBody>
      </p:sp>
      <p:sp>
        <p:nvSpPr>
          <p:cNvPr id="3" name="object 3"/>
          <p:cNvSpPr txBox="1"/>
          <p:nvPr/>
        </p:nvSpPr>
        <p:spPr>
          <a:xfrm>
            <a:off x="673327" y="1557021"/>
            <a:ext cx="8628380" cy="5863785"/>
          </a:xfrm>
          <a:prstGeom prst="rect">
            <a:avLst/>
          </a:prstGeom>
        </p:spPr>
        <p:txBody>
          <a:bodyPr vert="horz" wrap="square" lIns="0" tIns="13335" rIns="0" bIns="0" rtlCol="0">
            <a:spAutoFit/>
          </a:bodyPr>
          <a:lstStyle/>
          <a:p>
            <a:pPr marL="3810" algn="ctr">
              <a:lnSpc>
                <a:spcPct val="100000"/>
              </a:lnSpc>
              <a:spcBef>
                <a:spcPts val="105"/>
              </a:spcBef>
            </a:pPr>
            <a:endParaRPr sz="1600" dirty="0">
              <a:latin typeface="Georgia"/>
              <a:cs typeface="Georgia"/>
            </a:endParaRPr>
          </a:p>
          <a:p>
            <a:pPr marL="539750" indent="-516255">
              <a:lnSpc>
                <a:spcPct val="100000"/>
              </a:lnSpc>
              <a:spcBef>
                <a:spcPts val="1595"/>
              </a:spcBef>
              <a:buSzPct val="85000"/>
              <a:buFont typeface="Wingdings"/>
              <a:buChar char=""/>
              <a:tabLst>
                <a:tab pos="539115" algn="l"/>
                <a:tab pos="540385" algn="l"/>
              </a:tabLst>
            </a:pPr>
            <a:r>
              <a:rPr sz="2000" spc="-45" dirty="0">
                <a:latin typeface="Arial"/>
                <a:cs typeface="Arial"/>
              </a:rPr>
              <a:t>Umbrella </a:t>
            </a:r>
            <a:r>
              <a:rPr sz="2000" spc="-10" dirty="0">
                <a:latin typeface="Arial"/>
                <a:cs typeface="Arial"/>
              </a:rPr>
              <a:t>Activity </a:t>
            </a:r>
            <a:r>
              <a:rPr sz="2000" spc="-105" dirty="0">
                <a:latin typeface="Arial"/>
                <a:cs typeface="Arial"/>
              </a:rPr>
              <a:t>Occur </a:t>
            </a:r>
            <a:r>
              <a:rPr sz="2000" spc="-25" dirty="0">
                <a:latin typeface="Arial"/>
                <a:cs typeface="Arial"/>
              </a:rPr>
              <a:t>through out </a:t>
            </a:r>
            <a:r>
              <a:rPr sz="2000" spc="-35" dirty="0">
                <a:latin typeface="Arial"/>
                <a:cs typeface="Arial"/>
              </a:rPr>
              <a:t>the </a:t>
            </a:r>
            <a:r>
              <a:rPr sz="2000" spc="-85" dirty="0">
                <a:latin typeface="Arial"/>
                <a:cs typeface="Arial"/>
              </a:rPr>
              <a:t>process</a:t>
            </a:r>
            <a:r>
              <a:rPr sz="2000" spc="240" dirty="0">
                <a:latin typeface="Arial"/>
                <a:cs typeface="Arial"/>
              </a:rPr>
              <a:t> </a:t>
            </a:r>
            <a:r>
              <a:rPr sz="2000" spc="-150" dirty="0">
                <a:latin typeface="Arial"/>
                <a:cs typeface="Arial"/>
              </a:rPr>
              <a:t>.</a:t>
            </a:r>
            <a:endParaRPr sz="2000" dirty="0">
              <a:latin typeface="Arial"/>
              <a:cs typeface="Arial"/>
            </a:endParaRPr>
          </a:p>
          <a:p>
            <a:pPr marL="539750" indent="-516255">
              <a:lnSpc>
                <a:spcPct val="100000"/>
              </a:lnSpc>
              <a:spcBef>
                <a:spcPts val="1580"/>
              </a:spcBef>
              <a:buSzPct val="85000"/>
              <a:buFont typeface="Wingdings"/>
              <a:buChar char=""/>
              <a:tabLst>
                <a:tab pos="539750" algn="l"/>
                <a:tab pos="540385" algn="l"/>
              </a:tabLst>
            </a:pPr>
            <a:r>
              <a:rPr sz="2000" spc="20" dirty="0">
                <a:latin typeface="Arial"/>
                <a:cs typeface="Arial"/>
              </a:rPr>
              <a:t>It </a:t>
            </a:r>
            <a:r>
              <a:rPr sz="2000" spc="-110" dirty="0">
                <a:latin typeface="Arial"/>
                <a:cs typeface="Arial"/>
              </a:rPr>
              <a:t>Focus </a:t>
            </a:r>
            <a:r>
              <a:rPr sz="2000" spc="-30" dirty="0">
                <a:latin typeface="Arial"/>
                <a:cs typeface="Arial"/>
              </a:rPr>
              <a:t>on </a:t>
            </a:r>
            <a:r>
              <a:rPr sz="2000" spc="-80" dirty="0">
                <a:latin typeface="Arial"/>
                <a:cs typeface="Arial"/>
              </a:rPr>
              <a:t>progress, </a:t>
            </a:r>
            <a:r>
              <a:rPr sz="2000" spc="-45" dirty="0">
                <a:latin typeface="Arial"/>
                <a:cs typeface="Arial"/>
              </a:rPr>
              <a:t>quality, </a:t>
            </a:r>
            <a:r>
              <a:rPr sz="2000" spc="-100" dirty="0">
                <a:latin typeface="Arial"/>
                <a:cs typeface="Arial"/>
              </a:rPr>
              <a:t>change, </a:t>
            </a:r>
            <a:r>
              <a:rPr sz="2000" spc="-50" dirty="0">
                <a:latin typeface="Arial"/>
                <a:cs typeface="Arial"/>
              </a:rPr>
              <a:t>and </a:t>
            </a:r>
            <a:r>
              <a:rPr sz="2000" dirty="0">
                <a:latin typeface="Arial"/>
                <a:cs typeface="Arial"/>
              </a:rPr>
              <a:t>risk. </a:t>
            </a:r>
            <a:r>
              <a:rPr sz="2000" spc="-70" dirty="0">
                <a:latin typeface="Arial"/>
                <a:cs typeface="Arial"/>
              </a:rPr>
              <a:t>The Various </a:t>
            </a:r>
            <a:r>
              <a:rPr sz="2000" spc="-35" dirty="0">
                <a:latin typeface="Arial"/>
                <a:cs typeface="Arial"/>
              </a:rPr>
              <a:t>Activities</a:t>
            </a:r>
            <a:r>
              <a:rPr sz="2000" spc="-229" dirty="0">
                <a:latin typeface="Arial"/>
                <a:cs typeface="Arial"/>
              </a:rPr>
              <a:t> </a:t>
            </a:r>
            <a:r>
              <a:rPr sz="2000" spc="-80" dirty="0">
                <a:latin typeface="Arial"/>
                <a:cs typeface="Arial"/>
              </a:rPr>
              <a:t>are</a:t>
            </a:r>
            <a:endParaRPr sz="2000" dirty="0">
              <a:latin typeface="Arial"/>
              <a:cs typeface="Arial"/>
            </a:endParaRPr>
          </a:p>
          <a:p>
            <a:pPr>
              <a:lnSpc>
                <a:spcPct val="100000"/>
              </a:lnSpc>
            </a:pPr>
            <a:endParaRPr sz="2000" dirty="0">
              <a:latin typeface="Arial"/>
              <a:cs typeface="Arial"/>
            </a:endParaRPr>
          </a:p>
          <a:p>
            <a:pPr marL="356870" marR="5080" indent="-344805">
              <a:lnSpc>
                <a:spcPct val="100000"/>
              </a:lnSpc>
              <a:spcBef>
                <a:spcPts val="1490"/>
              </a:spcBef>
              <a:buAutoNum type="arabicPeriod"/>
              <a:tabLst>
                <a:tab pos="356235" algn="l"/>
                <a:tab pos="357505" algn="l"/>
              </a:tabLst>
            </a:pPr>
            <a:r>
              <a:rPr sz="2000" b="1" spc="-50" dirty="0">
                <a:latin typeface="Arial"/>
                <a:cs typeface="Arial"/>
              </a:rPr>
              <a:t>Software </a:t>
            </a:r>
            <a:r>
              <a:rPr sz="2000" b="1" spc="-40" dirty="0">
                <a:latin typeface="Arial"/>
                <a:cs typeface="Arial"/>
              </a:rPr>
              <a:t>project </a:t>
            </a:r>
            <a:r>
              <a:rPr sz="2000" b="1" spc="-35" dirty="0">
                <a:latin typeface="Arial"/>
                <a:cs typeface="Arial"/>
              </a:rPr>
              <a:t>tracking </a:t>
            </a:r>
            <a:r>
              <a:rPr sz="2000" b="1" spc="-25" dirty="0">
                <a:latin typeface="Arial"/>
                <a:cs typeface="Arial"/>
              </a:rPr>
              <a:t>and </a:t>
            </a:r>
            <a:r>
              <a:rPr sz="2000" b="1" spc="-30" dirty="0">
                <a:latin typeface="Arial"/>
                <a:cs typeface="Arial"/>
              </a:rPr>
              <a:t>control: </a:t>
            </a:r>
            <a:r>
              <a:rPr sz="2000" spc="-130" dirty="0">
                <a:latin typeface="Arial"/>
                <a:cs typeface="Arial"/>
              </a:rPr>
              <a:t>assess </a:t>
            </a:r>
            <a:r>
              <a:rPr sz="2000" spc="-60" dirty="0">
                <a:latin typeface="Arial"/>
                <a:cs typeface="Arial"/>
              </a:rPr>
              <a:t>progress </a:t>
            </a:r>
            <a:r>
              <a:rPr sz="2000" spc="-70" dirty="0">
                <a:latin typeface="Arial"/>
                <a:cs typeface="Arial"/>
              </a:rPr>
              <a:t>against </a:t>
            </a:r>
            <a:r>
              <a:rPr sz="2000" spc="-35" dirty="0">
                <a:latin typeface="Arial"/>
                <a:cs typeface="Arial"/>
              </a:rPr>
              <a:t>the </a:t>
            </a:r>
            <a:r>
              <a:rPr sz="2000" spc="-25" dirty="0">
                <a:latin typeface="Arial"/>
                <a:cs typeface="Arial"/>
              </a:rPr>
              <a:t>plan </a:t>
            </a:r>
            <a:r>
              <a:rPr sz="2000" spc="-40" dirty="0">
                <a:latin typeface="Arial"/>
                <a:cs typeface="Arial"/>
              </a:rPr>
              <a:t>and </a:t>
            </a:r>
            <a:r>
              <a:rPr sz="2000" spc="-65" dirty="0">
                <a:latin typeface="Arial"/>
                <a:cs typeface="Arial"/>
              </a:rPr>
              <a:t>take  </a:t>
            </a:r>
            <a:r>
              <a:rPr sz="2000" spc="-45" dirty="0">
                <a:latin typeface="Arial"/>
                <a:cs typeface="Arial"/>
              </a:rPr>
              <a:t>actions </a:t>
            </a:r>
            <a:r>
              <a:rPr sz="2000" spc="-15" dirty="0">
                <a:latin typeface="Arial"/>
                <a:cs typeface="Arial"/>
              </a:rPr>
              <a:t>to maintain </a:t>
            </a:r>
            <a:r>
              <a:rPr sz="2000" spc="-35" dirty="0">
                <a:latin typeface="Arial"/>
                <a:cs typeface="Arial"/>
              </a:rPr>
              <a:t>the</a:t>
            </a:r>
            <a:r>
              <a:rPr sz="2000" spc="-15" dirty="0">
                <a:latin typeface="Arial"/>
                <a:cs typeface="Arial"/>
              </a:rPr>
              <a:t> </a:t>
            </a:r>
            <a:r>
              <a:rPr sz="2000" spc="-65" dirty="0">
                <a:latin typeface="Arial"/>
                <a:cs typeface="Arial"/>
              </a:rPr>
              <a:t>schedule.</a:t>
            </a:r>
            <a:endParaRPr sz="2000" dirty="0">
              <a:latin typeface="Arial"/>
              <a:cs typeface="Arial"/>
            </a:endParaRPr>
          </a:p>
          <a:p>
            <a:pPr>
              <a:lnSpc>
                <a:spcPct val="100000"/>
              </a:lnSpc>
              <a:spcBef>
                <a:spcPts val="30"/>
              </a:spcBef>
              <a:buFont typeface="Arial"/>
              <a:buAutoNum type="arabicPeriod"/>
            </a:pPr>
            <a:endParaRPr sz="2000" dirty="0">
              <a:latin typeface="Arial"/>
              <a:cs typeface="Arial"/>
            </a:endParaRPr>
          </a:p>
          <a:p>
            <a:pPr marL="247015" indent="-234950">
              <a:lnSpc>
                <a:spcPct val="100000"/>
              </a:lnSpc>
              <a:buAutoNum type="arabicPeriod"/>
              <a:tabLst>
                <a:tab pos="247650" algn="l"/>
              </a:tabLst>
            </a:pPr>
            <a:r>
              <a:rPr sz="2000" b="1" spc="-65" dirty="0">
                <a:latin typeface="Arial"/>
                <a:cs typeface="Arial"/>
              </a:rPr>
              <a:t>Risk </a:t>
            </a:r>
            <a:r>
              <a:rPr sz="2000" b="1" spc="-40" dirty="0">
                <a:latin typeface="Arial"/>
                <a:cs typeface="Arial"/>
              </a:rPr>
              <a:t>management: </a:t>
            </a:r>
            <a:r>
              <a:rPr sz="2000" spc="-130" dirty="0">
                <a:latin typeface="Arial"/>
                <a:cs typeface="Arial"/>
              </a:rPr>
              <a:t>assesses </a:t>
            </a:r>
            <a:r>
              <a:rPr sz="2000" spc="-35" dirty="0">
                <a:latin typeface="Arial"/>
                <a:cs typeface="Arial"/>
              </a:rPr>
              <a:t>risks </a:t>
            </a:r>
            <a:r>
              <a:rPr sz="2000" spc="-25" dirty="0">
                <a:latin typeface="Arial"/>
                <a:cs typeface="Arial"/>
              </a:rPr>
              <a:t>that </a:t>
            </a:r>
            <a:r>
              <a:rPr sz="2000" spc="-50" dirty="0">
                <a:latin typeface="Arial"/>
                <a:cs typeface="Arial"/>
              </a:rPr>
              <a:t>may </a:t>
            </a:r>
            <a:r>
              <a:rPr sz="2000" spc="-55" dirty="0">
                <a:latin typeface="Arial"/>
                <a:cs typeface="Arial"/>
              </a:rPr>
              <a:t>affect </a:t>
            </a:r>
            <a:r>
              <a:rPr sz="2000" spc="-35" dirty="0">
                <a:latin typeface="Arial"/>
                <a:cs typeface="Arial"/>
              </a:rPr>
              <a:t>the </a:t>
            </a:r>
            <a:r>
              <a:rPr sz="2000" spc="-50" dirty="0">
                <a:latin typeface="Arial"/>
                <a:cs typeface="Arial"/>
              </a:rPr>
              <a:t>outcome </a:t>
            </a:r>
            <a:r>
              <a:rPr sz="2000" spc="-40" dirty="0">
                <a:latin typeface="Arial"/>
                <a:cs typeface="Arial"/>
              </a:rPr>
              <a:t>and</a:t>
            </a:r>
            <a:r>
              <a:rPr sz="2000" spc="120" dirty="0">
                <a:latin typeface="Arial"/>
                <a:cs typeface="Arial"/>
              </a:rPr>
              <a:t> </a:t>
            </a:r>
            <a:r>
              <a:rPr sz="2000" spc="-20" dirty="0">
                <a:latin typeface="Arial"/>
                <a:cs typeface="Arial"/>
              </a:rPr>
              <a:t>quality.</a:t>
            </a:r>
            <a:endParaRPr sz="2000" dirty="0">
              <a:latin typeface="Arial"/>
              <a:cs typeface="Arial"/>
            </a:endParaRPr>
          </a:p>
          <a:p>
            <a:pPr>
              <a:lnSpc>
                <a:spcPct val="100000"/>
              </a:lnSpc>
              <a:spcBef>
                <a:spcPts val="35"/>
              </a:spcBef>
              <a:buFont typeface="Arial"/>
              <a:buAutoNum type="arabicPeriod"/>
            </a:pPr>
            <a:endParaRPr sz="2000" dirty="0">
              <a:latin typeface="Arial"/>
              <a:cs typeface="Arial"/>
            </a:endParaRPr>
          </a:p>
          <a:p>
            <a:pPr marL="356870" indent="-344805">
              <a:lnSpc>
                <a:spcPct val="100000"/>
              </a:lnSpc>
              <a:buAutoNum type="arabicPeriod"/>
              <a:tabLst>
                <a:tab pos="356235" algn="l"/>
                <a:tab pos="357505" algn="l"/>
              </a:tabLst>
            </a:pPr>
            <a:r>
              <a:rPr sz="2000" b="1" spc="-50" dirty="0">
                <a:latin typeface="Arial"/>
                <a:cs typeface="Arial"/>
              </a:rPr>
              <a:t>Software </a:t>
            </a:r>
            <a:r>
              <a:rPr sz="2000" b="1" spc="-15" dirty="0">
                <a:latin typeface="Arial"/>
                <a:cs typeface="Arial"/>
              </a:rPr>
              <a:t>quality </a:t>
            </a:r>
            <a:r>
              <a:rPr sz="2000" b="1" spc="-70" dirty="0">
                <a:latin typeface="Arial"/>
                <a:cs typeface="Arial"/>
              </a:rPr>
              <a:t>assurance: </a:t>
            </a:r>
            <a:r>
              <a:rPr sz="2000" spc="-40" dirty="0">
                <a:latin typeface="Arial"/>
                <a:cs typeface="Arial"/>
              </a:rPr>
              <a:t>defines and conduct </a:t>
            </a:r>
            <a:r>
              <a:rPr sz="2000" spc="-30" dirty="0">
                <a:latin typeface="Arial"/>
                <a:cs typeface="Arial"/>
              </a:rPr>
              <a:t>activities </a:t>
            </a:r>
            <a:r>
              <a:rPr sz="2000" spc="-20" dirty="0">
                <a:latin typeface="Arial"/>
                <a:cs typeface="Arial"/>
              </a:rPr>
              <a:t>to </a:t>
            </a:r>
            <a:r>
              <a:rPr sz="2000" spc="-60" dirty="0">
                <a:latin typeface="Arial"/>
                <a:cs typeface="Arial"/>
              </a:rPr>
              <a:t>ensure</a:t>
            </a:r>
            <a:r>
              <a:rPr sz="2000" spc="50" dirty="0">
                <a:latin typeface="Arial"/>
                <a:cs typeface="Arial"/>
              </a:rPr>
              <a:t> </a:t>
            </a:r>
            <a:r>
              <a:rPr sz="2000" spc="-20" dirty="0">
                <a:latin typeface="Arial"/>
                <a:cs typeface="Arial"/>
              </a:rPr>
              <a:t>quality.</a:t>
            </a:r>
            <a:endParaRPr sz="2000" dirty="0">
              <a:latin typeface="Arial"/>
              <a:cs typeface="Arial"/>
            </a:endParaRPr>
          </a:p>
          <a:p>
            <a:pPr>
              <a:lnSpc>
                <a:spcPct val="100000"/>
              </a:lnSpc>
              <a:spcBef>
                <a:spcPts val="30"/>
              </a:spcBef>
              <a:buFont typeface="Arial"/>
              <a:buAutoNum type="arabicPeriod"/>
            </a:pPr>
            <a:endParaRPr sz="2000" dirty="0">
              <a:latin typeface="Arial"/>
              <a:cs typeface="Arial"/>
            </a:endParaRPr>
          </a:p>
          <a:p>
            <a:pPr marL="281305" marR="20320" indent="-281305">
              <a:lnSpc>
                <a:spcPct val="100000"/>
              </a:lnSpc>
              <a:buAutoNum type="arabicPeriod"/>
              <a:tabLst>
                <a:tab pos="281305" algn="l"/>
              </a:tabLst>
            </a:pPr>
            <a:r>
              <a:rPr sz="2000" b="1" spc="-45" dirty="0">
                <a:latin typeface="Arial"/>
                <a:cs typeface="Arial"/>
              </a:rPr>
              <a:t>Formal </a:t>
            </a:r>
            <a:r>
              <a:rPr sz="2000" b="1" spc="-65" dirty="0">
                <a:latin typeface="Arial"/>
                <a:cs typeface="Arial"/>
              </a:rPr>
              <a:t>Technical </a:t>
            </a:r>
            <a:r>
              <a:rPr sz="2000" b="1" spc="-40" dirty="0">
                <a:latin typeface="Arial"/>
                <a:cs typeface="Arial"/>
              </a:rPr>
              <a:t>reviews: </a:t>
            </a:r>
            <a:r>
              <a:rPr sz="2000" spc="-130" dirty="0">
                <a:latin typeface="Arial"/>
                <a:cs typeface="Arial"/>
              </a:rPr>
              <a:t>assesses </a:t>
            </a:r>
            <a:r>
              <a:rPr sz="2000" spc="10" dirty="0">
                <a:latin typeface="Arial"/>
                <a:cs typeface="Arial"/>
              </a:rPr>
              <a:t>work </a:t>
            </a:r>
            <a:r>
              <a:rPr sz="2000" spc="-30" dirty="0">
                <a:latin typeface="Arial"/>
                <a:cs typeface="Arial"/>
              </a:rPr>
              <a:t>products </a:t>
            </a:r>
            <a:r>
              <a:rPr sz="2000" spc="-20" dirty="0">
                <a:latin typeface="Arial"/>
                <a:cs typeface="Arial"/>
              </a:rPr>
              <a:t>to </a:t>
            </a:r>
            <a:r>
              <a:rPr sz="2000" spc="-50" dirty="0">
                <a:latin typeface="Arial"/>
                <a:cs typeface="Arial"/>
              </a:rPr>
              <a:t>uncover and </a:t>
            </a:r>
            <a:r>
              <a:rPr sz="2000" spc="-55" dirty="0">
                <a:latin typeface="Arial"/>
                <a:cs typeface="Arial"/>
              </a:rPr>
              <a:t>remove </a:t>
            </a:r>
            <a:r>
              <a:rPr sz="2000" spc="-20" dirty="0">
                <a:latin typeface="Arial"/>
                <a:cs typeface="Arial"/>
              </a:rPr>
              <a:t>errors  </a:t>
            </a:r>
            <a:r>
              <a:rPr sz="2000" spc="-45" dirty="0">
                <a:latin typeface="Arial"/>
                <a:cs typeface="Arial"/>
              </a:rPr>
              <a:t>before going </a:t>
            </a:r>
            <a:r>
              <a:rPr sz="2000" spc="-15" dirty="0">
                <a:latin typeface="Arial"/>
                <a:cs typeface="Arial"/>
              </a:rPr>
              <a:t>to </a:t>
            </a:r>
            <a:r>
              <a:rPr sz="2000" spc="-35" dirty="0">
                <a:latin typeface="Arial"/>
                <a:cs typeface="Arial"/>
              </a:rPr>
              <a:t>the </a:t>
            </a:r>
            <a:r>
              <a:rPr sz="2000" spc="-45" dirty="0">
                <a:latin typeface="Arial"/>
                <a:cs typeface="Arial"/>
              </a:rPr>
              <a:t>next</a:t>
            </a:r>
            <a:r>
              <a:rPr sz="2000" spc="-60" dirty="0">
                <a:latin typeface="Arial"/>
                <a:cs typeface="Arial"/>
              </a:rPr>
              <a:t> </a:t>
            </a:r>
            <a:r>
              <a:rPr sz="2000" spc="-15" dirty="0">
                <a:latin typeface="Arial"/>
                <a:cs typeface="Arial"/>
              </a:rPr>
              <a:t>activity.</a:t>
            </a:r>
            <a:endParaRPr sz="2000" dirty="0">
              <a:latin typeface="Arial"/>
              <a:cs typeface="Arial"/>
            </a:endParaRPr>
          </a:p>
          <a:p>
            <a:pPr>
              <a:lnSpc>
                <a:spcPct val="100000"/>
              </a:lnSpc>
              <a:spcBef>
                <a:spcPts val="25"/>
              </a:spcBef>
              <a:buFont typeface="Arial"/>
              <a:buAutoNum type="arabicPeriod"/>
            </a:pPr>
            <a:endParaRPr sz="2000" dirty="0">
              <a:latin typeface="Arial"/>
              <a:cs typeface="Arial"/>
            </a:endParaRPr>
          </a:p>
          <a:p>
            <a:pPr marL="266065" marR="7620" indent="-266065">
              <a:lnSpc>
                <a:spcPts val="2690"/>
              </a:lnSpc>
              <a:buAutoNum type="arabicPeriod"/>
              <a:tabLst>
                <a:tab pos="266065" algn="l"/>
              </a:tabLst>
            </a:pPr>
            <a:r>
              <a:rPr sz="2000" b="1" spc="-30" dirty="0">
                <a:latin typeface="Arial"/>
                <a:cs typeface="Arial"/>
              </a:rPr>
              <a:t>Measurement: </a:t>
            </a:r>
            <a:r>
              <a:rPr sz="2000" spc="-35" dirty="0">
                <a:latin typeface="Arial"/>
                <a:cs typeface="Arial"/>
              </a:rPr>
              <a:t>define </a:t>
            </a:r>
            <a:r>
              <a:rPr sz="2000" spc="-50" dirty="0">
                <a:latin typeface="Arial"/>
                <a:cs typeface="Arial"/>
              </a:rPr>
              <a:t>and </a:t>
            </a:r>
            <a:r>
              <a:rPr sz="2000" spc="-55" dirty="0">
                <a:latin typeface="Arial"/>
                <a:cs typeface="Arial"/>
              </a:rPr>
              <a:t>collects </a:t>
            </a:r>
            <a:r>
              <a:rPr sz="2000" spc="-80" dirty="0">
                <a:latin typeface="Arial"/>
                <a:cs typeface="Arial"/>
              </a:rPr>
              <a:t>process, </a:t>
            </a:r>
            <a:r>
              <a:rPr sz="2000" spc="-35" dirty="0">
                <a:latin typeface="Arial"/>
                <a:cs typeface="Arial"/>
              </a:rPr>
              <a:t>project, </a:t>
            </a:r>
            <a:r>
              <a:rPr sz="2000" spc="-40" dirty="0">
                <a:latin typeface="Arial"/>
                <a:cs typeface="Arial"/>
              </a:rPr>
              <a:t>and </a:t>
            </a:r>
            <a:r>
              <a:rPr sz="2000" spc="-25" dirty="0">
                <a:latin typeface="Arial"/>
                <a:cs typeface="Arial"/>
              </a:rPr>
              <a:t>product </a:t>
            </a:r>
            <a:r>
              <a:rPr sz="2000" spc="-75" dirty="0">
                <a:latin typeface="Arial"/>
                <a:cs typeface="Arial"/>
              </a:rPr>
              <a:t>measures </a:t>
            </a:r>
            <a:r>
              <a:rPr sz="2000" spc="-20" dirty="0">
                <a:latin typeface="Arial"/>
                <a:cs typeface="Arial"/>
              </a:rPr>
              <a:t>to </a:t>
            </a:r>
            <a:r>
              <a:rPr sz="2000" spc="-60" dirty="0">
                <a:latin typeface="Arial"/>
                <a:cs typeface="Arial"/>
              </a:rPr>
              <a:t>ensure  </a:t>
            </a:r>
            <a:r>
              <a:rPr sz="2000" spc="-45" dirty="0">
                <a:latin typeface="Arial"/>
                <a:cs typeface="Arial"/>
              </a:rPr>
              <a:t>stakeholder </a:t>
            </a:r>
            <a:r>
              <a:rPr sz="2000" spc="-65" dirty="0">
                <a:latin typeface="Arial"/>
                <a:cs typeface="Arial"/>
              </a:rPr>
              <a:t>’s</a:t>
            </a:r>
            <a:r>
              <a:rPr sz="2000" spc="-390" dirty="0">
                <a:latin typeface="Arial"/>
                <a:cs typeface="Arial"/>
              </a:rPr>
              <a:t> </a:t>
            </a:r>
            <a:r>
              <a:rPr sz="2000" spc="-75" dirty="0">
                <a:latin typeface="Arial"/>
                <a:cs typeface="Arial"/>
              </a:rPr>
              <a:t>needs </a:t>
            </a:r>
            <a:r>
              <a:rPr sz="2000" spc="-65" dirty="0">
                <a:latin typeface="Arial"/>
                <a:cs typeface="Arial"/>
              </a:rPr>
              <a:t>are </a:t>
            </a:r>
            <a:r>
              <a:rPr sz="2000" spc="-10" dirty="0">
                <a:latin typeface="Arial"/>
                <a:cs typeface="Arial"/>
              </a:rPr>
              <a:t>met</a:t>
            </a:r>
            <a:r>
              <a:rPr sz="2000" spc="-10" dirty="0">
                <a:latin typeface="Comic Sans MS"/>
                <a:cs typeface="Comic Sans MS"/>
              </a:rPr>
              <a:t>.</a:t>
            </a:r>
            <a:endParaRPr sz="2000" dirty="0">
              <a:latin typeface="Comic Sans MS"/>
              <a:cs typeface="Comic Sans M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4923" y="807211"/>
            <a:ext cx="3910329" cy="574040"/>
          </a:xfrm>
          <a:prstGeom prst="rect">
            <a:avLst/>
          </a:prstGeom>
        </p:spPr>
        <p:txBody>
          <a:bodyPr vert="horz" wrap="square" lIns="0" tIns="12700" rIns="0" bIns="0" rtlCol="0">
            <a:spAutoFit/>
          </a:bodyPr>
          <a:lstStyle/>
          <a:p>
            <a:pPr marL="12700">
              <a:lnSpc>
                <a:spcPct val="100000"/>
              </a:lnSpc>
              <a:spcBef>
                <a:spcPts val="100"/>
              </a:spcBef>
            </a:pPr>
            <a:r>
              <a:rPr sz="3600" spc="-5" dirty="0"/>
              <a:t>Umbrella</a:t>
            </a:r>
            <a:r>
              <a:rPr sz="3600" spc="-100" dirty="0"/>
              <a:t> </a:t>
            </a:r>
            <a:r>
              <a:rPr sz="3600" spc="-5" dirty="0"/>
              <a:t>Activities</a:t>
            </a:r>
            <a:endParaRPr sz="3600"/>
          </a:p>
        </p:txBody>
      </p:sp>
      <p:sp>
        <p:nvSpPr>
          <p:cNvPr id="3" name="object 3"/>
          <p:cNvSpPr txBox="1"/>
          <p:nvPr/>
        </p:nvSpPr>
        <p:spPr>
          <a:xfrm>
            <a:off x="673327" y="1557021"/>
            <a:ext cx="8618855" cy="2998898"/>
          </a:xfrm>
          <a:prstGeom prst="rect">
            <a:avLst/>
          </a:prstGeom>
        </p:spPr>
        <p:txBody>
          <a:bodyPr vert="horz" wrap="square" lIns="0" tIns="13335" rIns="0" bIns="0" rtlCol="0">
            <a:spAutoFit/>
          </a:bodyPr>
          <a:lstStyle/>
          <a:p>
            <a:pPr marL="39370" algn="ctr">
              <a:lnSpc>
                <a:spcPct val="100000"/>
              </a:lnSpc>
              <a:spcBef>
                <a:spcPts val="105"/>
              </a:spcBef>
            </a:pPr>
            <a:endParaRPr sz="1600" dirty="0">
              <a:latin typeface="Georgia"/>
              <a:cs typeface="Georgia"/>
            </a:endParaRPr>
          </a:p>
          <a:p>
            <a:pPr>
              <a:lnSpc>
                <a:spcPct val="100000"/>
              </a:lnSpc>
            </a:pPr>
            <a:endParaRPr sz="1800" dirty="0">
              <a:latin typeface="Georgia"/>
              <a:cs typeface="Georgia"/>
            </a:endParaRPr>
          </a:p>
          <a:p>
            <a:pPr>
              <a:lnSpc>
                <a:spcPct val="100000"/>
              </a:lnSpc>
              <a:spcBef>
                <a:spcPts val="25"/>
              </a:spcBef>
            </a:pPr>
            <a:endParaRPr sz="2000" dirty="0">
              <a:latin typeface="Georgia"/>
              <a:cs typeface="Georgia"/>
            </a:endParaRPr>
          </a:p>
          <a:p>
            <a:pPr marL="268605" marR="19050" indent="-268605">
              <a:lnSpc>
                <a:spcPct val="100000"/>
              </a:lnSpc>
              <a:buAutoNum type="arabicPeriod" startAt="6"/>
              <a:tabLst>
                <a:tab pos="268605" algn="l"/>
              </a:tabLst>
            </a:pPr>
            <a:r>
              <a:rPr sz="2000" b="1" spc="-50" dirty="0">
                <a:latin typeface="Arial"/>
                <a:cs typeface="Arial"/>
              </a:rPr>
              <a:t>Software </a:t>
            </a:r>
            <a:r>
              <a:rPr sz="2000" b="1" spc="-45" dirty="0">
                <a:latin typeface="Arial"/>
                <a:cs typeface="Arial"/>
              </a:rPr>
              <a:t>Configuration </a:t>
            </a:r>
            <a:r>
              <a:rPr sz="2000" b="1" spc="-40" dirty="0">
                <a:latin typeface="Arial"/>
                <a:cs typeface="Arial"/>
              </a:rPr>
              <a:t>Management: </a:t>
            </a:r>
            <a:r>
              <a:rPr sz="2000" spc="15" dirty="0">
                <a:latin typeface="Arial"/>
                <a:cs typeface="Arial"/>
              </a:rPr>
              <a:t>It </a:t>
            </a:r>
            <a:r>
              <a:rPr sz="2000" spc="-95" dirty="0">
                <a:latin typeface="Arial"/>
                <a:cs typeface="Arial"/>
              </a:rPr>
              <a:t>Manages </a:t>
            </a:r>
            <a:r>
              <a:rPr sz="2000" spc="-35" dirty="0">
                <a:latin typeface="Arial"/>
                <a:cs typeface="Arial"/>
              </a:rPr>
              <a:t>the </a:t>
            </a:r>
            <a:r>
              <a:rPr sz="2000" spc="-60" dirty="0">
                <a:latin typeface="Arial"/>
                <a:cs typeface="Arial"/>
              </a:rPr>
              <a:t>effect </a:t>
            </a:r>
            <a:r>
              <a:rPr sz="2000" spc="-25" dirty="0">
                <a:latin typeface="Arial"/>
                <a:cs typeface="Arial"/>
              </a:rPr>
              <a:t>of </a:t>
            </a:r>
            <a:r>
              <a:rPr sz="2000" spc="-90" dirty="0">
                <a:latin typeface="Arial"/>
                <a:cs typeface="Arial"/>
              </a:rPr>
              <a:t>changes </a:t>
            </a:r>
            <a:r>
              <a:rPr sz="2000" spc="-20" dirty="0">
                <a:latin typeface="Arial"/>
                <a:cs typeface="Arial"/>
              </a:rPr>
              <a:t>throughout  </a:t>
            </a:r>
            <a:r>
              <a:rPr sz="2000" spc="-35" dirty="0">
                <a:latin typeface="Arial"/>
                <a:cs typeface="Arial"/>
              </a:rPr>
              <a:t>the</a:t>
            </a:r>
            <a:r>
              <a:rPr sz="2000" spc="-60" dirty="0">
                <a:latin typeface="Arial"/>
                <a:cs typeface="Arial"/>
              </a:rPr>
              <a:t> </a:t>
            </a:r>
            <a:r>
              <a:rPr sz="2000" spc="-70" dirty="0">
                <a:latin typeface="Arial"/>
                <a:cs typeface="Arial"/>
              </a:rPr>
              <a:t>process.</a:t>
            </a:r>
            <a:endParaRPr sz="2000" dirty="0">
              <a:latin typeface="Arial"/>
              <a:cs typeface="Arial"/>
            </a:endParaRPr>
          </a:p>
          <a:p>
            <a:pPr>
              <a:lnSpc>
                <a:spcPct val="100000"/>
              </a:lnSpc>
              <a:spcBef>
                <a:spcPts val="30"/>
              </a:spcBef>
              <a:buFont typeface="Arial"/>
              <a:buAutoNum type="arabicPeriod" startAt="6"/>
            </a:pPr>
            <a:endParaRPr sz="2000" dirty="0">
              <a:latin typeface="Arial"/>
              <a:cs typeface="Arial"/>
            </a:endParaRPr>
          </a:p>
          <a:p>
            <a:pPr marL="298450" indent="-286385">
              <a:lnSpc>
                <a:spcPct val="100000"/>
              </a:lnSpc>
              <a:buAutoNum type="arabicPeriod" startAt="6"/>
              <a:tabLst>
                <a:tab pos="299085" algn="l"/>
              </a:tabLst>
            </a:pPr>
            <a:r>
              <a:rPr sz="2000" b="1" spc="-40" dirty="0">
                <a:latin typeface="Arial"/>
                <a:cs typeface="Arial"/>
              </a:rPr>
              <a:t>Reusability </a:t>
            </a:r>
            <a:r>
              <a:rPr sz="2000" b="1" spc="-30" dirty="0">
                <a:latin typeface="Arial"/>
                <a:cs typeface="Arial"/>
              </a:rPr>
              <a:t>Measurement: </a:t>
            </a:r>
            <a:r>
              <a:rPr sz="2000" spc="15" dirty="0">
                <a:latin typeface="Arial"/>
                <a:cs typeface="Arial"/>
              </a:rPr>
              <a:t>It </a:t>
            </a:r>
            <a:r>
              <a:rPr sz="2000" spc="-45" dirty="0">
                <a:latin typeface="Arial"/>
                <a:cs typeface="Arial"/>
              </a:rPr>
              <a:t>Define </a:t>
            </a:r>
            <a:r>
              <a:rPr sz="2000" spc="-35" dirty="0">
                <a:latin typeface="Arial"/>
                <a:cs typeface="Arial"/>
              </a:rPr>
              <a:t>the </a:t>
            </a:r>
            <a:r>
              <a:rPr sz="2000" spc="-10" dirty="0">
                <a:latin typeface="Arial"/>
                <a:cs typeface="Arial"/>
              </a:rPr>
              <a:t>criteria </a:t>
            </a:r>
            <a:r>
              <a:rPr sz="2000" spc="-15" dirty="0">
                <a:latin typeface="Arial"/>
                <a:cs typeface="Arial"/>
              </a:rPr>
              <a:t>for </a:t>
            </a:r>
            <a:r>
              <a:rPr sz="2000" spc="-20" dirty="0">
                <a:latin typeface="Arial"/>
                <a:cs typeface="Arial"/>
              </a:rPr>
              <a:t>product</a:t>
            </a:r>
            <a:r>
              <a:rPr sz="2000" spc="-195" dirty="0">
                <a:latin typeface="Arial"/>
                <a:cs typeface="Arial"/>
              </a:rPr>
              <a:t> </a:t>
            </a:r>
            <a:r>
              <a:rPr sz="2000" spc="-120" dirty="0">
                <a:latin typeface="Arial"/>
                <a:cs typeface="Arial"/>
              </a:rPr>
              <a:t>Reuse.</a:t>
            </a:r>
            <a:endParaRPr sz="2000" dirty="0">
              <a:latin typeface="Arial"/>
              <a:cs typeface="Arial"/>
            </a:endParaRPr>
          </a:p>
          <a:p>
            <a:pPr>
              <a:lnSpc>
                <a:spcPct val="100000"/>
              </a:lnSpc>
              <a:spcBef>
                <a:spcPts val="35"/>
              </a:spcBef>
              <a:buFont typeface="Arial"/>
              <a:buAutoNum type="arabicPeriod" startAt="6"/>
            </a:pPr>
            <a:endParaRPr sz="2000" dirty="0">
              <a:latin typeface="Arial"/>
              <a:cs typeface="Arial"/>
            </a:endParaRPr>
          </a:p>
          <a:p>
            <a:pPr marL="262890" marR="5080" indent="-262890">
              <a:lnSpc>
                <a:spcPct val="100000"/>
              </a:lnSpc>
              <a:buAutoNum type="arabicPeriod" startAt="6"/>
              <a:tabLst>
                <a:tab pos="262890" algn="l"/>
              </a:tabLst>
            </a:pPr>
            <a:r>
              <a:rPr sz="2000" b="1" spc="-30" dirty="0">
                <a:latin typeface="Arial"/>
                <a:cs typeface="Arial"/>
              </a:rPr>
              <a:t>Work </a:t>
            </a:r>
            <a:r>
              <a:rPr sz="2000" b="1" spc="-40" dirty="0">
                <a:latin typeface="Arial"/>
                <a:cs typeface="Arial"/>
              </a:rPr>
              <a:t>product </a:t>
            </a:r>
            <a:r>
              <a:rPr sz="2000" b="1" spc="-15" dirty="0">
                <a:latin typeface="Arial"/>
                <a:cs typeface="Arial"/>
              </a:rPr>
              <a:t>preparation </a:t>
            </a:r>
            <a:r>
              <a:rPr sz="2000" b="1" spc="-35" dirty="0">
                <a:latin typeface="Arial"/>
                <a:cs typeface="Arial"/>
              </a:rPr>
              <a:t>and </a:t>
            </a:r>
            <a:r>
              <a:rPr sz="2000" b="1" spc="-30" dirty="0">
                <a:latin typeface="Arial"/>
                <a:cs typeface="Arial"/>
              </a:rPr>
              <a:t>Production: </a:t>
            </a:r>
            <a:r>
              <a:rPr sz="2000" spc="15" dirty="0">
                <a:latin typeface="Arial"/>
                <a:cs typeface="Arial"/>
              </a:rPr>
              <a:t>It </a:t>
            </a:r>
            <a:r>
              <a:rPr sz="2000" spc="-40" dirty="0">
                <a:latin typeface="Arial"/>
                <a:cs typeface="Arial"/>
              </a:rPr>
              <a:t>Includes </a:t>
            </a:r>
            <a:r>
              <a:rPr sz="2000" spc="-25" dirty="0">
                <a:latin typeface="Arial"/>
                <a:cs typeface="Arial"/>
              </a:rPr>
              <a:t>Activities </a:t>
            </a:r>
            <a:r>
              <a:rPr sz="2000" spc="-20" dirty="0">
                <a:latin typeface="Arial"/>
                <a:cs typeface="Arial"/>
              </a:rPr>
              <a:t>require to </a:t>
            </a:r>
            <a:r>
              <a:rPr sz="2000" spc="-70" dirty="0">
                <a:latin typeface="Arial"/>
                <a:cs typeface="Arial"/>
              </a:rPr>
              <a:t>create  </a:t>
            </a:r>
            <a:r>
              <a:rPr sz="2000" spc="-50" dirty="0">
                <a:latin typeface="Arial"/>
                <a:cs typeface="Arial"/>
              </a:rPr>
              <a:t>documents.</a:t>
            </a:r>
            <a:endParaRPr sz="2000" dirty="0">
              <a:latin typeface="Arial"/>
              <a:cs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3429000"/>
            <a:ext cx="4639090" cy="923330"/>
          </a:xfrm>
          <a:prstGeom prst="rect">
            <a:avLst/>
          </a:prstGeom>
        </p:spPr>
        <p:txBody>
          <a:bodyPr wrap="none">
            <a:spAutoFit/>
          </a:bodyPr>
          <a:lstStyle/>
          <a:p>
            <a:r>
              <a:rPr lang="en-US" sz="5400" b="1" spc="-5" dirty="0">
                <a:latin typeface="Carlito"/>
                <a:cs typeface="Carlito"/>
              </a:rPr>
              <a:t>Process</a:t>
            </a:r>
            <a:r>
              <a:rPr lang="en-US" sz="5400" b="1" spc="-10" dirty="0">
                <a:latin typeface="Carlito"/>
                <a:cs typeface="Carlito"/>
              </a:rPr>
              <a:t> </a:t>
            </a:r>
            <a:r>
              <a:rPr lang="en-US" sz="5400" b="1" spc="-5" dirty="0">
                <a:latin typeface="Carlito"/>
                <a:cs typeface="Carlito"/>
              </a:rPr>
              <a:t>Flow</a:t>
            </a:r>
            <a:endParaRPr lang="en-US" sz="5400" dirty="0"/>
          </a:p>
        </p:txBody>
      </p:sp>
    </p:spTree>
    <p:extLst>
      <p:ext uri="{BB962C8B-B14F-4D97-AF65-F5344CB8AC3E}">
        <p14:creationId xmlns:p14="http://schemas.microsoft.com/office/powerpoint/2010/main" val="1068891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068104"/>
            <a:ext cx="9986554" cy="3424645"/>
          </a:xfrm>
          <a:prstGeom prst="rect">
            <a:avLst/>
          </a:prstGeom>
          <a:blipFill>
            <a:blip r:embed="rId2" cstate="print"/>
            <a:stretch>
              <a:fillRect/>
            </a:stretch>
          </a:blipFill>
        </p:spPr>
        <p:txBody>
          <a:bodyPr wrap="square" lIns="0" tIns="0" rIns="0" bIns="0" rtlCol="0"/>
          <a:lstStyle/>
          <a:p>
            <a:endParaRPr sz="1980"/>
          </a:p>
        </p:txBody>
      </p:sp>
    </p:spTree>
    <p:extLst>
      <p:ext uri="{BB962C8B-B14F-4D97-AF65-F5344CB8AC3E}">
        <p14:creationId xmlns:p14="http://schemas.microsoft.com/office/powerpoint/2010/main" val="3883961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116" y="1715356"/>
            <a:ext cx="9936795" cy="4098782"/>
          </a:xfrm>
          <a:prstGeom prst="rect">
            <a:avLst/>
          </a:prstGeom>
          <a:blipFill>
            <a:blip r:embed="rId2" cstate="print"/>
            <a:stretch>
              <a:fillRect/>
            </a:stretch>
          </a:blipFill>
        </p:spPr>
        <p:txBody>
          <a:bodyPr wrap="square" lIns="0" tIns="0" rIns="0" bIns="0" rtlCol="0"/>
          <a:lstStyle/>
          <a:p>
            <a:endParaRPr sz="1980"/>
          </a:p>
        </p:txBody>
      </p:sp>
    </p:spTree>
    <p:extLst>
      <p:ext uri="{BB962C8B-B14F-4D97-AF65-F5344CB8AC3E}">
        <p14:creationId xmlns:p14="http://schemas.microsoft.com/office/powerpoint/2010/main" val="3710603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36554"/>
            <a:ext cx="10058400" cy="6351693"/>
          </a:xfrm>
          <a:prstGeom prst="rect">
            <a:avLst/>
          </a:prstGeom>
          <a:blipFill>
            <a:blip r:embed="rId2" cstate="print"/>
            <a:stretch>
              <a:fillRect/>
            </a:stretch>
          </a:blipFill>
        </p:spPr>
        <p:txBody>
          <a:bodyPr wrap="square" lIns="0" tIns="0" rIns="0" bIns="0" rtlCol="0"/>
          <a:lstStyle/>
          <a:p>
            <a:endParaRPr sz="1980"/>
          </a:p>
        </p:txBody>
      </p:sp>
    </p:spTree>
    <p:extLst>
      <p:ext uri="{BB962C8B-B14F-4D97-AF65-F5344CB8AC3E}">
        <p14:creationId xmlns:p14="http://schemas.microsoft.com/office/powerpoint/2010/main" val="2830389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200"/>
            <a:ext cx="10058400" cy="77724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5923" y="807211"/>
            <a:ext cx="3145790" cy="574040"/>
          </a:xfrm>
          <a:prstGeom prst="rect">
            <a:avLst/>
          </a:prstGeom>
        </p:spPr>
        <p:txBody>
          <a:bodyPr vert="horz" wrap="square" lIns="0" tIns="12700" rIns="0" bIns="0" rtlCol="0">
            <a:spAutoFit/>
          </a:bodyPr>
          <a:lstStyle/>
          <a:p>
            <a:pPr marL="12700">
              <a:lnSpc>
                <a:spcPct val="100000"/>
              </a:lnSpc>
              <a:spcBef>
                <a:spcPts val="100"/>
              </a:spcBef>
            </a:pPr>
            <a:r>
              <a:rPr sz="3600" spc="-5" dirty="0"/>
              <a:t>Process</a:t>
            </a:r>
            <a:r>
              <a:rPr sz="3600" spc="-145" dirty="0"/>
              <a:t> </a:t>
            </a:r>
            <a:r>
              <a:rPr sz="3600" dirty="0"/>
              <a:t>Models</a:t>
            </a:r>
            <a:endParaRPr sz="3600"/>
          </a:p>
        </p:txBody>
      </p:sp>
      <p:grpSp>
        <p:nvGrpSpPr>
          <p:cNvPr id="4" name="object 4"/>
          <p:cNvGrpSpPr/>
          <p:nvPr/>
        </p:nvGrpSpPr>
        <p:grpSpPr>
          <a:xfrm>
            <a:off x="4255008" y="2121407"/>
            <a:ext cx="1932939" cy="408940"/>
            <a:chOff x="4255008" y="2121407"/>
            <a:chExt cx="1932939" cy="408940"/>
          </a:xfrm>
        </p:grpSpPr>
        <p:sp>
          <p:nvSpPr>
            <p:cNvPr id="5" name="object 5"/>
            <p:cNvSpPr/>
            <p:nvPr/>
          </p:nvSpPr>
          <p:spPr>
            <a:xfrm>
              <a:off x="4267200" y="2133599"/>
              <a:ext cx="1905000" cy="381000"/>
            </a:xfrm>
            <a:custGeom>
              <a:avLst/>
              <a:gdLst/>
              <a:ahLst/>
              <a:cxnLst/>
              <a:rect l="l" t="t" r="r" b="b"/>
              <a:pathLst>
                <a:path w="1905000" h="381000">
                  <a:moveTo>
                    <a:pt x="1905000" y="0"/>
                  </a:moveTo>
                  <a:lnTo>
                    <a:pt x="0" y="0"/>
                  </a:lnTo>
                  <a:lnTo>
                    <a:pt x="0" y="381000"/>
                  </a:lnTo>
                  <a:lnTo>
                    <a:pt x="1905000" y="381000"/>
                  </a:lnTo>
                  <a:lnTo>
                    <a:pt x="1905000" y="0"/>
                  </a:lnTo>
                  <a:close/>
                </a:path>
              </a:pathLst>
            </a:custGeom>
            <a:solidFill>
              <a:srgbClr val="4E80BC"/>
            </a:solidFill>
          </p:spPr>
          <p:txBody>
            <a:bodyPr wrap="square" lIns="0" tIns="0" rIns="0" bIns="0" rtlCol="0"/>
            <a:lstStyle/>
            <a:p>
              <a:endParaRPr/>
            </a:p>
          </p:txBody>
        </p:sp>
        <p:sp>
          <p:nvSpPr>
            <p:cNvPr id="6" name="object 6"/>
            <p:cNvSpPr/>
            <p:nvPr/>
          </p:nvSpPr>
          <p:spPr>
            <a:xfrm>
              <a:off x="4255008" y="2121407"/>
              <a:ext cx="1932939" cy="408940"/>
            </a:xfrm>
            <a:custGeom>
              <a:avLst/>
              <a:gdLst/>
              <a:ahLst/>
              <a:cxnLst/>
              <a:rect l="l" t="t" r="r" b="b"/>
              <a:pathLst>
                <a:path w="1932939" h="408939">
                  <a:moveTo>
                    <a:pt x="1926336" y="0"/>
                  </a:moveTo>
                  <a:lnTo>
                    <a:pt x="6095" y="0"/>
                  </a:lnTo>
                  <a:lnTo>
                    <a:pt x="0" y="6095"/>
                  </a:lnTo>
                  <a:lnTo>
                    <a:pt x="0" y="402336"/>
                  </a:lnTo>
                  <a:lnTo>
                    <a:pt x="6095" y="408431"/>
                  </a:lnTo>
                  <a:lnTo>
                    <a:pt x="1926336" y="408431"/>
                  </a:lnTo>
                  <a:lnTo>
                    <a:pt x="1932431" y="402336"/>
                  </a:lnTo>
                  <a:lnTo>
                    <a:pt x="1932431" y="393191"/>
                  </a:lnTo>
                  <a:lnTo>
                    <a:pt x="27431" y="393191"/>
                  </a:lnTo>
                  <a:lnTo>
                    <a:pt x="12191" y="381000"/>
                  </a:lnTo>
                  <a:lnTo>
                    <a:pt x="27431" y="381000"/>
                  </a:lnTo>
                  <a:lnTo>
                    <a:pt x="27431" y="27431"/>
                  </a:lnTo>
                  <a:lnTo>
                    <a:pt x="12191" y="27431"/>
                  </a:lnTo>
                  <a:lnTo>
                    <a:pt x="27431" y="12191"/>
                  </a:lnTo>
                  <a:lnTo>
                    <a:pt x="1932431" y="12191"/>
                  </a:lnTo>
                  <a:lnTo>
                    <a:pt x="1932431" y="6095"/>
                  </a:lnTo>
                  <a:lnTo>
                    <a:pt x="1926336" y="0"/>
                  </a:lnTo>
                  <a:close/>
                </a:path>
                <a:path w="1932939" h="408939">
                  <a:moveTo>
                    <a:pt x="27431" y="381000"/>
                  </a:moveTo>
                  <a:lnTo>
                    <a:pt x="12191" y="381000"/>
                  </a:lnTo>
                  <a:lnTo>
                    <a:pt x="27431" y="393191"/>
                  </a:lnTo>
                  <a:lnTo>
                    <a:pt x="27431" y="381000"/>
                  </a:lnTo>
                  <a:close/>
                </a:path>
                <a:path w="1932939" h="408939">
                  <a:moveTo>
                    <a:pt x="1905000" y="381000"/>
                  </a:moveTo>
                  <a:lnTo>
                    <a:pt x="27431" y="381000"/>
                  </a:lnTo>
                  <a:lnTo>
                    <a:pt x="27431" y="393191"/>
                  </a:lnTo>
                  <a:lnTo>
                    <a:pt x="1905000" y="393191"/>
                  </a:lnTo>
                  <a:lnTo>
                    <a:pt x="1905000" y="381000"/>
                  </a:lnTo>
                  <a:close/>
                </a:path>
                <a:path w="1932939" h="408939">
                  <a:moveTo>
                    <a:pt x="1905000" y="12191"/>
                  </a:moveTo>
                  <a:lnTo>
                    <a:pt x="1905000" y="393191"/>
                  </a:lnTo>
                  <a:lnTo>
                    <a:pt x="1917191" y="381000"/>
                  </a:lnTo>
                  <a:lnTo>
                    <a:pt x="1932431" y="381000"/>
                  </a:lnTo>
                  <a:lnTo>
                    <a:pt x="1932431" y="27431"/>
                  </a:lnTo>
                  <a:lnTo>
                    <a:pt x="1917191" y="27431"/>
                  </a:lnTo>
                  <a:lnTo>
                    <a:pt x="1905000" y="12191"/>
                  </a:lnTo>
                  <a:close/>
                </a:path>
                <a:path w="1932939" h="408939">
                  <a:moveTo>
                    <a:pt x="1932431" y="381000"/>
                  </a:moveTo>
                  <a:lnTo>
                    <a:pt x="1917191" y="381000"/>
                  </a:lnTo>
                  <a:lnTo>
                    <a:pt x="1905000" y="393191"/>
                  </a:lnTo>
                  <a:lnTo>
                    <a:pt x="1932431" y="393191"/>
                  </a:lnTo>
                  <a:lnTo>
                    <a:pt x="1932431" y="381000"/>
                  </a:lnTo>
                  <a:close/>
                </a:path>
                <a:path w="1932939" h="408939">
                  <a:moveTo>
                    <a:pt x="27431" y="12191"/>
                  </a:moveTo>
                  <a:lnTo>
                    <a:pt x="12191" y="27431"/>
                  </a:lnTo>
                  <a:lnTo>
                    <a:pt x="27431" y="27431"/>
                  </a:lnTo>
                  <a:lnTo>
                    <a:pt x="27431" y="12191"/>
                  </a:lnTo>
                  <a:close/>
                </a:path>
                <a:path w="1932939" h="408939">
                  <a:moveTo>
                    <a:pt x="1905000" y="12191"/>
                  </a:moveTo>
                  <a:lnTo>
                    <a:pt x="27431" y="12191"/>
                  </a:lnTo>
                  <a:lnTo>
                    <a:pt x="27431" y="27431"/>
                  </a:lnTo>
                  <a:lnTo>
                    <a:pt x="1905000" y="27431"/>
                  </a:lnTo>
                  <a:lnTo>
                    <a:pt x="1905000" y="12191"/>
                  </a:lnTo>
                  <a:close/>
                </a:path>
                <a:path w="1932939" h="408939">
                  <a:moveTo>
                    <a:pt x="1932431" y="12191"/>
                  </a:moveTo>
                  <a:lnTo>
                    <a:pt x="1905000" y="12191"/>
                  </a:lnTo>
                  <a:lnTo>
                    <a:pt x="1917191" y="27431"/>
                  </a:lnTo>
                  <a:lnTo>
                    <a:pt x="1932431" y="27431"/>
                  </a:lnTo>
                  <a:lnTo>
                    <a:pt x="1932431" y="12191"/>
                  </a:lnTo>
                  <a:close/>
                </a:path>
              </a:pathLst>
            </a:custGeom>
            <a:solidFill>
              <a:srgbClr val="375C89"/>
            </a:solidFill>
          </p:spPr>
          <p:txBody>
            <a:bodyPr wrap="square" lIns="0" tIns="0" rIns="0" bIns="0" rtlCol="0"/>
            <a:lstStyle/>
            <a:p>
              <a:endParaRPr/>
            </a:p>
          </p:txBody>
        </p:sp>
      </p:grpSp>
      <p:sp>
        <p:nvSpPr>
          <p:cNvPr id="7" name="object 7"/>
          <p:cNvSpPr txBox="1"/>
          <p:nvPr/>
        </p:nvSpPr>
        <p:spPr>
          <a:xfrm>
            <a:off x="3352800" y="2133600"/>
            <a:ext cx="5181600" cy="381000"/>
          </a:xfrm>
          <a:prstGeom prst="rect">
            <a:avLst/>
          </a:prstGeom>
        </p:spPr>
        <p:txBody>
          <a:bodyPr vert="horz" wrap="square" lIns="0" tIns="39370" rIns="0" bIns="0" rtlCol="0">
            <a:spAutoFit/>
          </a:bodyPr>
          <a:lstStyle/>
          <a:p>
            <a:pPr marL="1188720">
              <a:lnSpc>
                <a:spcPct val="100000"/>
              </a:lnSpc>
              <a:spcBef>
                <a:spcPts val="310"/>
              </a:spcBef>
            </a:pPr>
            <a:r>
              <a:rPr sz="1800" spc="-140" dirty="0">
                <a:solidFill>
                  <a:srgbClr val="FFFFFF"/>
                </a:solidFill>
                <a:latin typeface="Arial"/>
                <a:cs typeface="Arial"/>
              </a:rPr>
              <a:t>Process</a:t>
            </a:r>
            <a:r>
              <a:rPr sz="1800" spc="-130" dirty="0">
                <a:solidFill>
                  <a:srgbClr val="FFFFFF"/>
                </a:solidFill>
                <a:latin typeface="Arial"/>
                <a:cs typeface="Arial"/>
              </a:rPr>
              <a:t> </a:t>
            </a:r>
            <a:r>
              <a:rPr sz="1800" spc="-45" dirty="0">
                <a:solidFill>
                  <a:srgbClr val="FFFFFF"/>
                </a:solidFill>
                <a:latin typeface="Arial"/>
                <a:cs typeface="Arial"/>
              </a:rPr>
              <a:t>Model</a:t>
            </a:r>
            <a:endParaRPr sz="1800">
              <a:latin typeface="Arial"/>
              <a:cs typeface="Arial"/>
            </a:endParaRPr>
          </a:p>
        </p:txBody>
      </p:sp>
      <p:grpSp>
        <p:nvGrpSpPr>
          <p:cNvPr id="8" name="object 8"/>
          <p:cNvGrpSpPr/>
          <p:nvPr/>
        </p:nvGrpSpPr>
        <p:grpSpPr>
          <a:xfrm>
            <a:off x="2197607" y="2959607"/>
            <a:ext cx="2161540" cy="637540"/>
            <a:chOff x="2197607" y="2959607"/>
            <a:chExt cx="2161540" cy="637540"/>
          </a:xfrm>
        </p:grpSpPr>
        <p:sp>
          <p:nvSpPr>
            <p:cNvPr id="9" name="object 9"/>
            <p:cNvSpPr/>
            <p:nvPr/>
          </p:nvSpPr>
          <p:spPr>
            <a:xfrm>
              <a:off x="2209799" y="2971799"/>
              <a:ext cx="2133600" cy="609600"/>
            </a:xfrm>
            <a:custGeom>
              <a:avLst/>
              <a:gdLst/>
              <a:ahLst/>
              <a:cxnLst/>
              <a:rect l="l" t="t" r="r" b="b"/>
              <a:pathLst>
                <a:path w="2133600" h="609600">
                  <a:moveTo>
                    <a:pt x="2133600" y="0"/>
                  </a:moveTo>
                  <a:lnTo>
                    <a:pt x="0" y="0"/>
                  </a:lnTo>
                  <a:lnTo>
                    <a:pt x="0" y="609600"/>
                  </a:lnTo>
                  <a:lnTo>
                    <a:pt x="2133600" y="609600"/>
                  </a:lnTo>
                  <a:lnTo>
                    <a:pt x="2133600" y="0"/>
                  </a:lnTo>
                  <a:close/>
                </a:path>
              </a:pathLst>
            </a:custGeom>
            <a:solidFill>
              <a:srgbClr val="4E80BC"/>
            </a:solidFill>
          </p:spPr>
          <p:txBody>
            <a:bodyPr wrap="square" lIns="0" tIns="0" rIns="0" bIns="0" rtlCol="0"/>
            <a:lstStyle/>
            <a:p>
              <a:endParaRPr/>
            </a:p>
          </p:txBody>
        </p:sp>
        <p:sp>
          <p:nvSpPr>
            <p:cNvPr id="10" name="object 10"/>
            <p:cNvSpPr/>
            <p:nvPr/>
          </p:nvSpPr>
          <p:spPr>
            <a:xfrm>
              <a:off x="2197607" y="2959607"/>
              <a:ext cx="2161540" cy="637540"/>
            </a:xfrm>
            <a:custGeom>
              <a:avLst/>
              <a:gdLst/>
              <a:ahLst/>
              <a:cxnLst/>
              <a:rect l="l" t="t" r="r" b="b"/>
              <a:pathLst>
                <a:path w="2161540" h="637539">
                  <a:moveTo>
                    <a:pt x="2154936" y="0"/>
                  </a:moveTo>
                  <a:lnTo>
                    <a:pt x="6096" y="0"/>
                  </a:lnTo>
                  <a:lnTo>
                    <a:pt x="0" y="6095"/>
                  </a:lnTo>
                  <a:lnTo>
                    <a:pt x="0" y="630936"/>
                  </a:lnTo>
                  <a:lnTo>
                    <a:pt x="6096" y="637031"/>
                  </a:lnTo>
                  <a:lnTo>
                    <a:pt x="2154936" y="637031"/>
                  </a:lnTo>
                  <a:lnTo>
                    <a:pt x="2161032" y="630936"/>
                  </a:lnTo>
                  <a:lnTo>
                    <a:pt x="2161032" y="621791"/>
                  </a:lnTo>
                  <a:lnTo>
                    <a:pt x="27431" y="621791"/>
                  </a:lnTo>
                  <a:lnTo>
                    <a:pt x="12192" y="609600"/>
                  </a:lnTo>
                  <a:lnTo>
                    <a:pt x="27431" y="609600"/>
                  </a:lnTo>
                  <a:lnTo>
                    <a:pt x="27431" y="27431"/>
                  </a:lnTo>
                  <a:lnTo>
                    <a:pt x="12192" y="27431"/>
                  </a:lnTo>
                  <a:lnTo>
                    <a:pt x="27431" y="12191"/>
                  </a:lnTo>
                  <a:lnTo>
                    <a:pt x="2161032" y="12191"/>
                  </a:lnTo>
                  <a:lnTo>
                    <a:pt x="2161032" y="6095"/>
                  </a:lnTo>
                  <a:lnTo>
                    <a:pt x="2154936" y="0"/>
                  </a:lnTo>
                  <a:close/>
                </a:path>
                <a:path w="2161540" h="637539">
                  <a:moveTo>
                    <a:pt x="27431" y="609600"/>
                  </a:moveTo>
                  <a:lnTo>
                    <a:pt x="12192" y="609600"/>
                  </a:lnTo>
                  <a:lnTo>
                    <a:pt x="27431" y="621791"/>
                  </a:lnTo>
                  <a:lnTo>
                    <a:pt x="27431" y="609600"/>
                  </a:lnTo>
                  <a:close/>
                </a:path>
                <a:path w="2161540" h="637539">
                  <a:moveTo>
                    <a:pt x="2133600" y="609600"/>
                  </a:moveTo>
                  <a:lnTo>
                    <a:pt x="27431" y="609600"/>
                  </a:lnTo>
                  <a:lnTo>
                    <a:pt x="27431" y="621791"/>
                  </a:lnTo>
                  <a:lnTo>
                    <a:pt x="2133600" y="621791"/>
                  </a:lnTo>
                  <a:lnTo>
                    <a:pt x="2133600" y="609600"/>
                  </a:lnTo>
                  <a:close/>
                </a:path>
                <a:path w="2161540" h="637539">
                  <a:moveTo>
                    <a:pt x="2133600" y="12191"/>
                  </a:moveTo>
                  <a:lnTo>
                    <a:pt x="2133600" y="621791"/>
                  </a:lnTo>
                  <a:lnTo>
                    <a:pt x="2145792" y="609600"/>
                  </a:lnTo>
                  <a:lnTo>
                    <a:pt x="2161032" y="609600"/>
                  </a:lnTo>
                  <a:lnTo>
                    <a:pt x="2161032" y="27431"/>
                  </a:lnTo>
                  <a:lnTo>
                    <a:pt x="2145792" y="27431"/>
                  </a:lnTo>
                  <a:lnTo>
                    <a:pt x="2133600" y="12191"/>
                  </a:lnTo>
                  <a:close/>
                </a:path>
                <a:path w="2161540" h="637539">
                  <a:moveTo>
                    <a:pt x="2161032" y="609600"/>
                  </a:moveTo>
                  <a:lnTo>
                    <a:pt x="2145792" y="609600"/>
                  </a:lnTo>
                  <a:lnTo>
                    <a:pt x="2133600" y="621791"/>
                  </a:lnTo>
                  <a:lnTo>
                    <a:pt x="2161032" y="621791"/>
                  </a:lnTo>
                  <a:lnTo>
                    <a:pt x="2161032" y="609600"/>
                  </a:lnTo>
                  <a:close/>
                </a:path>
                <a:path w="2161540" h="637539">
                  <a:moveTo>
                    <a:pt x="27431" y="12191"/>
                  </a:moveTo>
                  <a:lnTo>
                    <a:pt x="12192" y="27431"/>
                  </a:lnTo>
                  <a:lnTo>
                    <a:pt x="27431" y="27431"/>
                  </a:lnTo>
                  <a:lnTo>
                    <a:pt x="27431" y="12191"/>
                  </a:lnTo>
                  <a:close/>
                </a:path>
                <a:path w="2161540" h="637539">
                  <a:moveTo>
                    <a:pt x="2133600" y="12191"/>
                  </a:moveTo>
                  <a:lnTo>
                    <a:pt x="27431" y="12191"/>
                  </a:lnTo>
                  <a:lnTo>
                    <a:pt x="27431" y="27431"/>
                  </a:lnTo>
                  <a:lnTo>
                    <a:pt x="2133600" y="27431"/>
                  </a:lnTo>
                  <a:lnTo>
                    <a:pt x="2133600" y="12191"/>
                  </a:lnTo>
                  <a:close/>
                </a:path>
                <a:path w="2161540" h="637539">
                  <a:moveTo>
                    <a:pt x="2161032" y="12191"/>
                  </a:moveTo>
                  <a:lnTo>
                    <a:pt x="2133600" y="12191"/>
                  </a:lnTo>
                  <a:lnTo>
                    <a:pt x="2145792" y="27431"/>
                  </a:lnTo>
                  <a:lnTo>
                    <a:pt x="2161032" y="27431"/>
                  </a:lnTo>
                  <a:lnTo>
                    <a:pt x="2161032" y="12191"/>
                  </a:lnTo>
                  <a:close/>
                </a:path>
              </a:pathLst>
            </a:custGeom>
            <a:solidFill>
              <a:srgbClr val="375C89"/>
            </a:solidFill>
          </p:spPr>
          <p:txBody>
            <a:bodyPr wrap="square" lIns="0" tIns="0" rIns="0" bIns="0" rtlCol="0"/>
            <a:lstStyle/>
            <a:p>
              <a:endParaRPr/>
            </a:p>
          </p:txBody>
        </p:sp>
      </p:grpSp>
      <p:sp>
        <p:nvSpPr>
          <p:cNvPr id="11" name="object 11"/>
          <p:cNvSpPr txBox="1"/>
          <p:nvPr/>
        </p:nvSpPr>
        <p:spPr>
          <a:xfrm>
            <a:off x="2331211" y="2974340"/>
            <a:ext cx="1890395" cy="574040"/>
          </a:xfrm>
          <a:prstGeom prst="rect">
            <a:avLst/>
          </a:prstGeom>
        </p:spPr>
        <p:txBody>
          <a:bodyPr vert="horz" wrap="square" lIns="0" tIns="12700" rIns="0" bIns="0" rtlCol="0">
            <a:spAutoFit/>
          </a:bodyPr>
          <a:lstStyle/>
          <a:p>
            <a:pPr marL="643255" marR="5080" indent="-631190">
              <a:lnSpc>
                <a:spcPct val="100000"/>
              </a:lnSpc>
              <a:spcBef>
                <a:spcPts val="100"/>
              </a:spcBef>
            </a:pPr>
            <a:r>
              <a:rPr sz="1800" spc="-105" dirty="0">
                <a:solidFill>
                  <a:srgbClr val="FFFFFF"/>
                </a:solidFill>
                <a:latin typeface="Arial"/>
                <a:cs typeface="Arial"/>
              </a:rPr>
              <a:t>Perspective </a:t>
            </a:r>
            <a:r>
              <a:rPr sz="1800" spc="-140" dirty="0">
                <a:solidFill>
                  <a:srgbClr val="FFFFFF"/>
                </a:solidFill>
                <a:latin typeface="Arial"/>
                <a:cs typeface="Arial"/>
              </a:rPr>
              <a:t>Process  </a:t>
            </a:r>
            <a:r>
              <a:rPr sz="1800" spc="-45" dirty="0">
                <a:solidFill>
                  <a:srgbClr val="FFFFFF"/>
                </a:solidFill>
                <a:latin typeface="Arial"/>
                <a:cs typeface="Arial"/>
              </a:rPr>
              <a:t>Model</a:t>
            </a:r>
            <a:endParaRPr sz="1800">
              <a:latin typeface="Arial"/>
              <a:cs typeface="Arial"/>
            </a:endParaRPr>
          </a:p>
        </p:txBody>
      </p:sp>
      <p:grpSp>
        <p:nvGrpSpPr>
          <p:cNvPr id="12" name="object 12"/>
          <p:cNvGrpSpPr/>
          <p:nvPr/>
        </p:nvGrpSpPr>
        <p:grpSpPr>
          <a:xfrm>
            <a:off x="7303007" y="2959607"/>
            <a:ext cx="2085339" cy="637540"/>
            <a:chOff x="7303007" y="2959607"/>
            <a:chExt cx="2085339" cy="637540"/>
          </a:xfrm>
        </p:grpSpPr>
        <p:sp>
          <p:nvSpPr>
            <p:cNvPr id="13" name="object 13"/>
            <p:cNvSpPr/>
            <p:nvPr/>
          </p:nvSpPr>
          <p:spPr>
            <a:xfrm>
              <a:off x="7315199" y="2971799"/>
              <a:ext cx="2057400" cy="609600"/>
            </a:xfrm>
            <a:custGeom>
              <a:avLst/>
              <a:gdLst/>
              <a:ahLst/>
              <a:cxnLst/>
              <a:rect l="l" t="t" r="r" b="b"/>
              <a:pathLst>
                <a:path w="2057400" h="609600">
                  <a:moveTo>
                    <a:pt x="2057400" y="0"/>
                  </a:moveTo>
                  <a:lnTo>
                    <a:pt x="0" y="0"/>
                  </a:lnTo>
                  <a:lnTo>
                    <a:pt x="0" y="609600"/>
                  </a:lnTo>
                  <a:lnTo>
                    <a:pt x="2057400" y="609600"/>
                  </a:lnTo>
                  <a:lnTo>
                    <a:pt x="2057400" y="0"/>
                  </a:lnTo>
                  <a:close/>
                </a:path>
              </a:pathLst>
            </a:custGeom>
            <a:solidFill>
              <a:srgbClr val="4E80BC"/>
            </a:solidFill>
          </p:spPr>
          <p:txBody>
            <a:bodyPr wrap="square" lIns="0" tIns="0" rIns="0" bIns="0" rtlCol="0"/>
            <a:lstStyle/>
            <a:p>
              <a:endParaRPr/>
            </a:p>
          </p:txBody>
        </p:sp>
        <p:sp>
          <p:nvSpPr>
            <p:cNvPr id="14" name="object 14"/>
            <p:cNvSpPr/>
            <p:nvPr/>
          </p:nvSpPr>
          <p:spPr>
            <a:xfrm>
              <a:off x="7303007" y="2959607"/>
              <a:ext cx="2085339" cy="637540"/>
            </a:xfrm>
            <a:custGeom>
              <a:avLst/>
              <a:gdLst/>
              <a:ahLst/>
              <a:cxnLst/>
              <a:rect l="l" t="t" r="r" b="b"/>
              <a:pathLst>
                <a:path w="2085340" h="637539">
                  <a:moveTo>
                    <a:pt x="2078736" y="0"/>
                  </a:moveTo>
                  <a:lnTo>
                    <a:pt x="6096" y="0"/>
                  </a:lnTo>
                  <a:lnTo>
                    <a:pt x="0" y="6095"/>
                  </a:lnTo>
                  <a:lnTo>
                    <a:pt x="0" y="630936"/>
                  </a:lnTo>
                  <a:lnTo>
                    <a:pt x="6096" y="637031"/>
                  </a:lnTo>
                  <a:lnTo>
                    <a:pt x="2078736" y="637031"/>
                  </a:lnTo>
                  <a:lnTo>
                    <a:pt x="2084832" y="630936"/>
                  </a:lnTo>
                  <a:lnTo>
                    <a:pt x="2084832" y="621791"/>
                  </a:lnTo>
                  <a:lnTo>
                    <a:pt x="27432" y="621791"/>
                  </a:lnTo>
                  <a:lnTo>
                    <a:pt x="12192" y="609600"/>
                  </a:lnTo>
                  <a:lnTo>
                    <a:pt x="27432" y="609600"/>
                  </a:lnTo>
                  <a:lnTo>
                    <a:pt x="27432" y="27431"/>
                  </a:lnTo>
                  <a:lnTo>
                    <a:pt x="12192" y="27431"/>
                  </a:lnTo>
                  <a:lnTo>
                    <a:pt x="27432" y="12191"/>
                  </a:lnTo>
                  <a:lnTo>
                    <a:pt x="2084832" y="12191"/>
                  </a:lnTo>
                  <a:lnTo>
                    <a:pt x="2084832" y="6095"/>
                  </a:lnTo>
                  <a:lnTo>
                    <a:pt x="2078736" y="0"/>
                  </a:lnTo>
                  <a:close/>
                </a:path>
                <a:path w="2085340" h="637539">
                  <a:moveTo>
                    <a:pt x="27432" y="609600"/>
                  </a:moveTo>
                  <a:lnTo>
                    <a:pt x="12192" y="609600"/>
                  </a:lnTo>
                  <a:lnTo>
                    <a:pt x="27432" y="621791"/>
                  </a:lnTo>
                  <a:lnTo>
                    <a:pt x="27432" y="609600"/>
                  </a:lnTo>
                  <a:close/>
                </a:path>
                <a:path w="2085340" h="637539">
                  <a:moveTo>
                    <a:pt x="2057400" y="609600"/>
                  </a:moveTo>
                  <a:lnTo>
                    <a:pt x="27432" y="609600"/>
                  </a:lnTo>
                  <a:lnTo>
                    <a:pt x="27432" y="621791"/>
                  </a:lnTo>
                  <a:lnTo>
                    <a:pt x="2057400" y="621791"/>
                  </a:lnTo>
                  <a:lnTo>
                    <a:pt x="2057400" y="609600"/>
                  </a:lnTo>
                  <a:close/>
                </a:path>
                <a:path w="2085340" h="637539">
                  <a:moveTo>
                    <a:pt x="2057400" y="12191"/>
                  </a:moveTo>
                  <a:lnTo>
                    <a:pt x="2057400" y="621791"/>
                  </a:lnTo>
                  <a:lnTo>
                    <a:pt x="2069592" y="609600"/>
                  </a:lnTo>
                  <a:lnTo>
                    <a:pt x="2084832" y="609600"/>
                  </a:lnTo>
                  <a:lnTo>
                    <a:pt x="2084832" y="27431"/>
                  </a:lnTo>
                  <a:lnTo>
                    <a:pt x="2069592" y="27431"/>
                  </a:lnTo>
                  <a:lnTo>
                    <a:pt x="2057400" y="12191"/>
                  </a:lnTo>
                  <a:close/>
                </a:path>
                <a:path w="2085340" h="637539">
                  <a:moveTo>
                    <a:pt x="2084832" y="609600"/>
                  </a:moveTo>
                  <a:lnTo>
                    <a:pt x="2069592" y="609600"/>
                  </a:lnTo>
                  <a:lnTo>
                    <a:pt x="2057400" y="621791"/>
                  </a:lnTo>
                  <a:lnTo>
                    <a:pt x="2084832" y="621791"/>
                  </a:lnTo>
                  <a:lnTo>
                    <a:pt x="2084832" y="609600"/>
                  </a:lnTo>
                  <a:close/>
                </a:path>
                <a:path w="2085340" h="637539">
                  <a:moveTo>
                    <a:pt x="27432" y="12191"/>
                  </a:moveTo>
                  <a:lnTo>
                    <a:pt x="12192" y="27431"/>
                  </a:lnTo>
                  <a:lnTo>
                    <a:pt x="27432" y="27431"/>
                  </a:lnTo>
                  <a:lnTo>
                    <a:pt x="27432" y="12191"/>
                  </a:lnTo>
                  <a:close/>
                </a:path>
                <a:path w="2085340" h="637539">
                  <a:moveTo>
                    <a:pt x="2057400" y="12191"/>
                  </a:moveTo>
                  <a:lnTo>
                    <a:pt x="27432" y="12191"/>
                  </a:lnTo>
                  <a:lnTo>
                    <a:pt x="27432" y="27431"/>
                  </a:lnTo>
                  <a:lnTo>
                    <a:pt x="2057400" y="27431"/>
                  </a:lnTo>
                  <a:lnTo>
                    <a:pt x="2057400" y="12191"/>
                  </a:lnTo>
                  <a:close/>
                </a:path>
                <a:path w="2085340" h="637539">
                  <a:moveTo>
                    <a:pt x="2084832" y="12191"/>
                  </a:moveTo>
                  <a:lnTo>
                    <a:pt x="2057400" y="12191"/>
                  </a:lnTo>
                  <a:lnTo>
                    <a:pt x="2069592" y="27431"/>
                  </a:lnTo>
                  <a:lnTo>
                    <a:pt x="2084832" y="27431"/>
                  </a:lnTo>
                  <a:lnTo>
                    <a:pt x="2084832" y="12191"/>
                  </a:lnTo>
                  <a:close/>
                </a:path>
              </a:pathLst>
            </a:custGeom>
            <a:solidFill>
              <a:srgbClr val="375C89"/>
            </a:solidFill>
          </p:spPr>
          <p:txBody>
            <a:bodyPr wrap="square" lIns="0" tIns="0" rIns="0" bIns="0" rtlCol="0"/>
            <a:lstStyle/>
            <a:p>
              <a:endParaRPr/>
            </a:p>
          </p:txBody>
        </p:sp>
      </p:grpSp>
      <p:sp>
        <p:nvSpPr>
          <p:cNvPr id="15" name="object 15"/>
          <p:cNvSpPr txBox="1"/>
          <p:nvPr/>
        </p:nvSpPr>
        <p:spPr>
          <a:xfrm>
            <a:off x="7315200" y="2971800"/>
            <a:ext cx="2057400" cy="609600"/>
          </a:xfrm>
          <a:prstGeom prst="rect">
            <a:avLst/>
          </a:prstGeom>
        </p:spPr>
        <p:txBody>
          <a:bodyPr vert="horz" wrap="square" lIns="0" tIns="15240" rIns="0" bIns="0" rtlCol="0">
            <a:spAutoFit/>
          </a:bodyPr>
          <a:lstStyle/>
          <a:p>
            <a:pPr marL="728345" marR="135255" indent="-588645">
              <a:lnSpc>
                <a:spcPct val="100000"/>
              </a:lnSpc>
              <a:spcBef>
                <a:spcPts val="120"/>
              </a:spcBef>
            </a:pPr>
            <a:r>
              <a:rPr sz="1800" spc="-114" dirty="0">
                <a:solidFill>
                  <a:srgbClr val="FFFFFF"/>
                </a:solidFill>
                <a:latin typeface="Arial"/>
                <a:cs typeface="Arial"/>
              </a:rPr>
              <a:t>Specialized </a:t>
            </a:r>
            <a:r>
              <a:rPr sz="1800" spc="-140" dirty="0">
                <a:solidFill>
                  <a:srgbClr val="FFFFFF"/>
                </a:solidFill>
                <a:latin typeface="Arial"/>
                <a:cs typeface="Arial"/>
              </a:rPr>
              <a:t>Process  </a:t>
            </a:r>
            <a:r>
              <a:rPr sz="1800" spc="-45" dirty="0">
                <a:solidFill>
                  <a:srgbClr val="FFFFFF"/>
                </a:solidFill>
                <a:latin typeface="Arial"/>
                <a:cs typeface="Arial"/>
              </a:rPr>
              <a:t>Model</a:t>
            </a:r>
            <a:endParaRPr sz="1800">
              <a:latin typeface="Arial"/>
              <a:cs typeface="Arial"/>
            </a:endParaRPr>
          </a:p>
        </p:txBody>
      </p:sp>
      <p:grpSp>
        <p:nvGrpSpPr>
          <p:cNvPr id="16" name="object 16"/>
          <p:cNvGrpSpPr/>
          <p:nvPr/>
        </p:nvGrpSpPr>
        <p:grpSpPr>
          <a:xfrm>
            <a:off x="978408" y="4178808"/>
            <a:ext cx="1323340" cy="1018540"/>
            <a:chOff x="978408" y="4178808"/>
            <a:chExt cx="1323340" cy="1018540"/>
          </a:xfrm>
        </p:grpSpPr>
        <p:sp>
          <p:nvSpPr>
            <p:cNvPr id="17" name="object 17"/>
            <p:cNvSpPr/>
            <p:nvPr/>
          </p:nvSpPr>
          <p:spPr>
            <a:xfrm>
              <a:off x="990600" y="4191000"/>
              <a:ext cx="1295400" cy="990600"/>
            </a:xfrm>
            <a:custGeom>
              <a:avLst/>
              <a:gdLst/>
              <a:ahLst/>
              <a:cxnLst/>
              <a:rect l="l" t="t" r="r" b="b"/>
              <a:pathLst>
                <a:path w="1295400" h="990600">
                  <a:moveTo>
                    <a:pt x="1295400" y="0"/>
                  </a:moveTo>
                  <a:lnTo>
                    <a:pt x="0" y="0"/>
                  </a:lnTo>
                  <a:lnTo>
                    <a:pt x="0" y="990600"/>
                  </a:lnTo>
                  <a:lnTo>
                    <a:pt x="1295400" y="990600"/>
                  </a:lnTo>
                  <a:lnTo>
                    <a:pt x="1295400" y="0"/>
                  </a:lnTo>
                  <a:close/>
                </a:path>
              </a:pathLst>
            </a:custGeom>
            <a:solidFill>
              <a:srgbClr val="4E80BC"/>
            </a:solidFill>
          </p:spPr>
          <p:txBody>
            <a:bodyPr wrap="square" lIns="0" tIns="0" rIns="0" bIns="0" rtlCol="0"/>
            <a:lstStyle/>
            <a:p>
              <a:endParaRPr/>
            </a:p>
          </p:txBody>
        </p:sp>
        <p:sp>
          <p:nvSpPr>
            <p:cNvPr id="18" name="object 18"/>
            <p:cNvSpPr/>
            <p:nvPr/>
          </p:nvSpPr>
          <p:spPr>
            <a:xfrm>
              <a:off x="978408" y="4178808"/>
              <a:ext cx="1323340" cy="1018540"/>
            </a:xfrm>
            <a:custGeom>
              <a:avLst/>
              <a:gdLst/>
              <a:ahLst/>
              <a:cxnLst/>
              <a:rect l="l" t="t" r="r" b="b"/>
              <a:pathLst>
                <a:path w="1323339" h="1018539">
                  <a:moveTo>
                    <a:pt x="1316736" y="0"/>
                  </a:moveTo>
                  <a:lnTo>
                    <a:pt x="6095" y="0"/>
                  </a:lnTo>
                  <a:lnTo>
                    <a:pt x="0" y="6095"/>
                  </a:lnTo>
                  <a:lnTo>
                    <a:pt x="0" y="1011935"/>
                  </a:lnTo>
                  <a:lnTo>
                    <a:pt x="6095" y="1018031"/>
                  </a:lnTo>
                  <a:lnTo>
                    <a:pt x="1316736" y="1018031"/>
                  </a:lnTo>
                  <a:lnTo>
                    <a:pt x="1322831" y="1011935"/>
                  </a:lnTo>
                  <a:lnTo>
                    <a:pt x="1322831" y="1002791"/>
                  </a:lnTo>
                  <a:lnTo>
                    <a:pt x="27431" y="1002791"/>
                  </a:lnTo>
                  <a:lnTo>
                    <a:pt x="12191" y="990599"/>
                  </a:lnTo>
                  <a:lnTo>
                    <a:pt x="27431" y="990599"/>
                  </a:lnTo>
                  <a:lnTo>
                    <a:pt x="27431" y="27431"/>
                  </a:lnTo>
                  <a:lnTo>
                    <a:pt x="12191" y="27431"/>
                  </a:lnTo>
                  <a:lnTo>
                    <a:pt x="27431" y="12191"/>
                  </a:lnTo>
                  <a:lnTo>
                    <a:pt x="1322831" y="12191"/>
                  </a:lnTo>
                  <a:lnTo>
                    <a:pt x="1322831" y="6095"/>
                  </a:lnTo>
                  <a:lnTo>
                    <a:pt x="1316736" y="0"/>
                  </a:lnTo>
                  <a:close/>
                </a:path>
                <a:path w="1323339" h="1018539">
                  <a:moveTo>
                    <a:pt x="27431" y="990599"/>
                  </a:moveTo>
                  <a:lnTo>
                    <a:pt x="12191" y="990599"/>
                  </a:lnTo>
                  <a:lnTo>
                    <a:pt x="27431" y="1002791"/>
                  </a:lnTo>
                  <a:lnTo>
                    <a:pt x="27431" y="990599"/>
                  </a:lnTo>
                  <a:close/>
                </a:path>
                <a:path w="1323339" h="1018539">
                  <a:moveTo>
                    <a:pt x="1295399" y="990599"/>
                  </a:moveTo>
                  <a:lnTo>
                    <a:pt x="27431" y="990599"/>
                  </a:lnTo>
                  <a:lnTo>
                    <a:pt x="27431" y="1002791"/>
                  </a:lnTo>
                  <a:lnTo>
                    <a:pt x="1295399" y="1002791"/>
                  </a:lnTo>
                  <a:lnTo>
                    <a:pt x="1295399" y="990599"/>
                  </a:lnTo>
                  <a:close/>
                </a:path>
                <a:path w="1323339" h="1018539">
                  <a:moveTo>
                    <a:pt x="1295399" y="12191"/>
                  </a:moveTo>
                  <a:lnTo>
                    <a:pt x="1295399" y="1002791"/>
                  </a:lnTo>
                  <a:lnTo>
                    <a:pt x="1307592" y="990599"/>
                  </a:lnTo>
                  <a:lnTo>
                    <a:pt x="1322831" y="990599"/>
                  </a:lnTo>
                  <a:lnTo>
                    <a:pt x="1322831" y="27431"/>
                  </a:lnTo>
                  <a:lnTo>
                    <a:pt x="1307592" y="27431"/>
                  </a:lnTo>
                  <a:lnTo>
                    <a:pt x="1295399" y="12191"/>
                  </a:lnTo>
                  <a:close/>
                </a:path>
                <a:path w="1323339" h="1018539">
                  <a:moveTo>
                    <a:pt x="1322831" y="990599"/>
                  </a:moveTo>
                  <a:lnTo>
                    <a:pt x="1307592" y="990599"/>
                  </a:lnTo>
                  <a:lnTo>
                    <a:pt x="1295399" y="1002791"/>
                  </a:lnTo>
                  <a:lnTo>
                    <a:pt x="1322831" y="1002791"/>
                  </a:lnTo>
                  <a:lnTo>
                    <a:pt x="1322831" y="990599"/>
                  </a:lnTo>
                  <a:close/>
                </a:path>
                <a:path w="1323339" h="1018539">
                  <a:moveTo>
                    <a:pt x="27431" y="12191"/>
                  </a:moveTo>
                  <a:lnTo>
                    <a:pt x="12191" y="27431"/>
                  </a:lnTo>
                  <a:lnTo>
                    <a:pt x="27431" y="27431"/>
                  </a:lnTo>
                  <a:lnTo>
                    <a:pt x="27431" y="12191"/>
                  </a:lnTo>
                  <a:close/>
                </a:path>
                <a:path w="1323339" h="1018539">
                  <a:moveTo>
                    <a:pt x="1295399" y="12191"/>
                  </a:moveTo>
                  <a:lnTo>
                    <a:pt x="27431" y="12191"/>
                  </a:lnTo>
                  <a:lnTo>
                    <a:pt x="27431" y="27431"/>
                  </a:lnTo>
                  <a:lnTo>
                    <a:pt x="1295399" y="27431"/>
                  </a:lnTo>
                  <a:lnTo>
                    <a:pt x="1295399" y="12191"/>
                  </a:lnTo>
                  <a:close/>
                </a:path>
                <a:path w="1323339" h="1018539">
                  <a:moveTo>
                    <a:pt x="1322831" y="12191"/>
                  </a:moveTo>
                  <a:lnTo>
                    <a:pt x="1295399" y="12191"/>
                  </a:lnTo>
                  <a:lnTo>
                    <a:pt x="1307592" y="27431"/>
                  </a:lnTo>
                  <a:lnTo>
                    <a:pt x="1322831" y="27431"/>
                  </a:lnTo>
                  <a:lnTo>
                    <a:pt x="1322831" y="12191"/>
                  </a:lnTo>
                  <a:close/>
                </a:path>
              </a:pathLst>
            </a:custGeom>
            <a:solidFill>
              <a:srgbClr val="375C89"/>
            </a:solidFill>
          </p:spPr>
          <p:txBody>
            <a:bodyPr wrap="square" lIns="0" tIns="0" rIns="0" bIns="0" rtlCol="0"/>
            <a:lstStyle/>
            <a:p>
              <a:endParaRPr/>
            </a:p>
          </p:txBody>
        </p:sp>
      </p:grpSp>
      <p:sp>
        <p:nvSpPr>
          <p:cNvPr id="19" name="object 19"/>
          <p:cNvSpPr txBox="1"/>
          <p:nvPr/>
        </p:nvSpPr>
        <p:spPr>
          <a:xfrm>
            <a:off x="990600" y="4191000"/>
            <a:ext cx="1295400" cy="990600"/>
          </a:xfrm>
          <a:prstGeom prst="rect">
            <a:avLst/>
          </a:prstGeom>
        </p:spPr>
        <p:txBody>
          <a:bodyPr vert="horz" wrap="square" lIns="0" tIns="207010" rIns="0" bIns="0" rtlCol="0">
            <a:spAutoFit/>
          </a:bodyPr>
          <a:lstStyle/>
          <a:p>
            <a:pPr marL="347345" marR="229870" indent="-125730">
              <a:lnSpc>
                <a:spcPct val="100000"/>
              </a:lnSpc>
              <a:spcBef>
                <a:spcPts val="1630"/>
              </a:spcBef>
            </a:pPr>
            <a:r>
              <a:rPr sz="1800" spc="-165" dirty="0">
                <a:solidFill>
                  <a:srgbClr val="FFFFFF"/>
                </a:solidFill>
                <a:latin typeface="Arial"/>
                <a:cs typeface="Arial"/>
              </a:rPr>
              <a:t>W</a:t>
            </a:r>
            <a:r>
              <a:rPr sz="1800" spc="-160" dirty="0">
                <a:solidFill>
                  <a:srgbClr val="FFFFFF"/>
                </a:solidFill>
                <a:latin typeface="Arial"/>
                <a:cs typeface="Arial"/>
              </a:rPr>
              <a:t>a</a:t>
            </a:r>
            <a:r>
              <a:rPr sz="1800" spc="20" dirty="0">
                <a:solidFill>
                  <a:srgbClr val="FFFFFF"/>
                </a:solidFill>
                <a:latin typeface="Arial"/>
                <a:cs typeface="Arial"/>
              </a:rPr>
              <a:t>t</a:t>
            </a:r>
            <a:r>
              <a:rPr sz="1800" spc="-114" dirty="0">
                <a:solidFill>
                  <a:srgbClr val="FFFFFF"/>
                </a:solidFill>
                <a:latin typeface="Arial"/>
                <a:cs typeface="Arial"/>
              </a:rPr>
              <a:t>e</a:t>
            </a:r>
            <a:r>
              <a:rPr sz="1800" spc="10" dirty="0">
                <a:solidFill>
                  <a:srgbClr val="FFFFFF"/>
                </a:solidFill>
                <a:latin typeface="Arial"/>
                <a:cs typeface="Arial"/>
              </a:rPr>
              <a:t>r</a:t>
            </a:r>
            <a:r>
              <a:rPr sz="1800" dirty="0">
                <a:solidFill>
                  <a:srgbClr val="FFFFFF"/>
                </a:solidFill>
                <a:latin typeface="Arial"/>
                <a:cs typeface="Arial"/>
              </a:rPr>
              <a:t>f</a:t>
            </a:r>
            <a:r>
              <a:rPr sz="1800" spc="-140" dirty="0">
                <a:solidFill>
                  <a:srgbClr val="FFFFFF"/>
                </a:solidFill>
                <a:latin typeface="Arial"/>
                <a:cs typeface="Arial"/>
              </a:rPr>
              <a:t>a</a:t>
            </a:r>
            <a:r>
              <a:rPr sz="1800" dirty="0">
                <a:solidFill>
                  <a:srgbClr val="FFFFFF"/>
                </a:solidFill>
                <a:latin typeface="Arial"/>
                <a:cs typeface="Arial"/>
              </a:rPr>
              <a:t>ll  </a:t>
            </a:r>
            <a:r>
              <a:rPr sz="1800" spc="-45" dirty="0">
                <a:solidFill>
                  <a:srgbClr val="FFFFFF"/>
                </a:solidFill>
                <a:latin typeface="Arial"/>
                <a:cs typeface="Arial"/>
              </a:rPr>
              <a:t>Model</a:t>
            </a:r>
            <a:endParaRPr sz="1800">
              <a:latin typeface="Arial"/>
              <a:cs typeface="Arial"/>
            </a:endParaRPr>
          </a:p>
        </p:txBody>
      </p:sp>
      <p:grpSp>
        <p:nvGrpSpPr>
          <p:cNvPr id="20" name="object 20"/>
          <p:cNvGrpSpPr/>
          <p:nvPr/>
        </p:nvGrpSpPr>
        <p:grpSpPr>
          <a:xfrm>
            <a:off x="2654807" y="4178808"/>
            <a:ext cx="1475740" cy="637540"/>
            <a:chOff x="2654807" y="4178808"/>
            <a:chExt cx="1475740" cy="637540"/>
          </a:xfrm>
        </p:grpSpPr>
        <p:sp>
          <p:nvSpPr>
            <p:cNvPr id="21" name="object 21"/>
            <p:cNvSpPr/>
            <p:nvPr/>
          </p:nvSpPr>
          <p:spPr>
            <a:xfrm>
              <a:off x="2666999" y="4191000"/>
              <a:ext cx="1447800" cy="609600"/>
            </a:xfrm>
            <a:custGeom>
              <a:avLst/>
              <a:gdLst/>
              <a:ahLst/>
              <a:cxnLst/>
              <a:rect l="l" t="t" r="r" b="b"/>
              <a:pathLst>
                <a:path w="1447800" h="609600">
                  <a:moveTo>
                    <a:pt x="1447800" y="0"/>
                  </a:moveTo>
                  <a:lnTo>
                    <a:pt x="0" y="0"/>
                  </a:lnTo>
                  <a:lnTo>
                    <a:pt x="0" y="609600"/>
                  </a:lnTo>
                  <a:lnTo>
                    <a:pt x="1447800" y="609600"/>
                  </a:lnTo>
                  <a:lnTo>
                    <a:pt x="1447800" y="0"/>
                  </a:lnTo>
                  <a:close/>
                </a:path>
              </a:pathLst>
            </a:custGeom>
            <a:solidFill>
              <a:srgbClr val="4E80BC"/>
            </a:solidFill>
          </p:spPr>
          <p:txBody>
            <a:bodyPr wrap="square" lIns="0" tIns="0" rIns="0" bIns="0" rtlCol="0"/>
            <a:lstStyle/>
            <a:p>
              <a:endParaRPr/>
            </a:p>
          </p:txBody>
        </p:sp>
        <p:sp>
          <p:nvSpPr>
            <p:cNvPr id="22" name="object 22"/>
            <p:cNvSpPr/>
            <p:nvPr/>
          </p:nvSpPr>
          <p:spPr>
            <a:xfrm>
              <a:off x="2654807" y="4178808"/>
              <a:ext cx="1475740" cy="637540"/>
            </a:xfrm>
            <a:custGeom>
              <a:avLst/>
              <a:gdLst/>
              <a:ahLst/>
              <a:cxnLst/>
              <a:rect l="l" t="t" r="r" b="b"/>
              <a:pathLst>
                <a:path w="1475739" h="637539">
                  <a:moveTo>
                    <a:pt x="1469136" y="0"/>
                  </a:moveTo>
                  <a:lnTo>
                    <a:pt x="6096" y="0"/>
                  </a:lnTo>
                  <a:lnTo>
                    <a:pt x="0" y="6095"/>
                  </a:lnTo>
                  <a:lnTo>
                    <a:pt x="0" y="630935"/>
                  </a:lnTo>
                  <a:lnTo>
                    <a:pt x="6096" y="637031"/>
                  </a:lnTo>
                  <a:lnTo>
                    <a:pt x="1469136" y="637031"/>
                  </a:lnTo>
                  <a:lnTo>
                    <a:pt x="1475232" y="630935"/>
                  </a:lnTo>
                  <a:lnTo>
                    <a:pt x="1475232" y="621791"/>
                  </a:lnTo>
                  <a:lnTo>
                    <a:pt x="27431" y="621791"/>
                  </a:lnTo>
                  <a:lnTo>
                    <a:pt x="12192" y="609599"/>
                  </a:lnTo>
                  <a:lnTo>
                    <a:pt x="27431" y="609599"/>
                  </a:lnTo>
                  <a:lnTo>
                    <a:pt x="27431" y="27431"/>
                  </a:lnTo>
                  <a:lnTo>
                    <a:pt x="12192" y="27431"/>
                  </a:lnTo>
                  <a:lnTo>
                    <a:pt x="27431" y="12191"/>
                  </a:lnTo>
                  <a:lnTo>
                    <a:pt x="1475232" y="12191"/>
                  </a:lnTo>
                  <a:lnTo>
                    <a:pt x="1475232" y="6095"/>
                  </a:lnTo>
                  <a:lnTo>
                    <a:pt x="1469136" y="0"/>
                  </a:lnTo>
                  <a:close/>
                </a:path>
                <a:path w="1475739" h="637539">
                  <a:moveTo>
                    <a:pt x="27431" y="609599"/>
                  </a:moveTo>
                  <a:lnTo>
                    <a:pt x="12192" y="609599"/>
                  </a:lnTo>
                  <a:lnTo>
                    <a:pt x="27431" y="621791"/>
                  </a:lnTo>
                  <a:lnTo>
                    <a:pt x="27431" y="609599"/>
                  </a:lnTo>
                  <a:close/>
                </a:path>
                <a:path w="1475739" h="637539">
                  <a:moveTo>
                    <a:pt x="1447800" y="609599"/>
                  </a:moveTo>
                  <a:lnTo>
                    <a:pt x="27431" y="609599"/>
                  </a:lnTo>
                  <a:lnTo>
                    <a:pt x="27431" y="621791"/>
                  </a:lnTo>
                  <a:lnTo>
                    <a:pt x="1447800" y="621791"/>
                  </a:lnTo>
                  <a:lnTo>
                    <a:pt x="1447800" y="609599"/>
                  </a:lnTo>
                  <a:close/>
                </a:path>
                <a:path w="1475739" h="637539">
                  <a:moveTo>
                    <a:pt x="1447800" y="12191"/>
                  </a:moveTo>
                  <a:lnTo>
                    <a:pt x="1447800" y="621791"/>
                  </a:lnTo>
                  <a:lnTo>
                    <a:pt x="1459992" y="609599"/>
                  </a:lnTo>
                  <a:lnTo>
                    <a:pt x="1475232" y="609599"/>
                  </a:lnTo>
                  <a:lnTo>
                    <a:pt x="1475232" y="27431"/>
                  </a:lnTo>
                  <a:lnTo>
                    <a:pt x="1459992" y="27431"/>
                  </a:lnTo>
                  <a:lnTo>
                    <a:pt x="1447800" y="12191"/>
                  </a:lnTo>
                  <a:close/>
                </a:path>
                <a:path w="1475739" h="637539">
                  <a:moveTo>
                    <a:pt x="1475232" y="609599"/>
                  </a:moveTo>
                  <a:lnTo>
                    <a:pt x="1459992" y="609599"/>
                  </a:lnTo>
                  <a:lnTo>
                    <a:pt x="1447800" y="621791"/>
                  </a:lnTo>
                  <a:lnTo>
                    <a:pt x="1475232" y="621791"/>
                  </a:lnTo>
                  <a:lnTo>
                    <a:pt x="1475232" y="609599"/>
                  </a:lnTo>
                  <a:close/>
                </a:path>
                <a:path w="1475739" h="637539">
                  <a:moveTo>
                    <a:pt x="27431" y="12191"/>
                  </a:moveTo>
                  <a:lnTo>
                    <a:pt x="12192" y="27431"/>
                  </a:lnTo>
                  <a:lnTo>
                    <a:pt x="27431" y="27431"/>
                  </a:lnTo>
                  <a:lnTo>
                    <a:pt x="27431" y="12191"/>
                  </a:lnTo>
                  <a:close/>
                </a:path>
                <a:path w="1475739" h="637539">
                  <a:moveTo>
                    <a:pt x="1447800" y="12191"/>
                  </a:moveTo>
                  <a:lnTo>
                    <a:pt x="27431" y="12191"/>
                  </a:lnTo>
                  <a:lnTo>
                    <a:pt x="27431" y="27431"/>
                  </a:lnTo>
                  <a:lnTo>
                    <a:pt x="1447800" y="27431"/>
                  </a:lnTo>
                  <a:lnTo>
                    <a:pt x="1447800" y="12191"/>
                  </a:lnTo>
                  <a:close/>
                </a:path>
                <a:path w="1475739" h="637539">
                  <a:moveTo>
                    <a:pt x="1475232" y="12191"/>
                  </a:moveTo>
                  <a:lnTo>
                    <a:pt x="1447800" y="12191"/>
                  </a:lnTo>
                  <a:lnTo>
                    <a:pt x="1459992" y="27431"/>
                  </a:lnTo>
                  <a:lnTo>
                    <a:pt x="1475232" y="27431"/>
                  </a:lnTo>
                  <a:lnTo>
                    <a:pt x="1475232" y="12191"/>
                  </a:lnTo>
                  <a:close/>
                </a:path>
              </a:pathLst>
            </a:custGeom>
            <a:solidFill>
              <a:srgbClr val="375C89"/>
            </a:solidFill>
          </p:spPr>
          <p:txBody>
            <a:bodyPr wrap="square" lIns="0" tIns="0" rIns="0" bIns="0" rtlCol="0"/>
            <a:lstStyle/>
            <a:p>
              <a:endParaRPr/>
            </a:p>
          </p:txBody>
        </p:sp>
      </p:grpSp>
      <p:sp>
        <p:nvSpPr>
          <p:cNvPr id="23" name="object 23"/>
          <p:cNvSpPr txBox="1"/>
          <p:nvPr/>
        </p:nvSpPr>
        <p:spPr>
          <a:xfrm>
            <a:off x="2667000" y="4191000"/>
            <a:ext cx="1447800" cy="609600"/>
          </a:xfrm>
          <a:prstGeom prst="rect">
            <a:avLst/>
          </a:prstGeom>
        </p:spPr>
        <p:txBody>
          <a:bodyPr vert="horz" wrap="square" lIns="0" tIns="15240" rIns="0" bIns="0" rtlCol="0">
            <a:spAutoFit/>
          </a:bodyPr>
          <a:lstStyle/>
          <a:p>
            <a:pPr marL="423545" marR="172085" indent="-256540">
              <a:lnSpc>
                <a:spcPct val="100000"/>
              </a:lnSpc>
              <a:spcBef>
                <a:spcPts val="120"/>
              </a:spcBef>
            </a:pPr>
            <a:r>
              <a:rPr sz="1800" spc="-50" dirty="0">
                <a:solidFill>
                  <a:srgbClr val="FFFFFF"/>
                </a:solidFill>
                <a:latin typeface="Arial"/>
                <a:cs typeface="Arial"/>
              </a:rPr>
              <a:t>I</a:t>
            </a:r>
            <a:r>
              <a:rPr sz="1800" spc="-70" dirty="0">
                <a:solidFill>
                  <a:srgbClr val="FFFFFF"/>
                </a:solidFill>
                <a:latin typeface="Arial"/>
                <a:cs typeface="Arial"/>
              </a:rPr>
              <a:t>n</a:t>
            </a:r>
            <a:r>
              <a:rPr sz="1800" spc="-135" dirty="0">
                <a:solidFill>
                  <a:srgbClr val="FFFFFF"/>
                </a:solidFill>
                <a:latin typeface="Arial"/>
                <a:cs typeface="Arial"/>
              </a:rPr>
              <a:t>c</a:t>
            </a:r>
            <a:r>
              <a:rPr sz="1800" spc="-15" dirty="0">
                <a:solidFill>
                  <a:srgbClr val="FFFFFF"/>
                </a:solidFill>
                <a:latin typeface="Arial"/>
                <a:cs typeface="Arial"/>
              </a:rPr>
              <a:t>r</a:t>
            </a:r>
            <a:r>
              <a:rPr sz="1800" spc="-114" dirty="0">
                <a:solidFill>
                  <a:srgbClr val="FFFFFF"/>
                </a:solidFill>
                <a:latin typeface="Arial"/>
                <a:cs typeface="Arial"/>
              </a:rPr>
              <a:t>e</a:t>
            </a:r>
            <a:r>
              <a:rPr sz="1800" spc="-100" dirty="0">
                <a:solidFill>
                  <a:srgbClr val="FFFFFF"/>
                </a:solidFill>
                <a:latin typeface="Arial"/>
                <a:cs typeface="Arial"/>
              </a:rPr>
              <a:t>m</a:t>
            </a:r>
            <a:r>
              <a:rPr sz="1800" spc="-80" dirty="0">
                <a:solidFill>
                  <a:srgbClr val="FFFFFF"/>
                </a:solidFill>
                <a:latin typeface="Arial"/>
                <a:cs typeface="Arial"/>
              </a:rPr>
              <a:t>e</a:t>
            </a:r>
            <a:r>
              <a:rPr sz="1800" spc="-90" dirty="0">
                <a:solidFill>
                  <a:srgbClr val="FFFFFF"/>
                </a:solidFill>
                <a:latin typeface="Arial"/>
                <a:cs typeface="Arial"/>
              </a:rPr>
              <a:t>n</a:t>
            </a:r>
            <a:r>
              <a:rPr sz="1800" spc="20" dirty="0">
                <a:solidFill>
                  <a:srgbClr val="FFFFFF"/>
                </a:solidFill>
                <a:latin typeface="Arial"/>
                <a:cs typeface="Arial"/>
              </a:rPr>
              <a:t>t</a:t>
            </a:r>
            <a:r>
              <a:rPr sz="1800" spc="-140" dirty="0">
                <a:solidFill>
                  <a:srgbClr val="FFFFFF"/>
                </a:solidFill>
                <a:latin typeface="Arial"/>
                <a:cs typeface="Arial"/>
              </a:rPr>
              <a:t>a</a:t>
            </a:r>
            <a:r>
              <a:rPr sz="1800" dirty="0">
                <a:solidFill>
                  <a:srgbClr val="FFFFFF"/>
                </a:solidFill>
                <a:latin typeface="Arial"/>
                <a:cs typeface="Arial"/>
              </a:rPr>
              <a:t>l  </a:t>
            </a:r>
            <a:r>
              <a:rPr sz="1800" spc="-45" dirty="0">
                <a:solidFill>
                  <a:srgbClr val="FFFFFF"/>
                </a:solidFill>
                <a:latin typeface="Arial"/>
                <a:cs typeface="Arial"/>
              </a:rPr>
              <a:t>Model</a:t>
            </a:r>
            <a:endParaRPr sz="1800">
              <a:latin typeface="Arial"/>
              <a:cs typeface="Arial"/>
            </a:endParaRPr>
          </a:p>
        </p:txBody>
      </p:sp>
      <p:grpSp>
        <p:nvGrpSpPr>
          <p:cNvPr id="24" name="object 24"/>
          <p:cNvGrpSpPr/>
          <p:nvPr/>
        </p:nvGrpSpPr>
        <p:grpSpPr>
          <a:xfrm>
            <a:off x="4559808" y="4178808"/>
            <a:ext cx="1475740" cy="866140"/>
            <a:chOff x="4559808" y="4178808"/>
            <a:chExt cx="1475740" cy="866140"/>
          </a:xfrm>
        </p:grpSpPr>
        <p:sp>
          <p:nvSpPr>
            <p:cNvPr id="25" name="object 25"/>
            <p:cNvSpPr/>
            <p:nvPr/>
          </p:nvSpPr>
          <p:spPr>
            <a:xfrm>
              <a:off x="4572000" y="4191000"/>
              <a:ext cx="1447800" cy="838200"/>
            </a:xfrm>
            <a:custGeom>
              <a:avLst/>
              <a:gdLst/>
              <a:ahLst/>
              <a:cxnLst/>
              <a:rect l="l" t="t" r="r" b="b"/>
              <a:pathLst>
                <a:path w="1447800" h="838200">
                  <a:moveTo>
                    <a:pt x="1447800" y="0"/>
                  </a:moveTo>
                  <a:lnTo>
                    <a:pt x="0" y="0"/>
                  </a:lnTo>
                  <a:lnTo>
                    <a:pt x="0" y="838200"/>
                  </a:lnTo>
                  <a:lnTo>
                    <a:pt x="1447800" y="838200"/>
                  </a:lnTo>
                  <a:lnTo>
                    <a:pt x="1447800" y="0"/>
                  </a:lnTo>
                  <a:close/>
                </a:path>
              </a:pathLst>
            </a:custGeom>
            <a:solidFill>
              <a:srgbClr val="4E80BC"/>
            </a:solidFill>
          </p:spPr>
          <p:txBody>
            <a:bodyPr wrap="square" lIns="0" tIns="0" rIns="0" bIns="0" rtlCol="0"/>
            <a:lstStyle/>
            <a:p>
              <a:endParaRPr/>
            </a:p>
          </p:txBody>
        </p:sp>
        <p:sp>
          <p:nvSpPr>
            <p:cNvPr id="26" name="object 26"/>
            <p:cNvSpPr/>
            <p:nvPr/>
          </p:nvSpPr>
          <p:spPr>
            <a:xfrm>
              <a:off x="4559808" y="4178808"/>
              <a:ext cx="1475740" cy="866140"/>
            </a:xfrm>
            <a:custGeom>
              <a:avLst/>
              <a:gdLst/>
              <a:ahLst/>
              <a:cxnLst/>
              <a:rect l="l" t="t" r="r" b="b"/>
              <a:pathLst>
                <a:path w="1475739" h="866139">
                  <a:moveTo>
                    <a:pt x="1469136" y="0"/>
                  </a:moveTo>
                  <a:lnTo>
                    <a:pt x="6095" y="0"/>
                  </a:lnTo>
                  <a:lnTo>
                    <a:pt x="0" y="6095"/>
                  </a:lnTo>
                  <a:lnTo>
                    <a:pt x="0" y="859535"/>
                  </a:lnTo>
                  <a:lnTo>
                    <a:pt x="6095" y="865631"/>
                  </a:lnTo>
                  <a:lnTo>
                    <a:pt x="1469136" y="865631"/>
                  </a:lnTo>
                  <a:lnTo>
                    <a:pt x="1475231" y="859535"/>
                  </a:lnTo>
                  <a:lnTo>
                    <a:pt x="1475231" y="850391"/>
                  </a:lnTo>
                  <a:lnTo>
                    <a:pt x="27431" y="850391"/>
                  </a:lnTo>
                  <a:lnTo>
                    <a:pt x="12191" y="838199"/>
                  </a:lnTo>
                  <a:lnTo>
                    <a:pt x="27431" y="838199"/>
                  </a:lnTo>
                  <a:lnTo>
                    <a:pt x="27431" y="27431"/>
                  </a:lnTo>
                  <a:lnTo>
                    <a:pt x="12191" y="27431"/>
                  </a:lnTo>
                  <a:lnTo>
                    <a:pt x="27431" y="12191"/>
                  </a:lnTo>
                  <a:lnTo>
                    <a:pt x="1475231" y="12191"/>
                  </a:lnTo>
                  <a:lnTo>
                    <a:pt x="1475231" y="6095"/>
                  </a:lnTo>
                  <a:lnTo>
                    <a:pt x="1469136" y="0"/>
                  </a:lnTo>
                  <a:close/>
                </a:path>
                <a:path w="1475739" h="866139">
                  <a:moveTo>
                    <a:pt x="27431" y="838199"/>
                  </a:moveTo>
                  <a:lnTo>
                    <a:pt x="12191" y="838199"/>
                  </a:lnTo>
                  <a:lnTo>
                    <a:pt x="27431" y="850391"/>
                  </a:lnTo>
                  <a:lnTo>
                    <a:pt x="27431" y="838199"/>
                  </a:lnTo>
                  <a:close/>
                </a:path>
                <a:path w="1475739" h="866139">
                  <a:moveTo>
                    <a:pt x="1447800" y="838199"/>
                  </a:moveTo>
                  <a:lnTo>
                    <a:pt x="27431" y="838199"/>
                  </a:lnTo>
                  <a:lnTo>
                    <a:pt x="27431" y="850391"/>
                  </a:lnTo>
                  <a:lnTo>
                    <a:pt x="1447800" y="850391"/>
                  </a:lnTo>
                  <a:lnTo>
                    <a:pt x="1447800" y="838199"/>
                  </a:lnTo>
                  <a:close/>
                </a:path>
                <a:path w="1475739" h="866139">
                  <a:moveTo>
                    <a:pt x="1447800" y="12191"/>
                  </a:moveTo>
                  <a:lnTo>
                    <a:pt x="1447800" y="850391"/>
                  </a:lnTo>
                  <a:lnTo>
                    <a:pt x="1459991" y="838199"/>
                  </a:lnTo>
                  <a:lnTo>
                    <a:pt x="1475231" y="838199"/>
                  </a:lnTo>
                  <a:lnTo>
                    <a:pt x="1475231" y="27431"/>
                  </a:lnTo>
                  <a:lnTo>
                    <a:pt x="1459991" y="27431"/>
                  </a:lnTo>
                  <a:lnTo>
                    <a:pt x="1447800" y="12191"/>
                  </a:lnTo>
                  <a:close/>
                </a:path>
                <a:path w="1475739" h="866139">
                  <a:moveTo>
                    <a:pt x="1475231" y="838199"/>
                  </a:moveTo>
                  <a:lnTo>
                    <a:pt x="1459991" y="838199"/>
                  </a:lnTo>
                  <a:lnTo>
                    <a:pt x="1447800" y="850391"/>
                  </a:lnTo>
                  <a:lnTo>
                    <a:pt x="1475231" y="850391"/>
                  </a:lnTo>
                  <a:lnTo>
                    <a:pt x="1475231" y="838199"/>
                  </a:lnTo>
                  <a:close/>
                </a:path>
                <a:path w="1475739" h="866139">
                  <a:moveTo>
                    <a:pt x="27431" y="12191"/>
                  </a:moveTo>
                  <a:lnTo>
                    <a:pt x="12191" y="27431"/>
                  </a:lnTo>
                  <a:lnTo>
                    <a:pt x="27431" y="27431"/>
                  </a:lnTo>
                  <a:lnTo>
                    <a:pt x="27431" y="12191"/>
                  </a:lnTo>
                  <a:close/>
                </a:path>
                <a:path w="1475739" h="866139">
                  <a:moveTo>
                    <a:pt x="1447800" y="12191"/>
                  </a:moveTo>
                  <a:lnTo>
                    <a:pt x="27431" y="12191"/>
                  </a:lnTo>
                  <a:lnTo>
                    <a:pt x="27431" y="27431"/>
                  </a:lnTo>
                  <a:lnTo>
                    <a:pt x="1447800" y="27431"/>
                  </a:lnTo>
                  <a:lnTo>
                    <a:pt x="1447800" y="12191"/>
                  </a:lnTo>
                  <a:close/>
                </a:path>
                <a:path w="1475739" h="866139">
                  <a:moveTo>
                    <a:pt x="1475231" y="12191"/>
                  </a:moveTo>
                  <a:lnTo>
                    <a:pt x="1447800" y="12191"/>
                  </a:lnTo>
                  <a:lnTo>
                    <a:pt x="1459991" y="27431"/>
                  </a:lnTo>
                  <a:lnTo>
                    <a:pt x="1475231" y="27431"/>
                  </a:lnTo>
                  <a:lnTo>
                    <a:pt x="1475231" y="12191"/>
                  </a:lnTo>
                  <a:close/>
                </a:path>
              </a:pathLst>
            </a:custGeom>
            <a:solidFill>
              <a:srgbClr val="375C89"/>
            </a:solidFill>
          </p:spPr>
          <p:txBody>
            <a:bodyPr wrap="square" lIns="0" tIns="0" rIns="0" bIns="0" rtlCol="0"/>
            <a:lstStyle/>
            <a:p>
              <a:endParaRPr/>
            </a:p>
          </p:txBody>
        </p:sp>
      </p:grpSp>
      <p:sp>
        <p:nvSpPr>
          <p:cNvPr id="27" name="object 27"/>
          <p:cNvSpPr txBox="1"/>
          <p:nvPr/>
        </p:nvSpPr>
        <p:spPr>
          <a:xfrm>
            <a:off x="4572000" y="4191000"/>
            <a:ext cx="1447800" cy="838200"/>
          </a:xfrm>
          <a:prstGeom prst="rect">
            <a:avLst/>
          </a:prstGeom>
        </p:spPr>
        <p:txBody>
          <a:bodyPr vert="horz" wrap="square" lIns="0" tIns="130810" rIns="0" bIns="0" rtlCol="0">
            <a:spAutoFit/>
          </a:bodyPr>
          <a:lstStyle/>
          <a:p>
            <a:pPr marL="423545" marR="146685" indent="-280670">
              <a:lnSpc>
                <a:spcPct val="100000"/>
              </a:lnSpc>
              <a:spcBef>
                <a:spcPts val="1030"/>
              </a:spcBef>
            </a:pPr>
            <a:r>
              <a:rPr sz="1800" spc="-365" dirty="0">
                <a:solidFill>
                  <a:srgbClr val="FFFFFF"/>
                </a:solidFill>
                <a:latin typeface="Arial"/>
                <a:cs typeface="Arial"/>
              </a:rPr>
              <a:t>E</a:t>
            </a:r>
            <a:r>
              <a:rPr sz="1800" spc="-110" dirty="0">
                <a:solidFill>
                  <a:srgbClr val="FFFFFF"/>
                </a:solidFill>
                <a:latin typeface="Arial"/>
                <a:cs typeface="Arial"/>
              </a:rPr>
              <a:t>v</a:t>
            </a:r>
            <a:r>
              <a:rPr sz="1800" spc="-45" dirty="0">
                <a:solidFill>
                  <a:srgbClr val="FFFFFF"/>
                </a:solidFill>
                <a:latin typeface="Arial"/>
                <a:cs typeface="Arial"/>
              </a:rPr>
              <a:t>o</a:t>
            </a:r>
            <a:r>
              <a:rPr sz="1800" dirty="0">
                <a:solidFill>
                  <a:srgbClr val="FFFFFF"/>
                </a:solidFill>
                <a:latin typeface="Arial"/>
                <a:cs typeface="Arial"/>
              </a:rPr>
              <a:t>l</a:t>
            </a:r>
            <a:r>
              <a:rPr sz="1800" spc="-65" dirty="0">
                <a:solidFill>
                  <a:srgbClr val="FFFFFF"/>
                </a:solidFill>
                <a:latin typeface="Arial"/>
                <a:cs typeface="Arial"/>
              </a:rPr>
              <a:t>u</a:t>
            </a:r>
            <a:r>
              <a:rPr sz="1800" spc="45" dirty="0">
                <a:solidFill>
                  <a:srgbClr val="FFFFFF"/>
                </a:solidFill>
                <a:latin typeface="Arial"/>
                <a:cs typeface="Arial"/>
              </a:rPr>
              <a:t>t</a:t>
            </a:r>
            <a:r>
              <a:rPr sz="1800" dirty="0">
                <a:solidFill>
                  <a:srgbClr val="FFFFFF"/>
                </a:solidFill>
                <a:latin typeface="Arial"/>
                <a:cs typeface="Arial"/>
              </a:rPr>
              <a:t>i</a:t>
            </a:r>
            <a:r>
              <a:rPr sz="1800" spc="-45" dirty="0">
                <a:solidFill>
                  <a:srgbClr val="FFFFFF"/>
                </a:solidFill>
                <a:latin typeface="Arial"/>
                <a:cs typeface="Arial"/>
              </a:rPr>
              <a:t>o</a:t>
            </a:r>
            <a:r>
              <a:rPr sz="1800" spc="-70" dirty="0">
                <a:solidFill>
                  <a:srgbClr val="FFFFFF"/>
                </a:solidFill>
                <a:latin typeface="Arial"/>
                <a:cs typeface="Arial"/>
              </a:rPr>
              <a:t>n</a:t>
            </a:r>
            <a:r>
              <a:rPr sz="1800" spc="-90" dirty="0">
                <a:solidFill>
                  <a:srgbClr val="FFFFFF"/>
                </a:solidFill>
                <a:latin typeface="Arial"/>
                <a:cs typeface="Arial"/>
              </a:rPr>
              <a:t>a</a:t>
            </a:r>
            <a:r>
              <a:rPr sz="1800" spc="-60" dirty="0">
                <a:solidFill>
                  <a:srgbClr val="FFFFFF"/>
                </a:solidFill>
                <a:latin typeface="Arial"/>
                <a:cs typeface="Arial"/>
              </a:rPr>
              <a:t>ry  </a:t>
            </a:r>
            <a:r>
              <a:rPr sz="1800" spc="-45" dirty="0">
                <a:solidFill>
                  <a:srgbClr val="FFFFFF"/>
                </a:solidFill>
                <a:latin typeface="Arial"/>
                <a:cs typeface="Arial"/>
              </a:rPr>
              <a:t>Model</a:t>
            </a:r>
            <a:endParaRPr sz="1800">
              <a:latin typeface="Arial"/>
              <a:cs typeface="Arial"/>
            </a:endParaRPr>
          </a:p>
        </p:txBody>
      </p:sp>
      <p:grpSp>
        <p:nvGrpSpPr>
          <p:cNvPr id="28" name="object 28"/>
          <p:cNvGrpSpPr/>
          <p:nvPr/>
        </p:nvGrpSpPr>
        <p:grpSpPr>
          <a:xfrm>
            <a:off x="1054608" y="5626608"/>
            <a:ext cx="1323340" cy="637540"/>
            <a:chOff x="1054608" y="5626608"/>
            <a:chExt cx="1323340" cy="637540"/>
          </a:xfrm>
        </p:grpSpPr>
        <p:sp>
          <p:nvSpPr>
            <p:cNvPr id="29" name="object 29"/>
            <p:cNvSpPr/>
            <p:nvPr/>
          </p:nvSpPr>
          <p:spPr>
            <a:xfrm>
              <a:off x="1066800" y="5638800"/>
              <a:ext cx="1295400" cy="609600"/>
            </a:xfrm>
            <a:custGeom>
              <a:avLst/>
              <a:gdLst/>
              <a:ahLst/>
              <a:cxnLst/>
              <a:rect l="l" t="t" r="r" b="b"/>
              <a:pathLst>
                <a:path w="1295400" h="609600">
                  <a:moveTo>
                    <a:pt x="1295400" y="0"/>
                  </a:moveTo>
                  <a:lnTo>
                    <a:pt x="0" y="0"/>
                  </a:lnTo>
                  <a:lnTo>
                    <a:pt x="0" y="609600"/>
                  </a:lnTo>
                  <a:lnTo>
                    <a:pt x="1295400" y="609600"/>
                  </a:lnTo>
                  <a:lnTo>
                    <a:pt x="1295400" y="0"/>
                  </a:lnTo>
                  <a:close/>
                </a:path>
              </a:pathLst>
            </a:custGeom>
            <a:solidFill>
              <a:srgbClr val="4E80BC"/>
            </a:solidFill>
          </p:spPr>
          <p:txBody>
            <a:bodyPr wrap="square" lIns="0" tIns="0" rIns="0" bIns="0" rtlCol="0"/>
            <a:lstStyle/>
            <a:p>
              <a:endParaRPr/>
            </a:p>
          </p:txBody>
        </p:sp>
        <p:sp>
          <p:nvSpPr>
            <p:cNvPr id="30" name="object 30"/>
            <p:cNvSpPr/>
            <p:nvPr/>
          </p:nvSpPr>
          <p:spPr>
            <a:xfrm>
              <a:off x="1054608" y="5626608"/>
              <a:ext cx="1323340" cy="637540"/>
            </a:xfrm>
            <a:custGeom>
              <a:avLst/>
              <a:gdLst/>
              <a:ahLst/>
              <a:cxnLst/>
              <a:rect l="l" t="t" r="r" b="b"/>
              <a:pathLst>
                <a:path w="1323339" h="637539">
                  <a:moveTo>
                    <a:pt x="1316736" y="0"/>
                  </a:moveTo>
                  <a:lnTo>
                    <a:pt x="6095" y="0"/>
                  </a:lnTo>
                  <a:lnTo>
                    <a:pt x="0" y="6096"/>
                  </a:lnTo>
                  <a:lnTo>
                    <a:pt x="0" y="630936"/>
                  </a:lnTo>
                  <a:lnTo>
                    <a:pt x="6095" y="637032"/>
                  </a:lnTo>
                  <a:lnTo>
                    <a:pt x="1316736" y="637032"/>
                  </a:lnTo>
                  <a:lnTo>
                    <a:pt x="1322831" y="630936"/>
                  </a:lnTo>
                  <a:lnTo>
                    <a:pt x="1322831" y="621792"/>
                  </a:lnTo>
                  <a:lnTo>
                    <a:pt x="27431" y="621792"/>
                  </a:lnTo>
                  <a:lnTo>
                    <a:pt x="12191" y="609600"/>
                  </a:lnTo>
                  <a:lnTo>
                    <a:pt x="27431" y="609600"/>
                  </a:lnTo>
                  <a:lnTo>
                    <a:pt x="27431" y="27432"/>
                  </a:lnTo>
                  <a:lnTo>
                    <a:pt x="12191" y="27432"/>
                  </a:lnTo>
                  <a:lnTo>
                    <a:pt x="27431" y="12192"/>
                  </a:lnTo>
                  <a:lnTo>
                    <a:pt x="1322831" y="12192"/>
                  </a:lnTo>
                  <a:lnTo>
                    <a:pt x="1322831" y="6096"/>
                  </a:lnTo>
                  <a:lnTo>
                    <a:pt x="1316736" y="0"/>
                  </a:lnTo>
                  <a:close/>
                </a:path>
                <a:path w="1323339" h="637539">
                  <a:moveTo>
                    <a:pt x="27431" y="609600"/>
                  </a:moveTo>
                  <a:lnTo>
                    <a:pt x="12191" y="609600"/>
                  </a:lnTo>
                  <a:lnTo>
                    <a:pt x="27431" y="621792"/>
                  </a:lnTo>
                  <a:lnTo>
                    <a:pt x="27431" y="609600"/>
                  </a:lnTo>
                  <a:close/>
                </a:path>
                <a:path w="1323339" h="637539">
                  <a:moveTo>
                    <a:pt x="1295399" y="609600"/>
                  </a:moveTo>
                  <a:lnTo>
                    <a:pt x="27431" y="609600"/>
                  </a:lnTo>
                  <a:lnTo>
                    <a:pt x="27431" y="621792"/>
                  </a:lnTo>
                  <a:lnTo>
                    <a:pt x="1295399" y="621792"/>
                  </a:lnTo>
                  <a:lnTo>
                    <a:pt x="1295399" y="609600"/>
                  </a:lnTo>
                  <a:close/>
                </a:path>
                <a:path w="1323339" h="637539">
                  <a:moveTo>
                    <a:pt x="1295399" y="12192"/>
                  </a:moveTo>
                  <a:lnTo>
                    <a:pt x="1295399" y="621792"/>
                  </a:lnTo>
                  <a:lnTo>
                    <a:pt x="1307592" y="609600"/>
                  </a:lnTo>
                  <a:lnTo>
                    <a:pt x="1322831" y="609600"/>
                  </a:lnTo>
                  <a:lnTo>
                    <a:pt x="1322831" y="27432"/>
                  </a:lnTo>
                  <a:lnTo>
                    <a:pt x="1307592" y="27432"/>
                  </a:lnTo>
                  <a:lnTo>
                    <a:pt x="1295399" y="12192"/>
                  </a:lnTo>
                  <a:close/>
                </a:path>
                <a:path w="1323339" h="637539">
                  <a:moveTo>
                    <a:pt x="1322831" y="609600"/>
                  </a:moveTo>
                  <a:lnTo>
                    <a:pt x="1307592" y="609600"/>
                  </a:lnTo>
                  <a:lnTo>
                    <a:pt x="1295399" y="621792"/>
                  </a:lnTo>
                  <a:lnTo>
                    <a:pt x="1322831" y="621792"/>
                  </a:lnTo>
                  <a:lnTo>
                    <a:pt x="1322831" y="609600"/>
                  </a:lnTo>
                  <a:close/>
                </a:path>
                <a:path w="1323339" h="637539">
                  <a:moveTo>
                    <a:pt x="27431" y="12192"/>
                  </a:moveTo>
                  <a:lnTo>
                    <a:pt x="12191" y="27432"/>
                  </a:lnTo>
                  <a:lnTo>
                    <a:pt x="27431" y="27432"/>
                  </a:lnTo>
                  <a:lnTo>
                    <a:pt x="27431" y="12192"/>
                  </a:lnTo>
                  <a:close/>
                </a:path>
                <a:path w="1323339" h="637539">
                  <a:moveTo>
                    <a:pt x="1295399" y="12192"/>
                  </a:moveTo>
                  <a:lnTo>
                    <a:pt x="27431" y="12192"/>
                  </a:lnTo>
                  <a:lnTo>
                    <a:pt x="27431" y="27432"/>
                  </a:lnTo>
                  <a:lnTo>
                    <a:pt x="1295399" y="27432"/>
                  </a:lnTo>
                  <a:lnTo>
                    <a:pt x="1295399" y="12192"/>
                  </a:lnTo>
                  <a:close/>
                </a:path>
                <a:path w="1323339" h="637539">
                  <a:moveTo>
                    <a:pt x="1322831" y="12192"/>
                  </a:moveTo>
                  <a:lnTo>
                    <a:pt x="1295399" y="12192"/>
                  </a:lnTo>
                  <a:lnTo>
                    <a:pt x="1307592" y="27432"/>
                  </a:lnTo>
                  <a:lnTo>
                    <a:pt x="1322831" y="27432"/>
                  </a:lnTo>
                  <a:lnTo>
                    <a:pt x="1322831" y="12192"/>
                  </a:lnTo>
                  <a:close/>
                </a:path>
              </a:pathLst>
            </a:custGeom>
            <a:solidFill>
              <a:srgbClr val="375C89"/>
            </a:solidFill>
          </p:spPr>
          <p:txBody>
            <a:bodyPr wrap="square" lIns="0" tIns="0" rIns="0" bIns="0" rtlCol="0"/>
            <a:lstStyle/>
            <a:p>
              <a:endParaRPr/>
            </a:p>
          </p:txBody>
        </p:sp>
      </p:grpSp>
      <p:sp>
        <p:nvSpPr>
          <p:cNvPr id="31" name="object 31"/>
          <p:cNvSpPr txBox="1"/>
          <p:nvPr/>
        </p:nvSpPr>
        <p:spPr>
          <a:xfrm>
            <a:off x="1066800" y="5638800"/>
            <a:ext cx="1295400" cy="609600"/>
          </a:xfrm>
          <a:prstGeom prst="rect">
            <a:avLst/>
          </a:prstGeom>
        </p:spPr>
        <p:txBody>
          <a:bodyPr vert="horz" wrap="square" lIns="0" tIns="152400" rIns="0" bIns="0" rtlCol="0">
            <a:spAutoFit/>
          </a:bodyPr>
          <a:lstStyle/>
          <a:p>
            <a:pPr marL="255904">
              <a:lnSpc>
                <a:spcPct val="100000"/>
              </a:lnSpc>
              <a:spcBef>
                <a:spcPts val="1200"/>
              </a:spcBef>
            </a:pPr>
            <a:r>
              <a:rPr sz="1800" spc="-180" dirty="0">
                <a:solidFill>
                  <a:srgbClr val="FFFFFF"/>
                </a:solidFill>
                <a:latin typeface="Arial"/>
                <a:cs typeface="Arial"/>
              </a:rPr>
              <a:t>V</a:t>
            </a:r>
            <a:r>
              <a:rPr sz="1800" spc="-120" dirty="0">
                <a:solidFill>
                  <a:srgbClr val="FFFFFF"/>
                </a:solidFill>
                <a:latin typeface="Arial"/>
                <a:cs typeface="Arial"/>
              </a:rPr>
              <a:t> </a:t>
            </a:r>
            <a:r>
              <a:rPr sz="1800" spc="-45" dirty="0">
                <a:solidFill>
                  <a:srgbClr val="FFFFFF"/>
                </a:solidFill>
                <a:latin typeface="Arial"/>
                <a:cs typeface="Arial"/>
              </a:rPr>
              <a:t>Model</a:t>
            </a:r>
            <a:endParaRPr sz="1800">
              <a:latin typeface="Arial"/>
              <a:cs typeface="Arial"/>
            </a:endParaRPr>
          </a:p>
        </p:txBody>
      </p:sp>
      <p:grpSp>
        <p:nvGrpSpPr>
          <p:cNvPr id="32" name="object 32"/>
          <p:cNvGrpSpPr/>
          <p:nvPr/>
        </p:nvGrpSpPr>
        <p:grpSpPr>
          <a:xfrm>
            <a:off x="3035807" y="5169408"/>
            <a:ext cx="1399540" cy="637540"/>
            <a:chOff x="3035807" y="5169408"/>
            <a:chExt cx="1399540" cy="637540"/>
          </a:xfrm>
        </p:grpSpPr>
        <p:sp>
          <p:nvSpPr>
            <p:cNvPr id="33" name="object 33"/>
            <p:cNvSpPr/>
            <p:nvPr/>
          </p:nvSpPr>
          <p:spPr>
            <a:xfrm>
              <a:off x="3047999" y="5181600"/>
              <a:ext cx="1371600" cy="609600"/>
            </a:xfrm>
            <a:custGeom>
              <a:avLst/>
              <a:gdLst/>
              <a:ahLst/>
              <a:cxnLst/>
              <a:rect l="l" t="t" r="r" b="b"/>
              <a:pathLst>
                <a:path w="1371600" h="609600">
                  <a:moveTo>
                    <a:pt x="1371600" y="0"/>
                  </a:moveTo>
                  <a:lnTo>
                    <a:pt x="0" y="0"/>
                  </a:lnTo>
                  <a:lnTo>
                    <a:pt x="0" y="609600"/>
                  </a:lnTo>
                  <a:lnTo>
                    <a:pt x="1371600" y="609600"/>
                  </a:lnTo>
                  <a:lnTo>
                    <a:pt x="1371600" y="0"/>
                  </a:lnTo>
                  <a:close/>
                </a:path>
              </a:pathLst>
            </a:custGeom>
            <a:solidFill>
              <a:srgbClr val="4E80BC"/>
            </a:solidFill>
          </p:spPr>
          <p:txBody>
            <a:bodyPr wrap="square" lIns="0" tIns="0" rIns="0" bIns="0" rtlCol="0"/>
            <a:lstStyle/>
            <a:p>
              <a:endParaRPr/>
            </a:p>
          </p:txBody>
        </p:sp>
        <p:sp>
          <p:nvSpPr>
            <p:cNvPr id="34" name="object 34"/>
            <p:cNvSpPr/>
            <p:nvPr/>
          </p:nvSpPr>
          <p:spPr>
            <a:xfrm>
              <a:off x="3035807" y="5169408"/>
              <a:ext cx="1399540" cy="637540"/>
            </a:xfrm>
            <a:custGeom>
              <a:avLst/>
              <a:gdLst/>
              <a:ahLst/>
              <a:cxnLst/>
              <a:rect l="l" t="t" r="r" b="b"/>
              <a:pathLst>
                <a:path w="1399539" h="637539">
                  <a:moveTo>
                    <a:pt x="1392936" y="0"/>
                  </a:moveTo>
                  <a:lnTo>
                    <a:pt x="6096" y="0"/>
                  </a:lnTo>
                  <a:lnTo>
                    <a:pt x="0" y="6096"/>
                  </a:lnTo>
                  <a:lnTo>
                    <a:pt x="0" y="630936"/>
                  </a:lnTo>
                  <a:lnTo>
                    <a:pt x="6096" y="637032"/>
                  </a:lnTo>
                  <a:lnTo>
                    <a:pt x="1392936" y="637032"/>
                  </a:lnTo>
                  <a:lnTo>
                    <a:pt x="1399032" y="630936"/>
                  </a:lnTo>
                  <a:lnTo>
                    <a:pt x="1399032" y="621792"/>
                  </a:lnTo>
                  <a:lnTo>
                    <a:pt x="27431" y="621792"/>
                  </a:lnTo>
                  <a:lnTo>
                    <a:pt x="12192" y="609600"/>
                  </a:lnTo>
                  <a:lnTo>
                    <a:pt x="27431" y="609600"/>
                  </a:lnTo>
                  <a:lnTo>
                    <a:pt x="27431" y="27432"/>
                  </a:lnTo>
                  <a:lnTo>
                    <a:pt x="12192" y="27432"/>
                  </a:lnTo>
                  <a:lnTo>
                    <a:pt x="27431" y="12192"/>
                  </a:lnTo>
                  <a:lnTo>
                    <a:pt x="1399032" y="12192"/>
                  </a:lnTo>
                  <a:lnTo>
                    <a:pt x="1399032" y="6096"/>
                  </a:lnTo>
                  <a:lnTo>
                    <a:pt x="1392936" y="0"/>
                  </a:lnTo>
                  <a:close/>
                </a:path>
                <a:path w="1399539" h="637539">
                  <a:moveTo>
                    <a:pt x="27431" y="609600"/>
                  </a:moveTo>
                  <a:lnTo>
                    <a:pt x="12192" y="609600"/>
                  </a:lnTo>
                  <a:lnTo>
                    <a:pt x="27431" y="621792"/>
                  </a:lnTo>
                  <a:lnTo>
                    <a:pt x="27431" y="609600"/>
                  </a:lnTo>
                  <a:close/>
                </a:path>
                <a:path w="1399539" h="637539">
                  <a:moveTo>
                    <a:pt x="1371600" y="609600"/>
                  </a:moveTo>
                  <a:lnTo>
                    <a:pt x="27431" y="609600"/>
                  </a:lnTo>
                  <a:lnTo>
                    <a:pt x="27431" y="621792"/>
                  </a:lnTo>
                  <a:lnTo>
                    <a:pt x="1371600" y="621792"/>
                  </a:lnTo>
                  <a:lnTo>
                    <a:pt x="1371600" y="609600"/>
                  </a:lnTo>
                  <a:close/>
                </a:path>
                <a:path w="1399539" h="637539">
                  <a:moveTo>
                    <a:pt x="1371600" y="12192"/>
                  </a:moveTo>
                  <a:lnTo>
                    <a:pt x="1371600" y="621792"/>
                  </a:lnTo>
                  <a:lnTo>
                    <a:pt x="1383792" y="609600"/>
                  </a:lnTo>
                  <a:lnTo>
                    <a:pt x="1399032" y="609600"/>
                  </a:lnTo>
                  <a:lnTo>
                    <a:pt x="1399032" y="27432"/>
                  </a:lnTo>
                  <a:lnTo>
                    <a:pt x="1383792" y="27432"/>
                  </a:lnTo>
                  <a:lnTo>
                    <a:pt x="1371600" y="12192"/>
                  </a:lnTo>
                  <a:close/>
                </a:path>
                <a:path w="1399539" h="637539">
                  <a:moveTo>
                    <a:pt x="1399032" y="609600"/>
                  </a:moveTo>
                  <a:lnTo>
                    <a:pt x="1383792" y="609600"/>
                  </a:lnTo>
                  <a:lnTo>
                    <a:pt x="1371600" y="621792"/>
                  </a:lnTo>
                  <a:lnTo>
                    <a:pt x="1399032" y="621792"/>
                  </a:lnTo>
                  <a:lnTo>
                    <a:pt x="1399032" y="609600"/>
                  </a:lnTo>
                  <a:close/>
                </a:path>
                <a:path w="1399539" h="637539">
                  <a:moveTo>
                    <a:pt x="27431" y="12192"/>
                  </a:moveTo>
                  <a:lnTo>
                    <a:pt x="12192" y="27432"/>
                  </a:lnTo>
                  <a:lnTo>
                    <a:pt x="27431" y="27432"/>
                  </a:lnTo>
                  <a:lnTo>
                    <a:pt x="27431" y="12192"/>
                  </a:lnTo>
                  <a:close/>
                </a:path>
                <a:path w="1399539" h="637539">
                  <a:moveTo>
                    <a:pt x="1371600" y="12192"/>
                  </a:moveTo>
                  <a:lnTo>
                    <a:pt x="27431" y="12192"/>
                  </a:lnTo>
                  <a:lnTo>
                    <a:pt x="27431" y="27432"/>
                  </a:lnTo>
                  <a:lnTo>
                    <a:pt x="1371600" y="27432"/>
                  </a:lnTo>
                  <a:lnTo>
                    <a:pt x="1371600" y="12192"/>
                  </a:lnTo>
                  <a:close/>
                </a:path>
                <a:path w="1399539" h="637539">
                  <a:moveTo>
                    <a:pt x="1399032" y="12192"/>
                  </a:moveTo>
                  <a:lnTo>
                    <a:pt x="1371600" y="12192"/>
                  </a:lnTo>
                  <a:lnTo>
                    <a:pt x="1383792" y="27432"/>
                  </a:lnTo>
                  <a:lnTo>
                    <a:pt x="1399032" y="27432"/>
                  </a:lnTo>
                  <a:lnTo>
                    <a:pt x="1399032" y="12192"/>
                  </a:lnTo>
                  <a:close/>
                </a:path>
              </a:pathLst>
            </a:custGeom>
            <a:solidFill>
              <a:srgbClr val="375C89"/>
            </a:solidFill>
          </p:spPr>
          <p:txBody>
            <a:bodyPr wrap="square" lIns="0" tIns="0" rIns="0" bIns="0" rtlCol="0"/>
            <a:lstStyle/>
            <a:p>
              <a:endParaRPr/>
            </a:p>
          </p:txBody>
        </p:sp>
      </p:grpSp>
      <p:sp>
        <p:nvSpPr>
          <p:cNvPr id="35" name="object 35"/>
          <p:cNvSpPr txBox="1"/>
          <p:nvPr/>
        </p:nvSpPr>
        <p:spPr>
          <a:xfrm>
            <a:off x="3048000" y="5181600"/>
            <a:ext cx="1371600" cy="609600"/>
          </a:xfrm>
          <a:prstGeom prst="rect">
            <a:avLst/>
          </a:prstGeom>
        </p:spPr>
        <p:txBody>
          <a:bodyPr vert="horz" wrap="square" lIns="0" tIns="152400" rIns="0" bIns="0" rtlCol="0">
            <a:spAutoFit/>
          </a:bodyPr>
          <a:lstStyle/>
          <a:p>
            <a:pPr marL="130810">
              <a:lnSpc>
                <a:spcPct val="100000"/>
              </a:lnSpc>
              <a:spcBef>
                <a:spcPts val="1200"/>
              </a:spcBef>
            </a:pPr>
            <a:r>
              <a:rPr sz="1800" spc="-70" dirty="0">
                <a:solidFill>
                  <a:srgbClr val="FFFFFF"/>
                </a:solidFill>
                <a:latin typeface="Arial"/>
                <a:cs typeface="Arial"/>
              </a:rPr>
              <a:t>Incremental</a:t>
            </a:r>
            <a:endParaRPr sz="1800">
              <a:latin typeface="Arial"/>
              <a:cs typeface="Arial"/>
            </a:endParaRPr>
          </a:p>
        </p:txBody>
      </p:sp>
      <p:grpSp>
        <p:nvGrpSpPr>
          <p:cNvPr id="36" name="object 36"/>
          <p:cNvGrpSpPr/>
          <p:nvPr/>
        </p:nvGrpSpPr>
        <p:grpSpPr>
          <a:xfrm>
            <a:off x="3035807" y="6007608"/>
            <a:ext cx="1170940" cy="713740"/>
            <a:chOff x="3035807" y="6007608"/>
            <a:chExt cx="1170940" cy="713740"/>
          </a:xfrm>
        </p:grpSpPr>
        <p:sp>
          <p:nvSpPr>
            <p:cNvPr id="37" name="object 37"/>
            <p:cNvSpPr/>
            <p:nvPr/>
          </p:nvSpPr>
          <p:spPr>
            <a:xfrm>
              <a:off x="3047999" y="6019800"/>
              <a:ext cx="1143000" cy="685800"/>
            </a:xfrm>
            <a:custGeom>
              <a:avLst/>
              <a:gdLst/>
              <a:ahLst/>
              <a:cxnLst/>
              <a:rect l="l" t="t" r="r" b="b"/>
              <a:pathLst>
                <a:path w="1143000" h="685800">
                  <a:moveTo>
                    <a:pt x="1143000" y="0"/>
                  </a:moveTo>
                  <a:lnTo>
                    <a:pt x="0" y="0"/>
                  </a:lnTo>
                  <a:lnTo>
                    <a:pt x="0" y="685800"/>
                  </a:lnTo>
                  <a:lnTo>
                    <a:pt x="1143000" y="685800"/>
                  </a:lnTo>
                  <a:lnTo>
                    <a:pt x="1143000" y="0"/>
                  </a:lnTo>
                  <a:close/>
                </a:path>
              </a:pathLst>
            </a:custGeom>
            <a:solidFill>
              <a:srgbClr val="4E80BC"/>
            </a:solidFill>
          </p:spPr>
          <p:txBody>
            <a:bodyPr wrap="square" lIns="0" tIns="0" rIns="0" bIns="0" rtlCol="0"/>
            <a:lstStyle/>
            <a:p>
              <a:endParaRPr/>
            </a:p>
          </p:txBody>
        </p:sp>
        <p:sp>
          <p:nvSpPr>
            <p:cNvPr id="38" name="object 38"/>
            <p:cNvSpPr/>
            <p:nvPr/>
          </p:nvSpPr>
          <p:spPr>
            <a:xfrm>
              <a:off x="3035807" y="6007608"/>
              <a:ext cx="1170940" cy="713740"/>
            </a:xfrm>
            <a:custGeom>
              <a:avLst/>
              <a:gdLst/>
              <a:ahLst/>
              <a:cxnLst/>
              <a:rect l="l" t="t" r="r" b="b"/>
              <a:pathLst>
                <a:path w="1170939" h="713740">
                  <a:moveTo>
                    <a:pt x="1164336" y="0"/>
                  </a:moveTo>
                  <a:lnTo>
                    <a:pt x="6096" y="0"/>
                  </a:lnTo>
                  <a:lnTo>
                    <a:pt x="0" y="6096"/>
                  </a:lnTo>
                  <a:lnTo>
                    <a:pt x="0" y="707136"/>
                  </a:lnTo>
                  <a:lnTo>
                    <a:pt x="6096" y="713232"/>
                  </a:lnTo>
                  <a:lnTo>
                    <a:pt x="1164336" y="713232"/>
                  </a:lnTo>
                  <a:lnTo>
                    <a:pt x="1170432" y="707136"/>
                  </a:lnTo>
                  <a:lnTo>
                    <a:pt x="1170432" y="697992"/>
                  </a:lnTo>
                  <a:lnTo>
                    <a:pt x="27431" y="697992"/>
                  </a:lnTo>
                  <a:lnTo>
                    <a:pt x="12192" y="685801"/>
                  </a:lnTo>
                  <a:lnTo>
                    <a:pt x="27431" y="685801"/>
                  </a:lnTo>
                  <a:lnTo>
                    <a:pt x="27431" y="27432"/>
                  </a:lnTo>
                  <a:lnTo>
                    <a:pt x="12192" y="27432"/>
                  </a:lnTo>
                  <a:lnTo>
                    <a:pt x="27431" y="12192"/>
                  </a:lnTo>
                  <a:lnTo>
                    <a:pt x="1170432" y="12192"/>
                  </a:lnTo>
                  <a:lnTo>
                    <a:pt x="1170432" y="6096"/>
                  </a:lnTo>
                  <a:lnTo>
                    <a:pt x="1164336" y="0"/>
                  </a:lnTo>
                  <a:close/>
                </a:path>
                <a:path w="1170939" h="713740">
                  <a:moveTo>
                    <a:pt x="27431" y="685801"/>
                  </a:moveTo>
                  <a:lnTo>
                    <a:pt x="12192" y="685801"/>
                  </a:lnTo>
                  <a:lnTo>
                    <a:pt x="27431" y="697992"/>
                  </a:lnTo>
                  <a:lnTo>
                    <a:pt x="27431" y="685801"/>
                  </a:lnTo>
                  <a:close/>
                </a:path>
                <a:path w="1170939" h="713740">
                  <a:moveTo>
                    <a:pt x="1143000" y="685801"/>
                  </a:moveTo>
                  <a:lnTo>
                    <a:pt x="27431" y="685801"/>
                  </a:lnTo>
                  <a:lnTo>
                    <a:pt x="27431" y="697992"/>
                  </a:lnTo>
                  <a:lnTo>
                    <a:pt x="1143000" y="697992"/>
                  </a:lnTo>
                  <a:lnTo>
                    <a:pt x="1143000" y="685801"/>
                  </a:lnTo>
                  <a:close/>
                </a:path>
                <a:path w="1170939" h="713740">
                  <a:moveTo>
                    <a:pt x="1143000" y="12192"/>
                  </a:moveTo>
                  <a:lnTo>
                    <a:pt x="1143000" y="697992"/>
                  </a:lnTo>
                  <a:lnTo>
                    <a:pt x="1155192" y="685801"/>
                  </a:lnTo>
                  <a:lnTo>
                    <a:pt x="1170432" y="685801"/>
                  </a:lnTo>
                  <a:lnTo>
                    <a:pt x="1170432" y="27432"/>
                  </a:lnTo>
                  <a:lnTo>
                    <a:pt x="1155192" y="27432"/>
                  </a:lnTo>
                  <a:lnTo>
                    <a:pt x="1143000" y="12192"/>
                  </a:lnTo>
                  <a:close/>
                </a:path>
                <a:path w="1170939" h="713740">
                  <a:moveTo>
                    <a:pt x="1170432" y="685801"/>
                  </a:moveTo>
                  <a:lnTo>
                    <a:pt x="1155192" y="685801"/>
                  </a:lnTo>
                  <a:lnTo>
                    <a:pt x="1143000" y="697992"/>
                  </a:lnTo>
                  <a:lnTo>
                    <a:pt x="1170432" y="697992"/>
                  </a:lnTo>
                  <a:lnTo>
                    <a:pt x="1170432" y="685801"/>
                  </a:lnTo>
                  <a:close/>
                </a:path>
                <a:path w="1170939" h="713740">
                  <a:moveTo>
                    <a:pt x="27431" y="12192"/>
                  </a:moveTo>
                  <a:lnTo>
                    <a:pt x="12192" y="27432"/>
                  </a:lnTo>
                  <a:lnTo>
                    <a:pt x="27431" y="27432"/>
                  </a:lnTo>
                  <a:lnTo>
                    <a:pt x="27431" y="12192"/>
                  </a:lnTo>
                  <a:close/>
                </a:path>
                <a:path w="1170939" h="713740">
                  <a:moveTo>
                    <a:pt x="1143000" y="12192"/>
                  </a:moveTo>
                  <a:lnTo>
                    <a:pt x="27431" y="12192"/>
                  </a:lnTo>
                  <a:lnTo>
                    <a:pt x="27431" y="27432"/>
                  </a:lnTo>
                  <a:lnTo>
                    <a:pt x="1143000" y="27432"/>
                  </a:lnTo>
                  <a:lnTo>
                    <a:pt x="1143000" y="12192"/>
                  </a:lnTo>
                  <a:close/>
                </a:path>
                <a:path w="1170939" h="713740">
                  <a:moveTo>
                    <a:pt x="1170432" y="12192"/>
                  </a:moveTo>
                  <a:lnTo>
                    <a:pt x="1143000" y="12192"/>
                  </a:lnTo>
                  <a:lnTo>
                    <a:pt x="1155192" y="27432"/>
                  </a:lnTo>
                  <a:lnTo>
                    <a:pt x="1170432" y="27432"/>
                  </a:lnTo>
                  <a:lnTo>
                    <a:pt x="1170432" y="12192"/>
                  </a:lnTo>
                  <a:close/>
                </a:path>
              </a:pathLst>
            </a:custGeom>
            <a:solidFill>
              <a:srgbClr val="375C89"/>
            </a:solidFill>
          </p:spPr>
          <p:txBody>
            <a:bodyPr wrap="square" lIns="0" tIns="0" rIns="0" bIns="0" rtlCol="0"/>
            <a:lstStyle/>
            <a:p>
              <a:endParaRPr/>
            </a:p>
          </p:txBody>
        </p:sp>
      </p:grpSp>
      <p:sp>
        <p:nvSpPr>
          <p:cNvPr id="39" name="object 39"/>
          <p:cNvSpPr txBox="1"/>
          <p:nvPr/>
        </p:nvSpPr>
        <p:spPr>
          <a:xfrm>
            <a:off x="3048000" y="6019800"/>
            <a:ext cx="1143000" cy="685800"/>
          </a:xfrm>
          <a:prstGeom prst="rect">
            <a:avLst/>
          </a:prstGeom>
        </p:spPr>
        <p:txBody>
          <a:bodyPr vert="horz" wrap="square" lIns="0" tIns="54610" rIns="0" bIns="0" rtlCol="0">
            <a:spAutoFit/>
          </a:bodyPr>
          <a:lstStyle/>
          <a:p>
            <a:pPr marL="371475">
              <a:lnSpc>
                <a:spcPct val="100000"/>
              </a:lnSpc>
              <a:spcBef>
                <a:spcPts val="430"/>
              </a:spcBef>
            </a:pPr>
            <a:r>
              <a:rPr sz="1800" spc="-229" dirty="0">
                <a:solidFill>
                  <a:srgbClr val="FFFFFF"/>
                </a:solidFill>
                <a:latin typeface="Arial"/>
                <a:cs typeface="Arial"/>
              </a:rPr>
              <a:t>RAD</a:t>
            </a:r>
            <a:endParaRPr sz="1800">
              <a:latin typeface="Arial"/>
              <a:cs typeface="Arial"/>
            </a:endParaRPr>
          </a:p>
          <a:p>
            <a:pPr marL="271145">
              <a:lnSpc>
                <a:spcPct val="100000"/>
              </a:lnSpc>
            </a:pPr>
            <a:r>
              <a:rPr sz="1800" spc="-45" dirty="0">
                <a:solidFill>
                  <a:srgbClr val="FFFFFF"/>
                </a:solidFill>
                <a:latin typeface="Arial"/>
                <a:cs typeface="Arial"/>
              </a:rPr>
              <a:t>Model</a:t>
            </a:r>
            <a:endParaRPr sz="1800">
              <a:latin typeface="Arial"/>
              <a:cs typeface="Arial"/>
            </a:endParaRPr>
          </a:p>
        </p:txBody>
      </p:sp>
      <p:grpSp>
        <p:nvGrpSpPr>
          <p:cNvPr id="40" name="object 40"/>
          <p:cNvGrpSpPr/>
          <p:nvPr/>
        </p:nvGrpSpPr>
        <p:grpSpPr>
          <a:xfrm>
            <a:off x="5093208" y="5169408"/>
            <a:ext cx="1475740" cy="637540"/>
            <a:chOff x="5093208" y="5169408"/>
            <a:chExt cx="1475740" cy="637540"/>
          </a:xfrm>
        </p:grpSpPr>
        <p:sp>
          <p:nvSpPr>
            <p:cNvPr id="41" name="object 41"/>
            <p:cNvSpPr/>
            <p:nvPr/>
          </p:nvSpPr>
          <p:spPr>
            <a:xfrm>
              <a:off x="5105400" y="5181600"/>
              <a:ext cx="1447800" cy="609600"/>
            </a:xfrm>
            <a:custGeom>
              <a:avLst/>
              <a:gdLst/>
              <a:ahLst/>
              <a:cxnLst/>
              <a:rect l="l" t="t" r="r" b="b"/>
              <a:pathLst>
                <a:path w="1447800" h="609600">
                  <a:moveTo>
                    <a:pt x="1447800" y="0"/>
                  </a:moveTo>
                  <a:lnTo>
                    <a:pt x="0" y="0"/>
                  </a:lnTo>
                  <a:lnTo>
                    <a:pt x="0" y="609600"/>
                  </a:lnTo>
                  <a:lnTo>
                    <a:pt x="1447800" y="609600"/>
                  </a:lnTo>
                  <a:lnTo>
                    <a:pt x="1447800" y="0"/>
                  </a:lnTo>
                  <a:close/>
                </a:path>
              </a:pathLst>
            </a:custGeom>
            <a:solidFill>
              <a:srgbClr val="4E80BC"/>
            </a:solidFill>
          </p:spPr>
          <p:txBody>
            <a:bodyPr wrap="square" lIns="0" tIns="0" rIns="0" bIns="0" rtlCol="0"/>
            <a:lstStyle/>
            <a:p>
              <a:endParaRPr/>
            </a:p>
          </p:txBody>
        </p:sp>
        <p:sp>
          <p:nvSpPr>
            <p:cNvPr id="42" name="object 42"/>
            <p:cNvSpPr/>
            <p:nvPr/>
          </p:nvSpPr>
          <p:spPr>
            <a:xfrm>
              <a:off x="5093208" y="5169408"/>
              <a:ext cx="1475740" cy="637540"/>
            </a:xfrm>
            <a:custGeom>
              <a:avLst/>
              <a:gdLst/>
              <a:ahLst/>
              <a:cxnLst/>
              <a:rect l="l" t="t" r="r" b="b"/>
              <a:pathLst>
                <a:path w="1475740" h="637539">
                  <a:moveTo>
                    <a:pt x="1469136" y="0"/>
                  </a:moveTo>
                  <a:lnTo>
                    <a:pt x="6095" y="0"/>
                  </a:lnTo>
                  <a:lnTo>
                    <a:pt x="0" y="6096"/>
                  </a:lnTo>
                  <a:lnTo>
                    <a:pt x="0" y="630936"/>
                  </a:lnTo>
                  <a:lnTo>
                    <a:pt x="6095" y="637032"/>
                  </a:lnTo>
                  <a:lnTo>
                    <a:pt x="1469136" y="637032"/>
                  </a:lnTo>
                  <a:lnTo>
                    <a:pt x="1475232" y="630936"/>
                  </a:lnTo>
                  <a:lnTo>
                    <a:pt x="1475232" y="621792"/>
                  </a:lnTo>
                  <a:lnTo>
                    <a:pt x="27431" y="621792"/>
                  </a:lnTo>
                  <a:lnTo>
                    <a:pt x="12191" y="609600"/>
                  </a:lnTo>
                  <a:lnTo>
                    <a:pt x="27431" y="609600"/>
                  </a:lnTo>
                  <a:lnTo>
                    <a:pt x="27431" y="27432"/>
                  </a:lnTo>
                  <a:lnTo>
                    <a:pt x="12191" y="27432"/>
                  </a:lnTo>
                  <a:lnTo>
                    <a:pt x="27431" y="12192"/>
                  </a:lnTo>
                  <a:lnTo>
                    <a:pt x="1475232" y="12192"/>
                  </a:lnTo>
                  <a:lnTo>
                    <a:pt x="1475232" y="6096"/>
                  </a:lnTo>
                  <a:lnTo>
                    <a:pt x="1469136" y="0"/>
                  </a:lnTo>
                  <a:close/>
                </a:path>
                <a:path w="1475740" h="637539">
                  <a:moveTo>
                    <a:pt x="27431" y="609600"/>
                  </a:moveTo>
                  <a:lnTo>
                    <a:pt x="12191" y="609600"/>
                  </a:lnTo>
                  <a:lnTo>
                    <a:pt x="27431" y="621792"/>
                  </a:lnTo>
                  <a:lnTo>
                    <a:pt x="27431" y="609600"/>
                  </a:lnTo>
                  <a:close/>
                </a:path>
                <a:path w="1475740" h="637539">
                  <a:moveTo>
                    <a:pt x="1447799" y="609600"/>
                  </a:moveTo>
                  <a:lnTo>
                    <a:pt x="27431" y="609600"/>
                  </a:lnTo>
                  <a:lnTo>
                    <a:pt x="27431" y="621792"/>
                  </a:lnTo>
                  <a:lnTo>
                    <a:pt x="1447799" y="621792"/>
                  </a:lnTo>
                  <a:lnTo>
                    <a:pt x="1447799" y="609600"/>
                  </a:lnTo>
                  <a:close/>
                </a:path>
                <a:path w="1475740" h="637539">
                  <a:moveTo>
                    <a:pt x="1447799" y="12192"/>
                  </a:moveTo>
                  <a:lnTo>
                    <a:pt x="1447799" y="621792"/>
                  </a:lnTo>
                  <a:lnTo>
                    <a:pt x="1459991" y="609600"/>
                  </a:lnTo>
                  <a:lnTo>
                    <a:pt x="1475232" y="609600"/>
                  </a:lnTo>
                  <a:lnTo>
                    <a:pt x="1475232" y="27432"/>
                  </a:lnTo>
                  <a:lnTo>
                    <a:pt x="1459991" y="27432"/>
                  </a:lnTo>
                  <a:lnTo>
                    <a:pt x="1447799" y="12192"/>
                  </a:lnTo>
                  <a:close/>
                </a:path>
                <a:path w="1475740" h="637539">
                  <a:moveTo>
                    <a:pt x="1475232" y="609600"/>
                  </a:moveTo>
                  <a:lnTo>
                    <a:pt x="1459991" y="609600"/>
                  </a:lnTo>
                  <a:lnTo>
                    <a:pt x="1447799" y="621792"/>
                  </a:lnTo>
                  <a:lnTo>
                    <a:pt x="1475232" y="621792"/>
                  </a:lnTo>
                  <a:lnTo>
                    <a:pt x="1475232" y="609600"/>
                  </a:lnTo>
                  <a:close/>
                </a:path>
                <a:path w="1475740" h="637539">
                  <a:moveTo>
                    <a:pt x="27431" y="12192"/>
                  </a:moveTo>
                  <a:lnTo>
                    <a:pt x="12191" y="27432"/>
                  </a:lnTo>
                  <a:lnTo>
                    <a:pt x="27431" y="27432"/>
                  </a:lnTo>
                  <a:lnTo>
                    <a:pt x="27431" y="12192"/>
                  </a:lnTo>
                  <a:close/>
                </a:path>
                <a:path w="1475740" h="637539">
                  <a:moveTo>
                    <a:pt x="1447799" y="12192"/>
                  </a:moveTo>
                  <a:lnTo>
                    <a:pt x="27431" y="12192"/>
                  </a:lnTo>
                  <a:lnTo>
                    <a:pt x="27431" y="27432"/>
                  </a:lnTo>
                  <a:lnTo>
                    <a:pt x="1447799" y="27432"/>
                  </a:lnTo>
                  <a:lnTo>
                    <a:pt x="1447799" y="12192"/>
                  </a:lnTo>
                  <a:close/>
                </a:path>
                <a:path w="1475740" h="637539">
                  <a:moveTo>
                    <a:pt x="1475232" y="12192"/>
                  </a:moveTo>
                  <a:lnTo>
                    <a:pt x="1447799" y="12192"/>
                  </a:lnTo>
                  <a:lnTo>
                    <a:pt x="1459991" y="27432"/>
                  </a:lnTo>
                  <a:lnTo>
                    <a:pt x="1475232" y="27432"/>
                  </a:lnTo>
                  <a:lnTo>
                    <a:pt x="1475232" y="12192"/>
                  </a:lnTo>
                  <a:close/>
                </a:path>
              </a:pathLst>
            </a:custGeom>
            <a:solidFill>
              <a:srgbClr val="375C89"/>
            </a:solidFill>
          </p:spPr>
          <p:txBody>
            <a:bodyPr wrap="square" lIns="0" tIns="0" rIns="0" bIns="0" rtlCol="0"/>
            <a:lstStyle/>
            <a:p>
              <a:endParaRPr/>
            </a:p>
          </p:txBody>
        </p:sp>
      </p:grpSp>
      <p:sp>
        <p:nvSpPr>
          <p:cNvPr id="43" name="object 43"/>
          <p:cNvSpPr txBox="1"/>
          <p:nvPr/>
        </p:nvSpPr>
        <p:spPr>
          <a:xfrm>
            <a:off x="5105400" y="5181600"/>
            <a:ext cx="1447800" cy="609600"/>
          </a:xfrm>
          <a:prstGeom prst="rect">
            <a:avLst/>
          </a:prstGeom>
        </p:spPr>
        <p:txBody>
          <a:bodyPr vert="horz" wrap="square" lIns="0" tIns="15240" rIns="0" bIns="0" rtlCol="0">
            <a:spAutoFit/>
          </a:bodyPr>
          <a:lstStyle/>
          <a:p>
            <a:pPr marL="423545" marR="186055" indent="-244475">
              <a:lnSpc>
                <a:spcPct val="100000"/>
              </a:lnSpc>
              <a:spcBef>
                <a:spcPts val="120"/>
              </a:spcBef>
            </a:pPr>
            <a:r>
              <a:rPr sz="1800" spc="-270" dirty="0">
                <a:solidFill>
                  <a:srgbClr val="FFFFFF"/>
                </a:solidFill>
                <a:latin typeface="Arial"/>
                <a:cs typeface="Arial"/>
              </a:rPr>
              <a:t>P</a:t>
            </a:r>
            <a:r>
              <a:rPr sz="1800" spc="-15" dirty="0">
                <a:solidFill>
                  <a:srgbClr val="FFFFFF"/>
                </a:solidFill>
                <a:latin typeface="Arial"/>
                <a:cs typeface="Arial"/>
              </a:rPr>
              <a:t>r</a:t>
            </a:r>
            <a:r>
              <a:rPr sz="1800" spc="-45" dirty="0">
                <a:solidFill>
                  <a:srgbClr val="FFFFFF"/>
                </a:solidFill>
                <a:latin typeface="Arial"/>
                <a:cs typeface="Arial"/>
              </a:rPr>
              <a:t>o</a:t>
            </a:r>
            <a:r>
              <a:rPr sz="1800" spc="20" dirty="0">
                <a:solidFill>
                  <a:srgbClr val="FFFFFF"/>
                </a:solidFill>
                <a:latin typeface="Arial"/>
                <a:cs typeface="Arial"/>
              </a:rPr>
              <a:t>t</a:t>
            </a:r>
            <a:r>
              <a:rPr sz="1800" spc="-45" dirty="0">
                <a:solidFill>
                  <a:srgbClr val="FFFFFF"/>
                </a:solidFill>
                <a:latin typeface="Arial"/>
                <a:cs typeface="Arial"/>
              </a:rPr>
              <a:t>o</a:t>
            </a:r>
            <a:r>
              <a:rPr sz="1800" spc="45" dirty="0">
                <a:solidFill>
                  <a:srgbClr val="FFFFFF"/>
                </a:solidFill>
                <a:latin typeface="Arial"/>
                <a:cs typeface="Arial"/>
              </a:rPr>
              <a:t>t</a:t>
            </a:r>
            <a:r>
              <a:rPr sz="1800" spc="-70" dirty="0">
                <a:solidFill>
                  <a:srgbClr val="FFFFFF"/>
                </a:solidFill>
                <a:latin typeface="Arial"/>
                <a:cs typeface="Arial"/>
              </a:rPr>
              <a:t>y</a:t>
            </a:r>
            <a:r>
              <a:rPr sz="1800" spc="-85" dirty="0">
                <a:solidFill>
                  <a:srgbClr val="FFFFFF"/>
                </a:solidFill>
                <a:latin typeface="Arial"/>
                <a:cs typeface="Arial"/>
              </a:rPr>
              <a:t>p</a:t>
            </a:r>
            <a:r>
              <a:rPr sz="1800" dirty="0">
                <a:solidFill>
                  <a:srgbClr val="FFFFFF"/>
                </a:solidFill>
                <a:latin typeface="Arial"/>
                <a:cs typeface="Arial"/>
              </a:rPr>
              <a:t>i</a:t>
            </a:r>
            <a:r>
              <a:rPr sz="1800" spc="-70" dirty="0">
                <a:solidFill>
                  <a:srgbClr val="FFFFFF"/>
                </a:solidFill>
                <a:latin typeface="Arial"/>
                <a:cs typeface="Arial"/>
              </a:rPr>
              <a:t>n</a:t>
            </a:r>
            <a:r>
              <a:rPr sz="1800" spc="-105" dirty="0">
                <a:solidFill>
                  <a:srgbClr val="FFFFFF"/>
                </a:solidFill>
                <a:latin typeface="Arial"/>
                <a:cs typeface="Arial"/>
              </a:rPr>
              <a:t>g  </a:t>
            </a:r>
            <a:r>
              <a:rPr sz="1800" spc="-45" dirty="0">
                <a:solidFill>
                  <a:srgbClr val="FFFFFF"/>
                </a:solidFill>
                <a:latin typeface="Arial"/>
                <a:cs typeface="Arial"/>
              </a:rPr>
              <a:t>Model</a:t>
            </a:r>
            <a:endParaRPr sz="1800">
              <a:latin typeface="Arial"/>
              <a:cs typeface="Arial"/>
            </a:endParaRPr>
          </a:p>
        </p:txBody>
      </p:sp>
      <p:grpSp>
        <p:nvGrpSpPr>
          <p:cNvPr id="44" name="object 44"/>
          <p:cNvGrpSpPr/>
          <p:nvPr/>
        </p:nvGrpSpPr>
        <p:grpSpPr>
          <a:xfrm>
            <a:off x="5093208" y="5931408"/>
            <a:ext cx="1399540" cy="485140"/>
            <a:chOff x="5093208" y="5931408"/>
            <a:chExt cx="1399540" cy="485140"/>
          </a:xfrm>
        </p:grpSpPr>
        <p:sp>
          <p:nvSpPr>
            <p:cNvPr id="45" name="object 45"/>
            <p:cNvSpPr/>
            <p:nvPr/>
          </p:nvSpPr>
          <p:spPr>
            <a:xfrm>
              <a:off x="5105400" y="5943600"/>
              <a:ext cx="1371600" cy="457200"/>
            </a:xfrm>
            <a:custGeom>
              <a:avLst/>
              <a:gdLst/>
              <a:ahLst/>
              <a:cxnLst/>
              <a:rect l="l" t="t" r="r" b="b"/>
              <a:pathLst>
                <a:path w="1371600" h="457200">
                  <a:moveTo>
                    <a:pt x="1371600" y="0"/>
                  </a:moveTo>
                  <a:lnTo>
                    <a:pt x="0" y="0"/>
                  </a:lnTo>
                  <a:lnTo>
                    <a:pt x="0" y="457200"/>
                  </a:lnTo>
                  <a:lnTo>
                    <a:pt x="1371600" y="457200"/>
                  </a:lnTo>
                  <a:lnTo>
                    <a:pt x="1371600" y="0"/>
                  </a:lnTo>
                  <a:close/>
                </a:path>
              </a:pathLst>
            </a:custGeom>
            <a:solidFill>
              <a:srgbClr val="4E80BC"/>
            </a:solidFill>
          </p:spPr>
          <p:txBody>
            <a:bodyPr wrap="square" lIns="0" tIns="0" rIns="0" bIns="0" rtlCol="0"/>
            <a:lstStyle/>
            <a:p>
              <a:endParaRPr/>
            </a:p>
          </p:txBody>
        </p:sp>
        <p:sp>
          <p:nvSpPr>
            <p:cNvPr id="46" name="object 46"/>
            <p:cNvSpPr/>
            <p:nvPr/>
          </p:nvSpPr>
          <p:spPr>
            <a:xfrm>
              <a:off x="5093208" y="5931408"/>
              <a:ext cx="1399540" cy="485140"/>
            </a:xfrm>
            <a:custGeom>
              <a:avLst/>
              <a:gdLst/>
              <a:ahLst/>
              <a:cxnLst/>
              <a:rect l="l" t="t" r="r" b="b"/>
              <a:pathLst>
                <a:path w="1399539" h="485139">
                  <a:moveTo>
                    <a:pt x="1392936" y="0"/>
                  </a:moveTo>
                  <a:lnTo>
                    <a:pt x="6095" y="0"/>
                  </a:lnTo>
                  <a:lnTo>
                    <a:pt x="0" y="6096"/>
                  </a:lnTo>
                  <a:lnTo>
                    <a:pt x="0" y="478536"/>
                  </a:lnTo>
                  <a:lnTo>
                    <a:pt x="6095" y="484632"/>
                  </a:lnTo>
                  <a:lnTo>
                    <a:pt x="1392936" y="484632"/>
                  </a:lnTo>
                  <a:lnTo>
                    <a:pt x="1399031" y="478536"/>
                  </a:lnTo>
                  <a:lnTo>
                    <a:pt x="1399031" y="469392"/>
                  </a:lnTo>
                  <a:lnTo>
                    <a:pt x="27431" y="469392"/>
                  </a:lnTo>
                  <a:lnTo>
                    <a:pt x="12191" y="457200"/>
                  </a:lnTo>
                  <a:lnTo>
                    <a:pt x="27431" y="457200"/>
                  </a:lnTo>
                  <a:lnTo>
                    <a:pt x="27431" y="27432"/>
                  </a:lnTo>
                  <a:lnTo>
                    <a:pt x="12191" y="27432"/>
                  </a:lnTo>
                  <a:lnTo>
                    <a:pt x="27431" y="12192"/>
                  </a:lnTo>
                  <a:lnTo>
                    <a:pt x="1399031" y="12192"/>
                  </a:lnTo>
                  <a:lnTo>
                    <a:pt x="1399031" y="6096"/>
                  </a:lnTo>
                  <a:lnTo>
                    <a:pt x="1392936" y="0"/>
                  </a:lnTo>
                  <a:close/>
                </a:path>
                <a:path w="1399539" h="485139">
                  <a:moveTo>
                    <a:pt x="27431" y="457200"/>
                  </a:moveTo>
                  <a:lnTo>
                    <a:pt x="12191" y="457200"/>
                  </a:lnTo>
                  <a:lnTo>
                    <a:pt x="27431" y="469392"/>
                  </a:lnTo>
                  <a:lnTo>
                    <a:pt x="27431" y="457200"/>
                  </a:lnTo>
                  <a:close/>
                </a:path>
                <a:path w="1399539" h="485139">
                  <a:moveTo>
                    <a:pt x="1371600" y="457200"/>
                  </a:moveTo>
                  <a:lnTo>
                    <a:pt x="27431" y="457200"/>
                  </a:lnTo>
                  <a:lnTo>
                    <a:pt x="27431" y="469392"/>
                  </a:lnTo>
                  <a:lnTo>
                    <a:pt x="1371600" y="469392"/>
                  </a:lnTo>
                  <a:lnTo>
                    <a:pt x="1371600" y="457200"/>
                  </a:lnTo>
                  <a:close/>
                </a:path>
                <a:path w="1399539" h="485139">
                  <a:moveTo>
                    <a:pt x="1371600" y="12192"/>
                  </a:moveTo>
                  <a:lnTo>
                    <a:pt x="1371600" y="469392"/>
                  </a:lnTo>
                  <a:lnTo>
                    <a:pt x="1383791" y="457200"/>
                  </a:lnTo>
                  <a:lnTo>
                    <a:pt x="1399031" y="457200"/>
                  </a:lnTo>
                  <a:lnTo>
                    <a:pt x="1399031" y="27432"/>
                  </a:lnTo>
                  <a:lnTo>
                    <a:pt x="1383791" y="27432"/>
                  </a:lnTo>
                  <a:lnTo>
                    <a:pt x="1371600" y="12192"/>
                  </a:lnTo>
                  <a:close/>
                </a:path>
                <a:path w="1399539" h="485139">
                  <a:moveTo>
                    <a:pt x="1399031" y="457200"/>
                  </a:moveTo>
                  <a:lnTo>
                    <a:pt x="1383791" y="457200"/>
                  </a:lnTo>
                  <a:lnTo>
                    <a:pt x="1371600" y="469392"/>
                  </a:lnTo>
                  <a:lnTo>
                    <a:pt x="1399031" y="469392"/>
                  </a:lnTo>
                  <a:lnTo>
                    <a:pt x="1399031" y="457200"/>
                  </a:lnTo>
                  <a:close/>
                </a:path>
                <a:path w="1399539" h="485139">
                  <a:moveTo>
                    <a:pt x="27431" y="12192"/>
                  </a:moveTo>
                  <a:lnTo>
                    <a:pt x="12191" y="27432"/>
                  </a:lnTo>
                  <a:lnTo>
                    <a:pt x="27431" y="27432"/>
                  </a:lnTo>
                  <a:lnTo>
                    <a:pt x="27431" y="12192"/>
                  </a:lnTo>
                  <a:close/>
                </a:path>
                <a:path w="1399539" h="485139">
                  <a:moveTo>
                    <a:pt x="1371600" y="12192"/>
                  </a:moveTo>
                  <a:lnTo>
                    <a:pt x="27431" y="12192"/>
                  </a:lnTo>
                  <a:lnTo>
                    <a:pt x="27431" y="27432"/>
                  </a:lnTo>
                  <a:lnTo>
                    <a:pt x="1371600" y="27432"/>
                  </a:lnTo>
                  <a:lnTo>
                    <a:pt x="1371600" y="12192"/>
                  </a:lnTo>
                  <a:close/>
                </a:path>
                <a:path w="1399539" h="485139">
                  <a:moveTo>
                    <a:pt x="1399031" y="12192"/>
                  </a:moveTo>
                  <a:lnTo>
                    <a:pt x="1371600" y="12192"/>
                  </a:lnTo>
                  <a:lnTo>
                    <a:pt x="1383791" y="27432"/>
                  </a:lnTo>
                  <a:lnTo>
                    <a:pt x="1399031" y="27432"/>
                  </a:lnTo>
                  <a:lnTo>
                    <a:pt x="1399031" y="12192"/>
                  </a:lnTo>
                  <a:close/>
                </a:path>
              </a:pathLst>
            </a:custGeom>
            <a:solidFill>
              <a:srgbClr val="375C89"/>
            </a:solidFill>
          </p:spPr>
          <p:txBody>
            <a:bodyPr wrap="square" lIns="0" tIns="0" rIns="0" bIns="0" rtlCol="0"/>
            <a:lstStyle/>
            <a:p>
              <a:endParaRPr/>
            </a:p>
          </p:txBody>
        </p:sp>
      </p:grpSp>
      <p:sp>
        <p:nvSpPr>
          <p:cNvPr id="47" name="object 47"/>
          <p:cNvSpPr txBox="1"/>
          <p:nvPr/>
        </p:nvSpPr>
        <p:spPr>
          <a:xfrm>
            <a:off x="5105400" y="5943600"/>
            <a:ext cx="1371600" cy="457200"/>
          </a:xfrm>
          <a:prstGeom prst="rect">
            <a:avLst/>
          </a:prstGeom>
        </p:spPr>
        <p:txBody>
          <a:bodyPr vert="horz" wrap="square" lIns="0" tIns="76200" rIns="0" bIns="0" rtlCol="0">
            <a:spAutoFit/>
          </a:bodyPr>
          <a:lstStyle/>
          <a:p>
            <a:pPr marL="103505">
              <a:lnSpc>
                <a:spcPct val="100000"/>
              </a:lnSpc>
              <a:spcBef>
                <a:spcPts val="600"/>
              </a:spcBef>
            </a:pPr>
            <a:r>
              <a:rPr sz="1800" spc="-105" dirty="0">
                <a:solidFill>
                  <a:srgbClr val="FFFFFF"/>
                </a:solidFill>
                <a:latin typeface="Arial"/>
                <a:cs typeface="Arial"/>
              </a:rPr>
              <a:t>Spiral</a:t>
            </a:r>
            <a:r>
              <a:rPr sz="1800" spc="-100" dirty="0">
                <a:solidFill>
                  <a:srgbClr val="FFFFFF"/>
                </a:solidFill>
                <a:latin typeface="Arial"/>
                <a:cs typeface="Arial"/>
              </a:rPr>
              <a:t> </a:t>
            </a:r>
            <a:r>
              <a:rPr sz="1800" spc="-45" dirty="0">
                <a:solidFill>
                  <a:srgbClr val="FFFFFF"/>
                </a:solidFill>
                <a:latin typeface="Arial"/>
                <a:cs typeface="Arial"/>
              </a:rPr>
              <a:t>Model</a:t>
            </a:r>
            <a:endParaRPr sz="1800">
              <a:latin typeface="Arial"/>
              <a:cs typeface="Arial"/>
            </a:endParaRPr>
          </a:p>
        </p:txBody>
      </p:sp>
      <p:grpSp>
        <p:nvGrpSpPr>
          <p:cNvPr id="48" name="object 48"/>
          <p:cNvGrpSpPr/>
          <p:nvPr/>
        </p:nvGrpSpPr>
        <p:grpSpPr>
          <a:xfrm>
            <a:off x="1417319" y="2502407"/>
            <a:ext cx="7226934" cy="4599940"/>
            <a:chOff x="1417319" y="2502407"/>
            <a:chExt cx="7226934" cy="4599940"/>
          </a:xfrm>
        </p:grpSpPr>
        <p:sp>
          <p:nvSpPr>
            <p:cNvPr id="49" name="object 49"/>
            <p:cNvSpPr/>
            <p:nvPr/>
          </p:nvSpPr>
          <p:spPr>
            <a:xfrm>
              <a:off x="3352800" y="2514599"/>
              <a:ext cx="1868805" cy="228600"/>
            </a:xfrm>
            <a:custGeom>
              <a:avLst/>
              <a:gdLst/>
              <a:ahLst/>
              <a:cxnLst/>
              <a:rect l="l" t="t" r="r" b="b"/>
              <a:pathLst>
                <a:path w="1868804" h="228600">
                  <a:moveTo>
                    <a:pt x="1868424" y="0"/>
                  </a:moveTo>
                  <a:lnTo>
                    <a:pt x="1752600" y="0"/>
                  </a:lnTo>
                  <a:lnTo>
                    <a:pt x="1752600" y="115570"/>
                  </a:lnTo>
                  <a:lnTo>
                    <a:pt x="0" y="115570"/>
                  </a:lnTo>
                  <a:lnTo>
                    <a:pt x="0" y="228600"/>
                  </a:lnTo>
                  <a:lnTo>
                    <a:pt x="1868424" y="228600"/>
                  </a:lnTo>
                  <a:lnTo>
                    <a:pt x="1868424" y="115570"/>
                  </a:lnTo>
                  <a:lnTo>
                    <a:pt x="1868424" y="0"/>
                  </a:lnTo>
                  <a:close/>
                </a:path>
              </a:pathLst>
            </a:custGeom>
            <a:solidFill>
              <a:srgbClr val="4E80BC"/>
            </a:solidFill>
          </p:spPr>
          <p:txBody>
            <a:bodyPr wrap="square" lIns="0" tIns="0" rIns="0" bIns="0" rtlCol="0"/>
            <a:lstStyle/>
            <a:p>
              <a:endParaRPr/>
            </a:p>
          </p:txBody>
        </p:sp>
        <p:sp>
          <p:nvSpPr>
            <p:cNvPr id="50" name="object 50"/>
            <p:cNvSpPr/>
            <p:nvPr/>
          </p:nvSpPr>
          <p:spPr>
            <a:xfrm>
              <a:off x="3340608" y="2502407"/>
              <a:ext cx="1892935" cy="256540"/>
            </a:xfrm>
            <a:custGeom>
              <a:avLst/>
              <a:gdLst/>
              <a:ahLst/>
              <a:cxnLst/>
              <a:rect l="l" t="t" r="r" b="b"/>
              <a:pathLst>
                <a:path w="1892935" h="256539">
                  <a:moveTo>
                    <a:pt x="1752600" y="115824"/>
                  </a:moveTo>
                  <a:lnTo>
                    <a:pt x="6095" y="115824"/>
                  </a:lnTo>
                  <a:lnTo>
                    <a:pt x="0" y="121919"/>
                  </a:lnTo>
                  <a:lnTo>
                    <a:pt x="0" y="249936"/>
                  </a:lnTo>
                  <a:lnTo>
                    <a:pt x="6095" y="256031"/>
                  </a:lnTo>
                  <a:lnTo>
                    <a:pt x="1886712" y="256031"/>
                  </a:lnTo>
                  <a:lnTo>
                    <a:pt x="1892807" y="249936"/>
                  </a:lnTo>
                  <a:lnTo>
                    <a:pt x="1892807" y="240791"/>
                  </a:lnTo>
                  <a:lnTo>
                    <a:pt x="27431" y="240791"/>
                  </a:lnTo>
                  <a:lnTo>
                    <a:pt x="12191" y="228600"/>
                  </a:lnTo>
                  <a:lnTo>
                    <a:pt x="27431" y="228600"/>
                  </a:lnTo>
                  <a:lnTo>
                    <a:pt x="27431" y="140207"/>
                  </a:lnTo>
                  <a:lnTo>
                    <a:pt x="12191" y="140207"/>
                  </a:lnTo>
                  <a:lnTo>
                    <a:pt x="27431" y="128015"/>
                  </a:lnTo>
                  <a:lnTo>
                    <a:pt x="1752600" y="128015"/>
                  </a:lnTo>
                  <a:lnTo>
                    <a:pt x="1752600" y="115824"/>
                  </a:lnTo>
                  <a:close/>
                </a:path>
                <a:path w="1892935" h="256539">
                  <a:moveTo>
                    <a:pt x="27431" y="228600"/>
                  </a:moveTo>
                  <a:lnTo>
                    <a:pt x="12191" y="228600"/>
                  </a:lnTo>
                  <a:lnTo>
                    <a:pt x="27431" y="240791"/>
                  </a:lnTo>
                  <a:lnTo>
                    <a:pt x="27431" y="228600"/>
                  </a:lnTo>
                  <a:close/>
                </a:path>
                <a:path w="1892935" h="256539">
                  <a:moveTo>
                    <a:pt x="1868424" y="228600"/>
                  </a:moveTo>
                  <a:lnTo>
                    <a:pt x="27431" y="228600"/>
                  </a:lnTo>
                  <a:lnTo>
                    <a:pt x="27431" y="240791"/>
                  </a:lnTo>
                  <a:lnTo>
                    <a:pt x="1868424" y="240791"/>
                  </a:lnTo>
                  <a:lnTo>
                    <a:pt x="1868424" y="228600"/>
                  </a:lnTo>
                  <a:close/>
                </a:path>
                <a:path w="1892935" h="256539">
                  <a:moveTo>
                    <a:pt x="1868424" y="12191"/>
                  </a:moveTo>
                  <a:lnTo>
                    <a:pt x="1868424" y="240791"/>
                  </a:lnTo>
                  <a:lnTo>
                    <a:pt x="1880615" y="228600"/>
                  </a:lnTo>
                  <a:lnTo>
                    <a:pt x="1892807" y="228600"/>
                  </a:lnTo>
                  <a:lnTo>
                    <a:pt x="1892807" y="27431"/>
                  </a:lnTo>
                  <a:lnTo>
                    <a:pt x="1880615" y="27431"/>
                  </a:lnTo>
                  <a:lnTo>
                    <a:pt x="1868424" y="12191"/>
                  </a:lnTo>
                  <a:close/>
                </a:path>
                <a:path w="1892935" h="256539">
                  <a:moveTo>
                    <a:pt x="1892807" y="228600"/>
                  </a:moveTo>
                  <a:lnTo>
                    <a:pt x="1880615" y="228600"/>
                  </a:lnTo>
                  <a:lnTo>
                    <a:pt x="1868424" y="240791"/>
                  </a:lnTo>
                  <a:lnTo>
                    <a:pt x="1892807" y="240791"/>
                  </a:lnTo>
                  <a:lnTo>
                    <a:pt x="1892807" y="228600"/>
                  </a:lnTo>
                  <a:close/>
                </a:path>
                <a:path w="1892935" h="256539">
                  <a:moveTo>
                    <a:pt x="27431" y="128015"/>
                  </a:moveTo>
                  <a:lnTo>
                    <a:pt x="12191" y="140207"/>
                  </a:lnTo>
                  <a:lnTo>
                    <a:pt x="27431" y="140207"/>
                  </a:lnTo>
                  <a:lnTo>
                    <a:pt x="27431" y="128015"/>
                  </a:lnTo>
                  <a:close/>
                </a:path>
                <a:path w="1892935" h="256539">
                  <a:moveTo>
                    <a:pt x="1780031" y="115824"/>
                  </a:moveTo>
                  <a:lnTo>
                    <a:pt x="1764791" y="115824"/>
                  </a:lnTo>
                  <a:lnTo>
                    <a:pt x="1752600" y="128015"/>
                  </a:lnTo>
                  <a:lnTo>
                    <a:pt x="27431" y="128015"/>
                  </a:lnTo>
                  <a:lnTo>
                    <a:pt x="27431" y="140207"/>
                  </a:lnTo>
                  <a:lnTo>
                    <a:pt x="1773936" y="140207"/>
                  </a:lnTo>
                  <a:lnTo>
                    <a:pt x="1780031" y="134112"/>
                  </a:lnTo>
                  <a:lnTo>
                    <a:pt x="1780031" y="115824"/>
                  </a:lnTo>
                  <a:close/>
                </a:path>
                <a:path w="1892935" h="256539">
                  <a:moveTo>
                    <a:pt x="1886712" y="0"/>
                  </a:moveTo>
                  <a:lnTo>
                    <a:pt x="1758695" y="0"/>
                  </a:lnTo>
                  <a:lnTo>
                    <a:pt x="1752600" y="6095"/>
                  </a:lnTo>
                  <a:lnTo>
                    <a:pt x="1752600" y="128015"/>
                  </a:lnTo>
                  <a:lnTo>
                    <a:pt x="1764791" y="115824"/>
                  </a:lnTo>
                  <a:lnTo>
                    <a:pt x="1780031" y="115824"/>
                  </a:lnTo>
                  <a:lnTo>
                    <a:pt x="1780031" y="27431"/>
                  </a:lnTo>
                  <a:lnTo>
                    <a:pt x="1764791" y="27431"/>
                  </a:lnTo>
                  <a:lnTo>
                    <a:pt x="1780031" y="12191"/>
                  </a:lnTo>
                  <a:lnTo>
                    <a:pt x="1892807" y="12191"/>
                  </a:lnTo>
                  <a:lnTo>
                    <a:pt x="1892807" y="6095"/>
                  </a:lnTo>
                  <a:lnTo>
                    <a:pt x="1886712" y="0"/>
                  </a:lnTo>
                  <a:close/>
                </a:path>
                <a:path w="1892935" h="256539">
                  <a:moveTo>
                    <a:pt x="1780031" y="12191"/>
                  </a:moveTo>
                  <a:lnTo>
                    <a:pt x="1764791" y="27431"/>
                  </a:lnTo>
                  <a:lnTo>
                    <a:pt x="1780031" y="27431"/>
                  </a:lnTo>
                  <a:lnTo>
                    <a:pt x="1780031" y="12191"/>
                  </a:lnTo>
                  <a:close/>
                </a:path>
                <a:path w="1892935" h="256539">
                  <a:moveTo>
                    <a:pt x="1868424" y="12191"/>
                  </a:moveTo>
                  <a:lnTo>
                    <a:pt x="1780031" y="12191"/>
                  </a:lnTo>
                  <a:lnTo>
                    <a:pt x="1780031" y="27431"/>
                  </a:lnTo>
                  <a:lnTo>
                    <a:pt x="1868424" y="27431"/>
                  </a:lnTo>
                  <a:lnTo>
                    <a:pt x="1868424" y="12191"/>
                  </a:lnTo>
                  <a:close/>
                </a:path>
                <a:path w="1892935" h="256539">
                  <a:moveTo>
                    <a:pt x="1892807" y="12191"/>
                  </a:moveTo>
                  <a:lnTo>
                    <a:pt x="1868424" y="12191"/>
                  </a:lnTo>
                  <a:lnTo>
                    <a:pt x="1880615" y="27431"/>
                  </a:lnTo>
                  <a:lnTo>
                    <a:pt x="1892807" y="27431"/>
                  </a:lnTo>
                  <a:lnTo>
                    <a:pt x="1892807" y="12191"/>
                  </a:lnTo>
                  <a:close/>
                </a:path>
              </a:pathLst>
            </a:custGeom>
            <a:solidFill>
              <a:srgbClr val="375C89"/>
            </a:solidFill>
          </p:spPr>
          <p:txBody>
            <a:bodyPr wrap="square" lIns="0" tIns="0" rIns="0" bIns="0" rtlCol="0"/>
            <a:lstStyle/>
            <a:p>
              <a:endParaRPr/>
            </a:p>
          </p:txBody>
        </p:sp>
        <p:sp>
          <p:nvSpPr>
            <p:cNvPr id="51" name="object 51"/>
            <p:cNvSpPr/>
            <p:nvPr/>
          </p:nvSpPr>
          <p:spPr>
            <a:xfrm>
              <a:off x="5105400" y="2514599"/>
              <a:ext cx="3429000" cy="228600"/>
            </a:xfrm>
            <a:custGeom>
              <a:avLst/>
              <a:gdLst/>
              <a:ahLst/>
              <a:cxnLst/>
              <a:rect l="l" t="t" r="r" b="b"/>
              <a:pathLst>
                <a:path w="3429000" h="228600">
                  <a:moveTo>
                    <a:pt x="3429000" y="115570"/>
                  </a:moveTo>
                  <a:lnTo>
                    <a:pt x="115824" y="115570"/>
                  </a:lnTo>
                  <a:lnTo>
                    <a:pt x="115824" y="0"/>
                  </a:lnTo>
                  <a:lnTo>
                    <a:pt x="0" y="0"/>
                  </a:lnTo>
                  <a:lnTo>
                    <a:pt x="0" y="115570"/>
                  </a:lnTo>
                  <a:lnTo>
                    <a:pt x="0" y="228600"/>
                  </a:lnTo>
                  <a:lnTo>
                    <a:pt x="3429000" y="228600"/>
                  </a:lnTo>
                  <a:lnTo>
                    <a:pt x="3429000" y="115570"/>
                  </a:lnTo>
                  <a:close/>
                </a:path>
              </a:pathLst>
            </a:custGeom>
            <a:solidFill>
              <a:srgbClr val="4E80BC"/>
            </a:solidFill>
          </p:spPr>
          <p:txBody>
            <a:bodyPr wrap="square" lIns="0" tIns="0" rIns="0" bIns="0" rtlCol="0"/>
            <a:lstStyle/>
            <a:p>
              <a:endParaRPr/>
            </a:p>
          </p:txBody>
        </p:sp>
        <p:sp>
          <p:nvSpPr>
            <p:cNvPr id="52" name="object 52"/>
            <p:cNvSpPr/>
            <p:nvPr/>
          </p:nvSpPr>
          <p:spPr>
            <a:xfrm>
              <a:off x="5093208" y="2502407"/>
              <a:ext cx="3456940" cy="256540"/>
            </a:xfrm>
            <a:custGeom>
              <a:avLst/>
              <a:gdLst/>
              <a:ahLst/>
              <a:cxnLst/>
              <a:rect l="l" t="t" r="r" b="b"/>
              <a:pathLst>
                <a:path w="3456940" h="256539">
                  <a:moveTo>
                    <a:pt x="134112" y="0"/>
                  </a:moveTo>
                  <a:lnTo>
                    <a:pt x="6095" y="0"/>
                  </a:lnTo>
                  <a:lnTo>
                    <a:pt x="0" y="6095"/>
                  </a:lnTo>
                  <a:lnTo>
                    <a:pt x="0" y="249936"/>
                  </a:lnTo>
                  <a:lnTo>
                    <a:pt x="6095" y="256031"/>
                  </a:lnTo>
                  <a:lnTo>
                    <a:pt x="3450336" y="256031"/>
                  </a:lnTo>
                  <a:lnTo>
                    <a:pt x="3456432" y="249936"/>
                  </a:lnTo>
                  <a:lnTo>
                    <a:pt x="3456432" y="240791"/>
                  </a:lnTo>
                  <a:lnTo>
                    <a:pt x="27431" y="240791"/>
                  </a:lnTo>
                  <a:lnTo>
                    <a:pt x="12191" y="228600"/>
                  </a:lnTo>
                  <a:lnTo>
                    <a:pt x="27431" y="228600"/>
                  </a:lnTo>
                  <a:lnTo>
                    <a:pt x="27431" y="27431"/>
                  </a:lnTo>
                  <a:lnTo>
                    <a:pt x="12191" y="27431"/>
                  </a:lnTo>
                  <a:lnTo>
                    <a:pt x="27431" y="12191"/>
                  </a:lnTo>
                  <a:lnTo>
                    <a:pt x="140207" y="12191"/>
                  </a:lnTo>
                  <a:lnTo>
                    <a:pt x="140207" y="6095"/>
                  </a:lnTo>
                  <a:lnTo>
                    <a:pt x="134112" y="0"/>
                  </a:lnTo>
                  <a:close/>
                </a:path>
                <a:path w="3456940" h="256539">
                  <a:moveTo>
                    <a:pt x="27431" y="228600"/>
                  </a:moveTo>
                  <a:lnTo>
                    <a:pt x="12191" y="228600"/>
                  </a:lnTo>
                  <a:lnTo>
                    <a:pt x="27431" y="240791"/>
                  </a:lnTo>
                  <a:lnTo>
                    <a:pt x="27431" y="228600"/>
                  </a:lnTo>
                  <a:close/>
                </a:path>
                <a:path w="3456940" h="256539">
                  <a:moveTo>
                    <a:pt x="3428999" y="228600"/>
                  </a:moveTo>
                  <a:lnTo>
                    <a:pt x="27431" y="228600"/>
                  </a:lnTo>
                  <a:lnTo>
                    <a:pt x="27431" y="240791"/>
                  </a:lnTo>
                  <a:lnTo>
                    <a:pt x="3428999" y="240791"/>
                  </a:lnTo>
                  <a:lnTo>
                    <a:pt x="3428999" y="228600"/>
                  </a:lnTo>
                  <a:close/>
                </a:path>
                <a:path w="3456940" h="256539">
                  <a:moveTo>
                    <a:pt x="3428999" y="128015"/>
                  </a:moveTo>
                  <a:lnTo>
                    <a:pt x="3428999" y="240791"/>
                  </a:lnTo>
                  <a:lnTo>
                    <a:pt x="3441191" y="228600"/>
                  </a:lnTo>
                  <a:lnTo>
                    <a:pt x="3456432" y="228600"/>
                  </a:lnTo>
                  <a:lnTo>
                    <a:pt x="3456432" y="140207"/>
                  </a:lnTo>
                  <a:lnTo>
                    <a:pt x="3441191" y="140207"/>
                  </a:lnTo>
                  <a:lnTo>
                    <a:pt x="3428999" y="128015"/>
                  </a:lnTo>
                  <a:close/>
                </a:path>
                <a:path w="3456940" h="256539">
                  <a:moveTo>
                    <a:pt x="3456432" y="228600"/>
                  </a:moveTo>
                  <a:lnTo>
                    <a:pt x="3441191" y="228600"/>
                  </a:lnTo>
                  <a:lnTo>
                    <a:pt x="3428999" y="240791"/>
                  </a:lnTo>
                  <a:lnTo>
                    <a:pt x="3456432" y="240791"/>
                  </a:lnTo>
                  <a:lnTo>
                    <a:pt x="3456432" y="228600"/>
                  </a:lnTo>
                  <a:close/>
                </a:path>
                <a:path w="3456940" h="256539">
                  <a:moveTo>
                    <a:pt x="115824" y="12191"/>
                  </a:moveTo>
                  <a:lnTo>
                    <a:pt x="115824" y="134112"/>
                  </a:lnTo>
                  <a:lnTo>
                    <a:pt x="121919" y="140207"/>
                  </a:lnTo>
                  <a:lnTo>
                    <a:pt x="3428999" y="140207"/>
                  </a:lnTo>
                  <a:lnTo>
                    <a:pt x="3428999" y="128015"/>
                  </a:lnTo>
                  <a:lnTo>
                    <a:pt x="140207" y="128015"/>
                  </a:lnTo>
                  <a:lnTo>
                    <a:pt x="128015" y="115824"/>
                  </a:lnTo>
                  <a:lnTo>
                    <a:pt x="140207" y="115824"/>
                  </a:lnTo>
                  <a:lnTo>
                    <a:pt x="140207" y="27431"/>
                  </a:lnTo>
                  <a:lnTo>
                    <a:pt x="128015" y="27431"/>
                  </a:lnTo>
                  <a:lnTo>
                    <a:pt x="115824" y="12191"/>
                  </a:lnTo>
                  <a:close/>
                </a:path>
                <a:path w="3456940" h="256539">
                  <a:moveTo>
                    <a:pt x="3450336" y="115824"/>
                  </a:moveTo>
                  <a:lnTo>
                    <a:pt x="140207" y="115824"/>
                  </a:lnTo>
                  <a:lnTo>
                    <a:pt x="140207" y="128015"/>
                  </a:lnTo>
                  <a:lnTo>
                    <a:pt x="3428999" y="128015"/>
                  </a:lnTo>
                  <a:lnTo>
                    <a:pt x="3441191" y="140207"/>
                  </a:lnTo>
                  <a:lnTo>
                    <a:pt x="3456432" y="140207"/>
                  </a:lnTo>
                  <a:lnTo>
                    <a:pt x="3456432" y="121919"/>
                  </a:lnTo>
                  <a:lnTo>
                    <a:pt x="3450336" y="115824"/>
                  </a:lnTo>
                  <a:close/>
                </a:path>
                <a:path w="3456940" h="256539">
                  <a:moveTo>
                    <a:pt x="140207" y="115824"/>
                  </a:moveTo>
                  <a:lnTo>
                    <a:pt x="128015" y="115824"/>
                  </a:lnTo>
                  <a:lnTo>
                    <a:pt x="140207" y="128015"/>
                  </a:lnTo>
                  <a:lnTo>
                    <a:pt x="140207" y="115824"/>
                  </a:lnTo>
                  <a:close/>
                </a:path>
                <a:path w="3456940" h="256539">
                  <a:moveTo>
                    <a:pt x="27431" y="12191"/>
                  </a:moveTo>
                  <a:lnTo>
                    <a:pt x="12191" y="27431"/>
                  </a:lnTo>
                  <a:lnTo>
                    <a:pt x="27431" y="27431"/>
                  </a:lnTo>
                  <a:lnTo>
                    <a:pt x="27431" y="12191"/>
                  </a:lnTo>
                  <a:close/>
                </a:path>
                <a:path w="3456940" h="256539">
                  <a:moveTo>
                    <a:pt x="115824" y="12191"/>
                  </a:moveTo>
                  <a:lnTo>
                    <a:pt x="27431" y="12191"/>
                  </a:lnTo>
                  <a:lnTo>
                    <a:pt x="27431" y="27431"/>
                  </a:lnTo>
                  <a:lnTo>
                    <a:pt x="115824" y="27431"/>
                  </a:lnTo>
                  <a:lnTo>
                    <a:pt x="115824" y="12191"/>
                  </a:lnTo>
                  <a:close/>
                </a:path>
                <a:path w="3456940" h="256539">
                  <a:moveTo>
                    <a:pt x="140207" y="12191"/>
                  </a:moveTo>
                  <a:lnTo>
                    <a:pt x="115824" y="12191"/>
                  </a:lnTo>
                  <a:lnTo>
                    <a:pt x="128015" y="27431"/>
                  </a:lnTo>
                  <a:lnTo>
                    <a:pt x="140207" y="27431"/>
                  </a:lnTo>
                  <a:lnTo>
                    <a:pt x="140207" y="12191"/>
                  </a:lnTo>
                  <a:close/>
                </a:path>
              </a:pathLst>
            </a:custGeom>
            <a:solidFill>
              <a:srgbClr val="375C89"/>
            </a:solidFill>
          </p:spPr>
          <p:txBody>
            <a:bodyPr wrap="square" lIns="0" tIns="0" rIns="0" bIns="0" rtlCol="0"/>
            <a:lstStyle/>
            <a:p>
              <a:endParaRPr/>
            </a:p>
          </p:txBody>
        </p:sp>
        <p:sp>
          <p:nvSpPr>
            <p:cNvPr id="53" name="object 53"/>
            <p:cNvSpPr/>
            <p:nvPr/>
          </p:nvSpPr>
          <p:spPr>
            <a:xfrm>
              <a:off x="3276599" y="2666999"/>
              <a:ext cx="228600" cy="304800"/>
            </a:xfrm>
            <a:custGeom>
              <a:avLst/>
              <a:gdLst/>
              <a:ahLst/>
              <a:cxnLst/>
              <a:rect l="l" t="t" r="r" b="b"/>
              <a:pathLst>
                <a:path w="228600" h="304800">
                  <a:moveTo>
                    <a:pt x="173736" y="0"/>
                  </a:moveTo>
                  <a:lnTo>
                    <a:pt x="57912" y="0"/>
                  </a:lnTo>
                  <a:lnTo>
                    <a:pt x="57912" y="192024"/>
                  </a:lnTo>
                  <a:lnTo>
                    <a:pt x="0" y="192024"/>
                  </a:lnTo>
                  <a:lnTo>
                    <a:pt x="115824" y="304800"/>
                  </a:lnTo>
                  <a:lnTo>
                    <a:pt x="228600" y="192024"/>
                  </a:lnTo>
                  <a:lnTo>
                    <a:pt x="173736" y="192024"/>
                  </a:lnTo>
                  <a:lnTo>
                    <a:pt x="173736" y="0"/>
                  </a:lnTo>
                  <a:close/>
                </a:path>
              </a:pathLst>
            </a:custGeom>
            <a:solidFill>
              <a:srgbClr val="4E80BC"/>
            </a:solidFill>
          </p:spPr>
          <p:txBody>
            <a:bodyPr wrap="square" lIns="0" tIns="0" rIns="0" bIns="0" rtlCol="0"/>
            <a:lstStyle/>
            <a:p>
              <a:endParaRPr/>
            </a:p>
          </p:txBody>
        </p:sp>
        <p:sp>
          <p:nvSpPr>
            <p:cNvPr id="54" name="object 54"/>
            <p:cNvSpPr/>
            <p:nvPr/>
          </p:nvSpPr>
          <p:spPr>
            <a:xfrm>
              <a:off x="3246119" y="2654807"/>
              <a:ext cx="292735" cy="335280"/>
            </a:xfrm>
            <a:custGeom>
              <a:avLst/>
              <a:gdLst/>
              <a:ahLst/>
              <a:cxnLst/>
              <a:rect l="l" t="t" r="r" b="b"/>
              <a:pathLst>
                <a:path w="292735" h="335280">
                  <a:moveTo>
                    <a:pt x="76200" y="192024"/>
                  </a:moveTo>
                  <a:lnTo>
                    <a:pt x="0" y="192024"/>
                  </a:lnTo>
                  <a:lnTo>
                    <a:pt x="146304" y="335279"/>
                  </a:lnTo>
                  <a:lnTo>
                    <a:pt x="171206" y="310895"/>
                  </a:lnTo>
                  <a:lnTo>
                    <a:pt x="137159" y="310895"/>
                  </a:lnTo>
                  <a:lnTo>
                    <a:pt x="146304" y="301751"/>
                  </a:lnTo>
                  <a:lnTo>
                    <a:pt x="60960" y="216407"/>
                  </a:lnTo>
                  <a:lnTo>
                    <a:pt x="30480" y="216407"/>
                  </a:lnTo>
                  <a:lnTo>
                    <a:pt x="39624" y="195071"/>
                  </a:lnTo>
                  <a:lnTo>
                    <a:pt x="76200" y="195071"/>
                  </a:lnTo>
                  <a:lnTo>
                    <a:pt x="76200" y="192024"/>
                  </a:lnTo>
                  <a:close/>
                </a:path>
                <a:path w="292735" h="335280">
                  <a:moveTo>
                    <a:pt x="146304" y="301751"/>
                  </a:moveTo>
                  <a:lnTo>
                    <a:pt x="137159" y="310895"/>
                  </a:lnTo>
                  <a:lnTo>
                    <a:pt x="155447" y="310895"/>
                  </a:lnTo>
                  <a:lnTo>
                    <a:pt x="146304" y="301751"/>
                  </a:lnTo>
                  <a:close/>
                </a:path>
                <a:path w="292735" h="335280">
                  <a:moveTo>
                    <a:pt x="252983" y="195071"/>
                  </a:moveTo>
                  <a:lnTo>
                    <a:pt x="146304" y="301751"/>
                  </a:lnTo>
                  <a:lnTo>
                    <a:pt x="155447" y="310895"/>
                  </a:lnTo>
                  <a:lnTo>
                    <a:pt x="171206" y="310895"/>
                  </a:lnTo>
                  <a:lnTo>
                    <a:pt x="267705" y="216407"/>
                  </a:lnTo>
                  <a:lnTo>
                    <a:pt x="259080" y="216407"/>
                  </a:lnTo>
                  <a:lnTo>
                    <a:pt x="252983" y="195071"/>
                  </a:lnTo>
                  <a:close/>
                </a:path>
                <a:path w="292735" h="335280">
                  <a:moveTo>
                    <a:pt x="39624" y="195071"/>
                  </a:moveTo>
                  <a:lnTo>
                    <a:pt x="30480" y="216407"/>
                  </a:lnTo>
                  <a:lnTo>
                    <a:pt x="60960" y="216407"/>
                  </a:lnTo>
                  <a:lnTo>
                    <a:pt x="39624" y="195071"/>
                  </a:lnTo>
                  <a:close/>
                </a:path>
                <a:path w="292735" h="335280">
                  <a:moveTo>
                    <a:pt x="76200" y="195071"/>
                  </a:moveTo>
                  <a:lnTo>
                    <a:pt x="39624" y="195071"/>
                  </a:lnTo>
                  <a:lnTo>
                    <a:pt x="60960" y="216407"/>
                  </a:lnTo>
                  <a:lnTo>
                    <a:pt x="100583" y="216407"/>
                  </a:lnTo>
                  <a:lnTo>
                    <a:pt x="100583" y="204215"/>
                  </a:lnTo>
                  <a:lnTo>
                    <a:pt x="76200" y="204215"/>
                  </a:lnTo>
                  <a:lnTo>
                    <a:pt x="76200" y="195071"/>
                  </a:lnTo>
                  <a:close/>
                </a:path>
                <a:path w="292735" h="335280">
                  <a:moveTo>
                    <a:pt x="192024" y="12191"/>
                  </a:moveTo>
                  <a:lnTo>
                    <a:pt x="192024" y="216407"/>
                  </a:lnTo>
                  <a:lnTo>
                    <a:pt x="231647" y="216407"/>
                  </a:lnTo>
                  <a:lnTo>
                    <a:pt x="243839" y="204215"/>
                  </a:lnTo>
                  <a:lnTo>
                    <a:pt x="216407" y="204215"/>
                  </a:lnTo>
                  <a:lnTo>
                    <a:pt x="204216" y="192024"/>
                  </a:lnTo>
                  <a:lnTo>
                    <a:pt x="216407" y="192024"/>
                  </a:lnTo>
                  <a:lnTo>
                    <a:pt x="216407" y="27431"/>
                  </a:lnTo>
                  <a:lnTo>
                    <a:pt x="204216" y="27431"/>
                  </a:lnTo>
                  <a:lnTo>
                    <a:pt x="192024" y="12191"/>
                  </a:lnTo>
                  <a:close/>
                </a:path>
                <a:path w="292735" h="335280">
                  <a:moveTo>
                    <a:pt x="289495" y="195071"/>
                  </a:moveTo>
                  <a:lnTo>
                    <a:pt x="252983" y="195071"/>
                  </a:lnTo>
                  <a:lnTo>
                    <a:pt x="259080" y="216407"/>
                  </a:lnTo>
                  <a:lnTo>
                    <a:pt x="267705" y="216407"/>
                  </a:lnTo>
                  <a:lnTo>
                    <a:pt x="289495" y="195071"/>
                  </a:lnTo>
                  <a:close/>
                </a:path>
                <a:path w="292735" h="335280">
                  <a:moveTo>
                    <a:pt x="216407" y="0"/>
                  </a:moveTo>
                  <a:lnTo>
                    <a:pt x="76200" y="0"/>
                  </a:lnTo>
                  <a:lnTo>
                    <a:pt x="76200" y="204215"/>
                  </a:lnTo>
                  <a:lnTo>
                    <a:pt x="88392" y="192024"/>
                  </a:lnTo>
                  <a:lnTo>
                    <a:pt x="100583" y="192024"/>
                  </a:lnTo>
                  <a:lnTo>
                    <a:pt x="100583" y="27431"/>
                  </a:lnTo>
                  <a:lnTo>
                    <a:pt x="88392" y="27431"/>
                  </a:lnTo>
                  <a:lnTo>
                    <a:pt x="100583" y="12191"/>
                  </a:lnTo>
                  <a:lnTo>
                    <a:pt x="216407" y="12191"/>
                  </a:lnTo>
                  <a:lnTo>
                    <a:pt x="216407" y="0"/>
                  </a:lnTo>
                  <a:close/>
                </a:path>
                <a:path w="292735" h="335280">
                  <a:moveTo>
                    <a:pt x="100583" y="192024"/>
                  </a:moveTo>
                  <a:lnTo>
                    <a:pt x="88392" y="192024"/>
                  </a:lnTo>
                  <a:lnTo>
                    <a:pt x="76200" y="204215"/>
                  </a:lnTo>
                  <a:lnTo>
                    <a:pt x="100583" y="204215"/>
                  </a:lnTo>
                  <a:lnTo>
                    <a:pt x="100583" y="192024"/>
                  </a:lnTo>
                  <a:close/>
                </a:path>
                <a:path w="292735" h="335280">
                  <a:moveTo>
                    <a:pt x="216407" y="192024"/>
                  </a:moveTo>
                  <a:lnTo>
                    <a:pt x="204216" y="192024"/>
                  </a:lnTo>
                  <a:lnTo>
                    <a:pt x="216407" y="204215"/>
                  </a:lnTo>
                  <a:lnTo>
                    <a:pt x="216407" y="192024"/>
                  </a:lnTo>
                  <a:close/>
                </a:path>
                <a:path w="292735" h="335280">
                  <a:moveTo>
                    <a:pt x="292607" y="192024"/>
                  </a:moveTo>
                  <a:lnTo>
                    <a:pt x="216407" y="192024"/>
                  </a:lnTo>
                  <a:lnTo>
                    <a:pt x="216407" y="204215"/>
                  </a:lnTo>
                  <a:lnTo>
                    <a:pt x="243839" y="204215"/>
                  </a:lnTo>
                  <a:lnTo>
                    <a:pt x="252983" y="195071"/>
                  </a:lnTo>
                  <a:lnTo>
                    <a:pt x="289495" y="195071"/>
                  </a:lnTo>
                  <a:lnTo>
                    <a:pt x="292607" y="192024"/>
                  </a:lnTo>
                  <a:close/>
                </a:path>
                <a:path w="292735" h="335280">
                  <a:moveTo>
                    <a:pt x="100583" y="12191"/>
                  </a:moveTo>
                  <a:lnTo>
                    <a:pt x="88392" y="27431"/>
                  </a:lnTo>
                  <a:lnTo>
                    <a:pt x="100583" y="27431"/>
                  </a:lnTo>
                  <a:lnTo>
                    <a:pt x="100583" y="12191"/>
                  </a:lnTo>
                  <a:close/>
                </a:path>
                <a:path w="292735" h="335280">
                  <a:moveTo>
                    <a:pt x="192024" y="12191"/>
                  </a:moveTo>
                  <a:lnTo>
                    <a:pt x="100583" y="12191"/>
                  </a:lnTo>
                  <a:lnTo>
                    <a:pt x="100583" y="27431"/>
                  </a:lnTo>
                  <a:lnTo>
                    <a:pt x="192024" y="27431"/>
                  </a:lnTo>
                  <a:lnTo>
                    <a:pt x="192024" y="12191"/>
                  </a:lnTo>
                  <a:close/>
                </a:path>
                <a:path w="292735" h="335280">
                  <a:moveTo>
                    <a:pt x="216407" y="12191"/>
                  </a:moveTo>
                  <a:lnTo>
                    <a:pt x="192024" y="12191"/>
                  </a:lnTo>
                  <a:lnTo>
                    <a:pt x="204216" y="27431"/>
                  </a:lnTo>
                  <a:lnTo>
                    <a:pt x="216407" y="27431"/>
                  </a:lnTo>
                  <a:lnTo>
                    <a:pt x="216407" y="12191"/>
                  </a:lnTo>
                  <a:close/>
                </a:path>
              </a:pathLst>
            </a:custGeom>
            <a:solidFill>
              <a:srgbClr val="375C89"/>
            </a:solidFill>
          </p:spPr>
          <p:txBody>
            <a:bodyPr wrap="square" lIns="0" tIns="0" rIns="0" bIns="0" rtlCol="0"/>
            <a:lstStyle/>
            <a:p>
              <a:endParaRPr/>
            </a:p>
          </p:txBody>
        </p:sp>
        <p:sp>
          <p:nvSpPr>
            <p:cNvPr id="55" name="object 55"/>
            <p:cNvSpPr/>
            <p:nvPr/>
          </p:nvSpPr>
          <p:spPr>
            <a:xfrm>
              <a:off x="8382000" y="2666999"/>
              <a:ext cx="228600" cy="304800"/>
            </a:xfrm>
            <a:custGeom>
              <a:avLst/>
              <a:gdLst/>
              <a:ahLst/>
              <a:cxnLst/>
              <a:rect l="l" t="t" r="r" b="b"/>
              <a:pathLst>
                <a:path w="228600" h="304800">
                  <a:moveTo>
                    <a:pt x="173735" y="0"/>
                  </a:moveTo>
                  <a:lnTo>
                    <a:pt x="57911" y="0"/>
                  </a:lnTo>
                  <a:lnTo>
                    <a:pt x="57911" y="192024"/>
                  </a:lnTo>
                  <a:lnTo>
                    <a:pt x="0" y="192024"/>
                  </a:lnTo>
                  <a:lnTo>
                    <a:pt x="115824" y="304800"/>
                  </a:lnTo>
                  <a:lnTo>
                    <a:pt x="228600" y="192024"/>
                  </a:lnTo>
                  <a:lnTo>
                    <a:pt x="173735" y="192024"/>
                  </a:lnTo>
                  <a:lnTo>
                    <a:pt x="173735" y="0"/>
                  </a:lnTo>
                  <a:close/>
                </a:path>
              </a:pathLst>
            </a:custGeom>
            <a:solidFill>
              <a:srgbClr val="4E80BC"/>
            </a:solidFill>
          </p:spPr>
          <p:txBody>
            <a:bodyPr wrap="square" lIns="0" tIns="0" rIns="0" bIns="0" rtlCol="0"/>
            <a:lstStyle/>
            <a:p>
              <a:endParaRPr/>
            </a:p>
          </p:txBody>
        </p:sp>
        <p:sp>
          <p:nvSpPr>
            <p:cNvPr id="56" name="object 56"/>
            <p:cNvSpPr/>
            <p:nvPr/>
          </p:nvSpPr>
          <p:spPr>
            <a:xfrm>
              <a:off x="8351519" y="2654807"/>
              <a:ext cx="292735" cy="335280"/>
            </a:xfrm>
            <a:custGeom>
              <a:avLst/>
              <a:gdLst/>
              <a:ahLst/>
              <a:cxnLst/>
              <a:rect l="l" t="t" r="r" b="b"/>
              <a:pathLst>
                <a:path w="292734" h="335280">
                  <a:moveTo>
                    <a:pt x="76200" y="192024"/>
                  </a:moveTo>
                  <a:lnTo>
                    <a:pt x="0" y="192024"/>
                  </a:lnTo>
                  <a:lnTo>
                    <a:pt x="146303" y="335279"/>
                  </a:lnTo>
                  <a:lnTo>
                    <a:pt x="171206" y="310895"/>
                  </a:lnTo>
                  <a:lnTo>
                    <a:pt x="137159" y="310895"/>
                  </a:lnTo>
                  <a:lnTo>
                    <a:pt x="146303" y="301751"/>
                  </a:lnTo>
                  <a:lnTo>
                    <a:pt x="60960" y="216407"/>
                  </a:lnTo>
                  <a:lnTo>
                    <a:pt x="30479" y="216407"/>
                  </a:lnTo>
                  <a:lnTo>
                    <a:pt x="39624" y="195071"/>
                  </a:lnTo>
                  <a:lnTo>
                    <a:pt x="76200" y="195071"/>
                  </a:lnTo>
                  <a:lnTo>
                    <a:pt x="76200" y="192024"/>
                  </a:lnTo>
                  <a:close/>
                </a:path>
                <a:path w="292734" h="335280">
                  <a:moveTo>
                    <a:pt x="146303" y="301751"/>
                  </a:moveTo>
                  <a:lnTo>
                    <a:pt x="137159" y="310895"/>
                  </a:lnTo>
                  <a:lnTo>
                    <a:pt x="155448" y="310895"/>
                  </a:lnTo>
                  <a:lnTo>
                    <a:pt x="146303" y="301751"/>
                  </a:lnTo>
                  <a:close/>
                </a:path>
                <a:path w="292734" h="335280">
                  <a:moveTo>
                    <a:pt x="252983" y="195071"/>
                  </a:moveTo>
                  <a:lnTo>
                    <a:pt x="146303" y="301751"/>
                  </a:lnTo>
                  <a:lnTo>
                    <a:pt x="155448" y="310895"/>
                  </a:lnTo>
                  <a:lnTo>
                    <a:pt x="171206" y="310895"/>
                  </a:lnTo>
                  <a:lnTo>
                    <a:pt x="267705" y="216407"/>
                  </a:lnTo>
                  <a:lnTo>
                    <a:pt x="259079" y="216407"/>
                  </a:lnTo>
                  <a:lnTo>
                    <a:pt x="252983" y="195071"/>
                  </a:lnTo>
                  <a:close/>
                </a:path>
                <a:path w="292734" h="335280">
                  <a:moveTo>
                    <a:pt x="39624" y="195071"/>
                  </a:moveTo>
                  <a:lnTo>
                    <a:pt x="30479" y="216407"/>
                  </a:lnTo>
                  <a:lnTo>
                    <a:pt x="60960" y="216407"/>
                  </a:lnTo>
                  <a:lnTo>
                    <a:pt x="39624" y="195071"/>
                  </a:lnTo>
                  <a:close/>
                </a:path>
                <a:path w="292734" h="335280">
                  <a:moveTo>
                    <a:pt x="76200" y="195071"/>
                  </a:moveTo>
                  <a:lnTo>
                    <a:pt x="39624" y="195071"/>
                  </a:lnTo>
                  <a:lnTo>
                    <a:pt x="60960" y="216407"/>
                  </a:lnTo>
                  <a:lnTo>
                    <a:pt x="100583" y="216407"/>
                  </a:lnTo>
                  <a:lnTo>
                    <a:pt x="100583" y="204215"/>
                  </a:lnTo>
                  <a:lnTo>
                    <a:pt x="76200" y="204215"/>
                  </a:lnTo>
                  <a:lnTo>
                    <a:pt x="76200" y="195071"/>
                  </a:lnTo>
                  <a:close/>
                </a:path>
                <a:path w="292734" h="335280">
                  <a:moveTo>
                    <a:pt x="192024" y="12191"/>
                  </a:moveTo>
                  <a:lnTo>
                    <a:pt x="192024" y="216407"/>
                  </a:lnTo>
                  <a:lnTo>
                    <a:pt x="231647" y="216407"/>
                  </a:lnTo>
                  <a:lnTo>
                    <a:pt x="243839" y="204215"/>
                  </a:lnTo>
                  <a:lnTo>
                    <a:pt x="216407" y="204215"/>
                  </a:lnTo>
                  <a:lnTo>
                    <a:pt x="204215" y="192024"/>
                  </a:lnTo>
                  <a:lnTo>
                    <a:pt x="216407" y="192024"/>
                  </a:lnTo>
                  <a:lnTo>
                    <a:pt x="216407" y="27431"/>
                  </a:lnTo>
                  <a:lnTo>
                    <a:pt x="204215" y="27431"/>
                  </a:lnTo>
                  <a:lnTo>
                    <a:pt x="192024" y="12191"/>
                  </a:lnTo>
                  <a:close/>
                </a:path>
                <a:path w="292734" h="335280">
                  <a:moveTo>
                    <a:pt x="289495" y="195071"/>
                  </a:moveTo>
                  <a:lnTo>
                    <a:pt x="252983" y="195071"/>
                  </a:lnTo>
                  <a:lnTo>
                    <a:pt x="259079" y="216407"/>
                  </a:lnTo>
                  <a:lnTo>
                    <a:pt x="267705" y="216407"/>
                  </a:lnTo>
                  <a:lnTo>
                    <a:pt x="289495" y="195071"/>
                  </a:lnTo>
                  <a:close/>
                </a:path>
                <a:path w="292734" h="335280">
                  <a:moveTo>
                    <a:pt x="216407" y="0"/>
                  </a:moveTo>
                  <a:lnTo>
                    <a:pt x="76200" y="0"/>
                  </a:lnTo>
                  <a:lnTo>
                    <a:pt x="76200" y="204215"/>
                  </a:lnTo>
                  <a:lnTo>
                    <a:pt x="88391" y="192024"/>
                  </a:lnTo>
                  <a:lnTo>
                    <a:pt x="100583" y="192024"/>
                  </a:lnTo>
                  <a:lnTo>
                    <a:pt x="100583" y="27431"/>
                  </a:lnTo>
                  <a:lnTo>
                    <a:pt x="88391" y="27431"/>
                  </a:lnTo>
                  <a:lnTo>
                    <a:pt x="100583" y="12191"/>
                  </a:lnTo>
                  <a:lnTo>
                    <a:pt x="216407" y="12191"/>
                  </a:lnTo>
                  <a:lnTo>
                    <a:pt x="216407" y="0"/>
                  </a:lnTo>
                  <a:close/>
                </a:path>
                <a:path w="292734" h="335280">
                  <a:moveTo>
                    <a:pt x="100583" y="192024"/>
                  </a:moveTo>
                  <a:lnTo>
                    <a:pt x="88391" y="192024"/>
                  </a:lnTo>
                  <a:lnTo>
                    <a:pt x="76200" y="204215"/>
                  </a:lnTo>
                  <a:lnTo>
                    <a:pt x="100583" y="204215"/>
                  </a:lnTo>
                  <a:lnTo>
                    <a:pt x="100583" y="192024"/>
                  </a:lnTo>
                  <a:close/>
                </a:path>
                <a:path w="292734" h="335280">
                  <a:moveTo>
                    <a:pt x="216407" y="192024"/>
                  </a:moveTo>
                  <a:lnTo>
                    <a:pt x="204215" y="192024"/>
                  </a:lnTo>
                  <a:lnTo>
                    <a:pt x="216407" y="204215"/>
                  </a:lnTo>
                  <a:lnTo>
                    <a:pt x="216407" y="192024"/>
                  </a:lnTo>
                  <a:close/>
                </a:path>
                <a:path w="292734" h="335280">
                  <a:moveTo>
                    <a:pt x="292607" y="192024"/>
                  </a:moveTo>
                  <a:lnTo>
                    <a:pt x="216407" y="192024"/>
                  </a:lnTo>
                  <a:lnTo>
                    <a:pt x="216407" y="204215"/>
                  </a:lnTo>
                  <a:lnTo>
                    <a:pt x="243839" y="204215"/>
                  </a:lnTo>
                  <a:lnTo>
                    <a:pt x="252983" y="195071"/>
                  </a:lnTo>
                  <a:lnTo>
                    <a:pt x="289495" y="195071"/>
                  </a:lnTo>
                  <a:lnTo>
                    <a:pt x="292607" y="192024"/>
                  </a:lnTo>
                  <a:close/>
                </a:path>
                <a:path w="292734" h="335280">
                  <a:moveTo>
                    <a:pt x="100583" y="12191"/>
                  </a:moveTo>
                  <a:lnTo>
                    <a:pt x="88391" y="27431"/>
                  </a:lnTo>
                  <a:lnTo>
                    <a:pt x="100583" y="27431"/>
                  </a:lnTo>
                  <a:lnTo>
                    <a:pt x="100583" y="12191"/>
                  </a:lnTo>
                  <a:close/>
                </a:path>
                <a:path w="292734" h="335280">
                  <a:moveTo>
                    <a:pt x="192024" y="12191"/>
                  </a:moveTo>
                  <a:lnTo>
                    <a:pt x="100583" y="12191"/>
                  </a:lnTo>
                  <a:lnTo>
                    <a:pt x="100583" y="27431"/>
                  </a:lnTo>
                  <a:lnTo>
                    <a:pt x="192024" y="27431"/>
                  </a:lnTo>
                  <a:lnTo>
                    <a:pt x="192024" y="12191"/>
                  </a:lnTo>
                  <a:close/>
                </a:path>
                <a:path w="292734" h="335280">
                  <a:moveTo>
                    <a:pt x="216407" y="12191"/>
                  </a:moveTo>
                  <a:lnTo>
                    <a:pt x="192024" y="12191"/>
                  </a:lnTo>
                  <a:lnTo>
                    <a:pt x="204215" y="27431"/>
                  </a:lnTo>
                  <a:lnTo>
                    <a:pt x="216407" y="27431"/>
                  </a:lnTo>
                  <a:lnTo>
                    <a:pt x="216407" y="12191"/>
                  </a:lnTo>
                  <a:close/>
                </a:path>
              </a:pathLst>
            </a:custGeom>
            <a:solidFill>
              <a:srgbClr val="375C89"/>
            </a:solidFill>
          </p:spPr>
          <p:txBody>
            <a:bodyPr wrap="square" lIns="0" tIns="0" rIns="0" bIns="0" rtlCol="0"/>
            <a:lstStyle/>
            <a:p>
              <a:endParaRPr/>
            </a:p>
          </p:txBody>
        </p:sp>
        <p:sp>
          <p:nvSpPr>
            <p:cNvPr id="57" name="object 57"/>
            <p:cNvSpPr/>
            <p:nvPr/>
          </p:nvSpPr>
          <p:spPr>
            <a:xfrm>
              <a:off x="1524000" y="3581399"/>
              <a:ext cx="1868805" cy="304800"/>
            </a:xfrm>
            <a:custGeom>
              <a:avLst/>
              <a:gdLst/>
              <a:ahLst/>
              <a:cxnLst/>
              <a:rect l="l" t="t" r="r" b="b"/>
              <a:pathLst>
                <a:path w="1868804" h="304800">
                  <a:moveTo>
                    <a:pt x="1868424" y="0"/>
                  </a:moveTo>
                  <a:lnTo>
                    <a:pt x="1716024" y="0"/>
                  </a:lnTo>
                  <a:lnTo>
                    <a:pt x="1716024" y="152400"/>
                  </a:lnTo>
                  <a:lnTo>
                    <a:pt x="0" y="152400"/>
                  </a:lnTo>
                  <a:lnTo>
                    <a:pt x="0" y="304800"/>
                  </a:lnTo>
                  <a:lnTo>
                    <a:pt x="1868424" y="304800"/>
                  </a:lnTo>
                  <a:lnTo>
                    <a:pt x="1868424" y="152400"/>
                  </a:lnTo>
                  <a:lnTo>
                    <a:pt x="1868424" y="0"/>
                  </a:lnTo>
                  <a:close/>
                </a:path>
              </a:pathLst>
            </a:custGeom>
            <a:solidFill>
              <a:srgbClr val="4E80BC"/>
            </a:solidFill>
          </p:spPr>
          <p:txBody>
            <a:bodyPr wrap="square" lIns="0" tIns="0" rIns="0" bIns="0" rtlCol="0"/>
            <a:lstStyle/>
            <a:p>
              <a:endParaRPr/>
            </a:p>
          </p:txBody>
        </p:sp>
        <p:sp>
          <p:nvSpPr>
            <p:cNvPr id="58" name="object 58"/>
            <p:cNvSpPr/>
            <p:nvPr/>
          </p:nvSpPr>
          <p:spPr>
            <a:xfrm>
              <a:off x="1511807" y="3569207"/>
              <a:ext cx="1892935" cy="332740"/>
            </a:xfrm>
            <a:custGeom>
              <a:avLst/>
              <a:gdLst/>
              <a:ahLst/>
              <a:cxnLst/>
              <a:rect l="l" t="t" r="r" b="b"/>
              <a:pathLst>
                <a:path w="1892935" h="332739">
                  <a:moveTo>
                    <a:pt x="1716024" y="152400"/>
                  </a:moveTo>
                  <a:lnTo>
                    <a:pt x="6095" y="152400"/>
                  </a:lnTo>
                  <a:lnTo>
                    <a:pt x="0" y="158495"/>
                  </a:lnTo>
                  <a:lnTo>
                    <a:pt x="0" y="326136"/>
                  </a:lnTo>
                  <a:lnTo>
                    <a:pt x="6095" y="332231"/>
                  </a:lnTo>
                  <a:lnTo>
                    <a:pt x="1886712" y="332231"/>
                  </a:lnTo>
                  <a:lnTo>
                    <a:pt x="1892807" y="326136"/>
                  </a:lnTo>
                  <a:lnTo>
                    <a:pt x="1892807" y="316991"/>
                  </a:lnTo>
                  <a:lnTo>
                    <a:pt x="27431" y="316991"/>
                  </a:lnTo>
                  <a:lnTo>
                    <a:pt x="12191" y="304800"/>
                  </a:lnTo>
                  <a:lnTo>
                    <a:pt x="27431" y="304800"/>
                  </a:lnTo>
                  <a:lnTo>
                    <a:pt x="27431" y="179831"/>
                  </a:lnTo>
                  <a:lnTo>
                    <a:pt x="12191" y="179831"/>
                  </a:lnTo>
                  <a:lnTo>
                    <a:pt x="27431" y="164591"/>
                  </a:lnTo>
                  <a:lnTo>
                    <a:pt x="1716024" y="164591"/>
                  </a:lnTo>
                  <a:lnTo>
                    <a:pt x="1716024" y="152400"/>
                  </a:lnTo>
                  <a:close/>
                </a:path>
                <a:path w="1892935" h="332739">
                  <a:moveTo>
                    <a:pt x="27431" y="304800"/>
                  </a:moveTo>
                  <a:lnTo>
                    <a:pt x="12191" y="304800"/>
                  </a:lnTo>
                  <a:lnTo>
                    <a:pt x="27431" y="316991"/>
                  </a:lnTo>
                  <a:lnTo>
                    <a:pt x="27431" y="304800"/>
                  </a:lnTo>
                  <a:close/>
                </a:path>
                <a:path w="1892935" h="332739">
                  <a:moveTo>
                    <a:pt x="1868424" y="304800"/>
                  </a:moveTo>
                  <a:lnTo>
                    <a:pt x="27431" y="304800"/>
                  </a:lnTo>
                  <a:lnTo>
                    <a:pt x="27431" y="316991"/>
                  </a:lnTo>
                  <a:lnTo>
                    <a:pt x="1868424" y="316991"/>
                  </a:lnTo>
                  <a:lnTo>
                    <a:pt x="1868424" y="304800"/>
                  </a:lnTo>
                  <a:close/>
                </a:path>
                <a:path w="1892935" h="332739">
                  <a:moveTo>
                    <a:pt x="1868424" y="12191"/>
                  </a:moveTo>
                  <a:lnTo>
                    <a:pt x="1868424" y="316991"/>
                  </a:lnTo>
                  <a:lnTo>
                    <a:pt x="1880615" y="304800"/>
                  </a:lnTo>
                  <a:lnTo>
                    <a:pt x="1892807" y="304800"/>
                  </a:lnTo>
                  <a:lnTo>
                    <a:pt x="1892807" y="27431"/>
                  </a:lnTo>
                  <a:lnTo>
                    <a:pt x="1880615" y="27431"/>
                  </a:lnTo>
                  <a:lnTo>
                    <a:pt x="1868424" y="12191"/>
                  </a:lnTo>
                  <a:close/>
                </a:path>
                <a:path w="1892935" h="332739">
                  <a:moveTo>
                    <a:pt x="1892807" y="304800"/>
                  </a:moveTo>
                  <a:lnTo>
                    <a:pt x="1880615" y="304800"/>
                  </a:lnTo>
                  <a:lnTo>
                    <a:pt x="1868424" y="316991"/>
                  </a:lnTo>
                  <a:lnTo>
                    <a:pt x="1892807" y="316991"/>
                  </a:lnTo>
                  <a:lnTo>
                    <a:pt x="1892807" y="304800"/>
                  </a:lnTo>
                  <a:close/>
                </a:path>
                <a:path w="1892935" h="332739">
                  <a:moveTo>
                    <a:pt x="27431" y="164591"/>
                  </a:moveTo>
                  <a:lnTo>
                    <a:pt x="12191" y="179831"/>
                  </a:lnTo>
                  <a:lnTo>
                    <a:pt x="27431" y="179831"/>
                  </a:lnTo>
                  <a:lnTo>
                    <a:pt x="27431" y="164591"/>
                  </a:lnTo>
                  <a:close/>
                </a:path>
                <a:path w="1892935" h="332739">
                  <a:moveTo>
                    <a:pt x="1740407" y="152400"/>
                  </a:moveTo>
                  <a:lnTo>
                    <a:pt x="1728215" y="152400"/>
                  </a:lnTo>
                  <a:lnTo>
                    <a:pt x="1716024" y="164591"/>
                  </a:lnTo>
                  <a:lnTo>
                    <a:pt x="27431" y="164591"/>
                  </a:lnTo>
                  <a:lnTo>
                    <a:pt x="27431" y="179831"/>
                  </a:lnTo>
                  <a:lnTo>
                    <a:pt x="1734312" y="179831"/>
                  </a:lnTo>
                  <a:lnTo>
                    <a:pt x="1740407" y="173736"/>
                  </a:lnTo>
                  <a:lnTo>
                    <a:pt x="1740407" y="152400"/>
                  </a:lnTo>
                  <a:close/>
                </a:path>
                <a:path w="1892935" h="332739">
                  <a:moveTo>
                    <a:pt x="1886712" y="0"/>
                  </a:moveTo>
                  <a:lnTo>
                    <a:pt x="1722119" y="0"/>
                  </a:lnTo>
                  <a:lnTo>
                    <a:pt x="1716024" y="6095"/>
                  </a:lnTo>
                  <a:lnTo>
                    <a:pt x="1716024" y="164591"/>
                  </a:lnTo>
                  <a:lnTo>
                    <a:pt x="1728215" y="152400"/>
                  </a:lnTo>
                  <a:lnTo>
                    <a:pt x="1740407" y="152400"/>
                  </a:lnTo>
                  <a:lnTo>
                    <a:pt x="1740407" y="27431"/>
                  </a:lnTo>
                  <a:lnTo>
                    <a:pt x="1728215" y="27431"/>
                  </a:lnTo>
                  <a:lnTo>
                    <a:pt x="1740407" y="12191"/>
                  </a:lnTo>
                  <a:lnTo>
                    <a:pt x="1892807" y="12191"/>
                  </a:lnTo>
                  <a:lnTo>
                    <a:pt x="1892807" y="6095"/>
                  </a:lnTo>
                  <a:lnTo>
                    <a:pt x="1886712" y="0"/>
                  </a:lnTo>
                  <a:close/>
                </a:path>
                <a:path w="1892935" h="332739">
                  <a:moveTo>
                    <a:pt x="1740407" y="12191"/>
                  </a:moveTo>
                  <a:lnTo>
                    <a:pt x="1728215" y="27431"/>
                  </a:lnTo>
                  <a:lnTo>
                    <a:pt x="1740407" y="27431"/>
                  </a:lnTo>
                  <a:lnTo>
                    <a:pt x="1740407" y="12191"/>
                  </a:lnTo>
                  <a:close/>
                </a:path>
                <a:path w="1892935" h="332739">
                  <a:moveTo>
                    <a:pt x="1868424" y="12191"/>
                  </a:moveTo>
                  <a:lnTo>
                    <a:pt x="1740407" y="12191"/>
                  </a:lnTo>
                  <a:lnTo>
                    <a:pt x="1740407" y="27431"/>
                  </a:lnTo>
                  <a:lnTo>
                    <a:pt x="1868424" y="27431"/>
                  </a:lnTo>
                  <a:lnTo>
                    <a:pt x="1868424" y="12191"/>
                  </a:lnTo>
                  <a:close/>
                </a:path>
                <a:path w="1892935" h="332739">
                  <a:moveTo>
                    <a:pt x="1892807" y="12191"/>
                  </a:moveTo>
                  <a:lnTo>
                    <a:pt x="1868424" y="12191"/>
                  </a:lnTo>
                  <a:lnTo>
                    <a:pt x="1880615" y="27431"/>
                  </a:lnTo>
                  <a:lnTo>
                    <a:pt x="1892807" y="27431"/>
                  </a:lnTo>
                  <a:lnTo>
                    <a:pt x="1892807" y="12191"/>
                  </a:lnTo>
                  <a:close/>
                </a:path>
              </a:pathLst>
            </a:custGeom>
            <a:solidFill>
              <a:srgbClr val="375C89"/>
            </a:solidFill>
          </p:spPr>
          <p:txBody>
            <a:bodyPr wrap="square" lIns="0" tIns="0" rIns="0" bIns="0" rtlCol="0"/>
            <a:lstStyle/>
            <a:p>
              <a:endParaRPr/>
            </a:p>
          </p:txBody>
        </p:sp>
        <p:sp>
          <p:nvSpPr>
            <p:cNvPr id="59" name="object 59"/>
            <p:cNvSpPr/>
            <p:nvPr/>
          </p:nvSpPr>
          <p:spPr>
            <a:xfrm>
              <a:off x="3276600" y="3581399"/>
              <a:ext cx="2362200" cy="304800"/>
            </a:xfrm>
            <a:custGeom>
              <a:avLst/>
              <a:gdLst/>
              <a:ahLst/>
              <a:cxnLst/>
              <a:rect l="l" t="t" r="r" b="b"/>
              <a:pathLst>
                <a:path w="2362200" h="304800">
                  <a:moveTo>
                    <a:pt x="2362200" y="152400"/>
                  </a:moveTo>
                  <a:lnTo>
                    <a:pt x="152400" y="152400"/>
                  </a:lnTo>
                  <a:lnTo>
                    <a:pt x="152400" y="0"/>
                  </a:lnTo>
                  <a:lnTo>
                    <a:pt x="0" y="0"/>
                  </a:lnTo>
                  <a:lnTo>
                    <a:pt x="0" y="152400"/>
                  </a:lnTo>
                  <a:lnTo>
                    <a:pt x="0" y="304800"/>
                  </a:lnTo>
                  <a:lnTo>
                    <a:pt x="2362200" y="304800"/>
                  </a:lnTo>
                  <a:lnTo>
                    <a:pt x="2362200" y="152400"/>
                  </a:lnTo>
                  <a:close/>
                </a:path>
              </a:pathLst>
            </a:custGeom>
            <a:solidFill>
              <a:srgbClr val="4E80BC"/>
            </a:solidFill>
          </p:spPr>
          <p:txBody>
            <a:bodyPr wrap="square" lIns="0" tIns="0" rIns="0" bIns="0" rtlCol="0"/>
            <a:lstStyle/>
            <a:p>
              <a:endParaRPr/>
            </a:p>
          </p:txBody>
        </p:sp>
        <p:sp>
          <p:nvSpPr>
            <p:cNvPr id="60" name="object 60"/>
            <p:cNvSpPr/>
            <p:nvPr/>
          </p:nvSpPr>
          <p:spPr>
            <a:xfrm>
              <a:off x="3264408" y="3569207"/>
              <a:ext cx="2390140" cy="332740"/>
            </a:xfrm>
            <a:custGeom>
              <a:avLst/>
              <a:gdLst/>
              <a:ahLst/>
              <a:cxnLst/>
              <a:rect l="l" t="t" r="r" b="b"/>
              <a:pathLst>
                <a:path w="2390140" h="332739">
                  <a:moveTo>
                    <a:pt x="173736" y="0"/>
                  </a:moveTo>
                  <a:lnTo>
                    <a:pt x="6095" y="0"/>
                  </a:lnTo>
                  <a:lnTo>
                    <a:pt x="0" y="6095"/>
                  </a:lnTo>
                  <a:lnTo>
                    <a:pt x="0" y="326136"/>
                  </a:lnTo>
                  <a:lnTo>
                    <a:pt x="6095" y="332231"/>
                  </a:lnTo>
                  <a:lnTo>
                    <a:pt x="2383536" y="332231"/>
                  </a:lnTo>
                  <a:lnTo>
                    <a:pt x="2389631" y="326136"/>
                  </a:lnTo>
                  <a:lnTo>
                    <a:pt x="2389631" y="316991"/>
                  </a:lnTo>
                  <a:lnTo>
                    <a:pt x="27431" y="316991"/>
                  </a:lnTo>
                  <a:lnTo>
                    <a:pt x="12191" y="304800"/>
                  </a:lnTo>
                  <a:lnTo>
                    <a:pt x="27431" y="304800"/>
                  </a:lnTo>
                  <a:lnTo>
                    <a:pt x="27431" y="27431"/>
                  </a:lnTo>
                  <a:lnTo>
                    <a:pt x="12191" y="27431"/>
                  </a:lnTo>
                  <a:lnTo>
                    <a:pt x="27431" y="12191"/>
                  </a:lnTo>
                  <a:lnTo>
                    <a:pt x="179831" y="12191"/>
                  </a:lnTo>
                  <a:lnTo>
                    <a:pt x="179831" y="6095"/>
                  </a:lnTo>
                  <a:lnTo>
                    <a:pt x="173736" y="0"/>
                  </a:lnTo>
                  <a:close/>
                </a:path>
                <a:path w="2390140" h="332739">
                  <a:moveTo>
                    <a:pt x="27431" y="304800"/>
                  </a:moveTo>
                  <a:lnTo>
                    <a:pt x="12191" y="304800"/>
                  </a:lnTo>
                  <a:lnTo>
                    <a:pt x="27431" y="316991"/>
                  </a:lnTo>
                  <a:lnTo>
                    <a:pt x="27431" y="304800"/>
                  </a:lnTo>
                  <a:close/>
                </a:path>
                <a:path w="2390140" h="332739">
                  <a:moveTo>
                    <a:pt x="2362200" y="304800"/>
                  </a:moveTo>
                  <a:lnTo>
                    <a:pt x="27431" y="304800"/>
                  </a:lnTo>
                  <a:lnTo>
                    <a:pt x="27431" y="316991"/>
                  </a:lnTo>
                  <a:lnTo>
                    <a:pt x="2362200" y="316991"/>
                  </a:lnTo>
                  <a:lnTo>
                    <a:pt x="2362200" y="304800"/>
                  </a:lnTo>
                  <a:close/>
                </a:path>
                <a:path w="2390140" h="332739">
                  <a:moveTo>
                    <a:pt x="2362200" y="164591"/>
                  </a:moveTo>
                  <a:lnTo>
                    <a:pt x="2362200" y="316991"/>
                  </a:lnTo>
                  <a:lnTo>
                    <a:pt x="2374391" y="304800"/>
                  </a:lnTo>
                  <a:lnTo>
                    <a:pt x="2389631" y="304800"/>
                  </a:lnTo>
                  <a:lnTo>
                    <a:pt x="2389631" y="179831"/>
                  </a:lnTo>
                  <a:lnTo>
                    <a:pt x="2374391" y="179831"/>
                  </a:lnTo>
                  <a:lnTo>
                    <a:pt x="2362200" y="164591"/>
                  </a:lnTo>
                  <a:close/>
                </a:path>
                <a:path w="2390140" h="332739">
                  <a:moveTo>
                    <a:pt x="2389631" y="304800"/>
                  </a:moveTo>
                  <a:lnTo>
                    <a:pt x="2374391" y="304800"/>
                  </a:lnTo>
                  <a:lnTo>
                    <a:pt x="2362200" y="316991"/>
                  </a:lnTo>
                  <a:lnTo>
                    <a:pt x="2389631" y="316991"/>
                  </a:lnTo>
                  <a:lnTo>
                    <a:pt x="2389631" y="304800"/>
                  </a:lnTo>
                  <a:close/>
                </a:path>
                <a:path w="2390140" h="332739">
                  <a:moveTo>
                    <a:pt x="152400" y="12191"/>
                  </a:moveTo>
                  <a:lnTo>
                    <a:pt x="152400" y="173736"/>
                  </a:lnTo>
                  <a:lnTo>
                    <a:pt x="158495" y="179831"/>
                  </a:lnTo>
                  <a:lnTo>
                    <a:pt x="2362200" y="179831"/>
                  </a:lnTo>
                  <a:lnTo>
                    <a:pt x="2362200" y="164591"/>
                  </a:lnTo>
                  <a:lnTo>
                    <a:pt x="179831" y="164591"/>
                  </a:lnTo>
                  <a:lnTo>
                    <a:pt x="164591" y="152400"/>
                  </a:lnTo>
                  <a:lnTo>
                    <a:pt x="179831" y="152400"/>
                  </a:lnTo>
                  <a:lnTo>
                    <a:pt x="179831" y="27431"/>
                  </a:lnTo>
                  <a:lnTo>
                    <a:pt x="164591" y="27431"/>
                  </a:lnTo>
                  <a:lnTo>
                    <a:pt x="152400" y="12191"/>
                  </a:lnTo>
                  <a:close/>
                </a:path>
                <a:path w="2390140" h="332739">
                  <a:moveTo>
                    <a:pt x="2383536" y="152400"/>
                  </a:moveTo>
                  <a:lnTo>
                    <a:pt x="179831" y="152400"/>
                  </a:lnTo>
                  <a:lnTo>
                    <a:pt x="179831" y="164591"/>
                  </a:lnTo>
                  <a:lnTo>
                    <a:pt x="2362200" y="164591"/>
                  </a:lnTo>
                  <a:lnTo>
                    <a:pt x="2374391" y="179831"/>
                  </a:lnTo>
                  <a:lnTo>
                    <a:pt x="2389631" y="179831"/>
                  </a:lnTo>
                  <a:lnTo>
                    <a:pt x="2389631" y="158495"/>
                  </a:lnTo>
                  <a:lnTo>
                    <a:pt x="2383536" y="152400"/>
                  </a:lnTo>
                  <a:close/>
                </a:path>
                <a:path w="2390140" h="332739">
                  <a:moveTo>
                    <a:pt x="179831" y="152400"/>
                  </a:moveTo>
                  <a:lnTo>
                    <a:pt x="164591" y="152400"/>
                  </a:lnTo>
                  <a:lnTo>
                    <a:pt x="179831" y="164591"/>
                  </a:lnTo>
                  <a:lnTo>
                    <a:pt x="179831" y="152400"/>
                  </a:lnTo>
                  <a:close/>
                </a:path>
                <a:path w="2390140" h="332739">
                  <a:moveTo>
                    <a:pt x="27431" y="12191"/>
                  </a:moveTo>
                  <a:lnTo>
                    <a:pt x="12191" y="27431"/>
                  </a:lnTo>
                  <a:lnTo>
                    <a:pt x="27431" y="27431"/>
                  </a:lnTo>
                  <a:lnTo>
                    <a:pt x="27431" y="12191"/>
                  </a:lnTo>
                  <a:close/>
                </a:path>
                <a:path w="2390140" h="332739">
                  <a:moveTo>
                    <a:pt x="152400" y="12191"/>
                  </a:moveTo>
                  <a:lnTo>
                    <a:pt x="27431" y="12191"/>
                  </a:lnTo>
                  <a:lnTo>
                    <a:pt x="27431" y="27431"/>
                  </a:lnTo>
                  <a:lnTo>
                    <a:pt x="152400" y="27431"/>
                  </a:lnTo>
                  <a:lnTo>
                    <a:pt x="152400" y="12191"/>
                  </a:lnTo>
                  <a:close/>
                </a:path>
                <a:path w="2390140" h="332739">
                  <a:moveTo>
                    <a:pt x="179831" y="12191"/>
                  </a:moveTo>
                  <a:lnTo>
                    <a:pt x="152400" y="12191"/>
                  </a:lnTo>
                  <a:lnTo>
                    <a:pt x="164591" y="27431"/>
                  </a:lnTo>
                  <a:lnTo>
                    <a:pt x="179831" y="27431"/>
                  </a:lnTo>
                  <a:lnTo>
                    <a:pt x="179831" y="12191"/>
                  </a:lnTo>
                  <a:close/>
                </a:path>
              </a:pathLst>
            </a:custGeom>
            <a:solidFill>
              <a:srgbClr val="375C89"/>
            </a:solidFill>
          </p:spPr>
          <p:txBody>
            <a:bodyPr wrap="square" lIns="0" tIns="0" rIns="0" bIns="0" rtlCol="0"/>
            <a:lstStyle/>
            <a:p>
              <a:endParaRPr/>
            </a:p>
          </p:txBody>
        </p:sp>
        <p:sp>
          <p:nvSpPr>
            <p:cNvPr id="61" name="object 61"/>
            <p:cNvSpPr/>
            <p:nvPr/>
          </p:nvSpPr>
          <p:spPr>
            <a:xfrm>
              <a:off x="1600199" y="5181600"/>
              <a:ext cx="152400" cy="381000"/>
            </a:xfrm>
            <a:custGeom>
              <a:avLst/>
              <a:gdLst/>
              <a:ahLst/>
              <a:cxnLst/>
              <a:rect l="l" t="t" r="r" b="b"/>
              <a:pathLst>
                <a:path w="152400" h="381000">
                  <a:moveTo>
                    <a:pt x="115824" y="0"/>
                  </a:moveTo>
                  <a:lnTo>
                    <a:pt x="39624" y="0"/>
                  </a:lnTo>
                  <a:lnTo>
                    <a:pt x="39624" y="304800"/>
                  </a:lnTo>
                  <a:lnTo>
                    <a:pt x="0" y="304800"/>
                  </a:lnTo>
                  <a:lnTo>
                    <a:pt x="76200" y="381000"/>
                  </a:lnTo>
                  <a:lnTo>
                    <a:pt x="152400" y="304800"/>
                  </a:lnTo>
                  <a:lnTo>
                    <a:pt x="115824" y="304800"/>
                  </a:lnTo>
                  <a:lnTo>
                    <a:pt x="115824" y="0"/>
                  </a:lnTo>
                  <a:close/>
                </a:path>
              </a:pathLst>
            </a:custGeom>
            <a:solidFill>
              <a:srgbClr val="4E80BC"/>
            </a:solidFill>
          </p:spPr>
          <p:txBody>
            <a:bodyPr wrap="square" lIns="0" tIns="0" rIns="0" bIns="0" rtlCol="0"/>
            <a:lstStyle/>
            <a:p>
              <a:endParaRPr/>
            </a:p>
          </p:txBody>
        </p:sp>
        <p:sp>
          <p:nvSpPr>
            <p:cNvPr id="62" name="object 62"/>
            <p:cNvSpPr/>
            <p:nvPr/>
          </p:nvSpPr>
          <p:spPr>
            <a:xfrm>
              <a:off x="1569719" y="5169407"/>
              <a:ext cx="216535" cy="411480"/>
            </a:xfrm>
            <a:custGeom>
              <a:avLst/>
              <a:gdLst/>
              <a:ahLst/>
              <a:cxnLst/>
              <a:rect l="l" t="t" r="r" b="b"/>
              <a:pathLst>
                <a:path w="216535" h="411479">
                  <a:moveTo>
                    <a:pt x="57912" y="304800"/>
                  </a:moveTo>
                  <a:lnTo>
                    <a:pt x="0" y="304800"/>
                  </a:lnTo>
                  <a:lnTo>
                    <a:pt x="106680" y="411480"/>
                  </a:lnTo>
                  <a:lnTo>
                    <a:pt x="131760" y="387096"/>
                  </a:lnTo>
                  <a:lnTo>
                    <a:pt x="100584" y="387096"/>
                  </a:lnTo>
                  <a:lnTo>
                    <a:pt x="108204" y="379476"/>
                  </a:lnTo>
                  <a:lnTo>
                    <a:pt x="60959" y="332232"/>
                  </a:lnTo>
                  <a:lnTo>
                    <a:pt x="30480" y="332232"/>
                  </a:lnTo>
                  <a:lnTo>
                    <a:pt x="39624" y="310896"/>
                  </a:lnTo>
                  <a:lnTo>
                    <a:pt x="57912" y="310896"/>
                  </a:lnTo>
                  <a:lnTo>
                    <a:pt x="57912" y="304800"/>
                  </a:lnTo>
                  <a:close/>
                </a:path>
                <a:path w="216535" h="411479">
                  <a:moveTo>
                    <a:pt x="108204" y="379476"/>
                  </a:moveTo>
                  <a:lnTo>
                    <a:pt x="100584" y="387096"/>
                  </a:lnTo>
                  <a:lnTo>
                    <a:pt x="115824" y="387096"/>
                  </a:lnTo>
                  <a:lnTo>
                    <a:pt x="108204" y="379476"/>
                  </a:lnTo>
                  <a:close/>
                </a:path>
                <a:path w="216535" h="411479">
                  <a:moveTo>
                    <a:pt x="176784" y="310896"/>
                  </a:moveTo>
                  <a:lnTo>
                    <a:pt x="108204" y="379476"/>
                  </a:lnTo>
                  <a:lnTo>
                    <a:pt x="115824" y="387096"/>
                  </a:lnTo>
                  <a:lnTo>
                    <a:pt x="131760" y="387096"/>
                  </a:lnTo>
                  <a:lnTo>
                    <a:pt x="188192" y="332232"/>
                  </a:lnTo>
                  <a:lnTo>
                    <a:pt x="182880" y="332232"/>
                  </a:lnTo>
                  <a:lnTo>
                    <a:pt x="176784" y="310896"/>
                  </a:lnTo>
                  <a:close/>
                </a:path>
                <a:path w="216535" h="411479">
                  <a:moveTo>
                    <a:pt x="39624" y="310896"/>
                  </a:moveTo>
                  <a:lnTo>
                    <a:pt x="30480" y="332232"/>
                  </a:lnTo>
                  <a:lnTo>
                    <a:pt x="60959" y="332232"/>
                  </a:lnTo>
                  <a:lnTo>
                    <a:pt x="39624" y="310896"/>
                  </a:lnTo>
                  <a:close/>
                </a:path>
                <a:path w="216535" h="411479">
                  <a:moveTo>
                    <a:pt x="57912" y="310896"/>
                  </a:moveTo>
                  <a:lnTo>
                    <a:pt x="39624" y="310896"/>
                  </a:lnTo>
                  <a:lnTo>
                    <a:pt x="60959" y="332232"/>
                  </a:lnTo>
                  <a:lnTo>
                    <a:pt x="82296" y="332232"/>
                  </a:lnTo>
                  <a:lnTo>
                    <a:pt x="82296" y="316992"/>
                  </a:lnTo>
                  <a:lnTo>
                    <a:pt x="57912" y="316992"/>
                  </a:lnTo>
                  <a:lnTo>
                    <a:pt x="57912" y="310896"/>
                  </a:lnTo>
                  <a:close/>
                </a:path>
                <a:path w="216535" h="411479">
                  <a:moveTo>
                    <a:pt x="134112" y="12192"/>
                  </a:moveTo>
                  <a:lnTo>
                    <a:pt x="134112" y="332232"/>
                  </a:lnTo>
                  <a:lnTo>
                    <a:pt x="155448" y="332232"/>
                  </a:lnTo>
                  <a:lnTo>
                    <a:pt x="170688" y="316992"/>
                  </a:lnTo>
                  <a:lnTo>
                    <a:pt x="158496" y="316992"/>
                  </a:lnTo>
                  <a:lnTo>
                    <a:pt x="146304" y="304800"/>
                  </a:lnTo>
                  <a:lnTo>
                    <a:pt x="158496" y="304800"/>
                  </a:lnTo>
                  <a:lnTo>
                    <a:pt x="158496" y="27432"/>
                  </a:lnTo>
                  <a:lnTo>
                    <a:pt x="146304" y="27432"/>
                  </a:lnTo>
                  <a:lnTo>
                    <a:pt x="134112" y="12192"/>
                  </a:lnTo>
                  <a:close/>
                </a:path>
                <a:path w="216535" h="411479">
                  <a:moveTo>
                    <a:pt x="210137" y="310896"/>
                  </a:moveTo>
                  <a:lnTo>
                    <a:pt x="176784" y="310896"/>
                  </a:lnTo>
                  <a:lnTo>
                    <a:pt x="182880" y="332232"/>
                  </a:lnTo>
                  <a:lnTo>
                    <a:pt x="188192" y="332232"/>
                  </a:lnTo>
                  <a:lnTo>
                    <a:pt x="210137" y="310896"/>
                  </a:lnTo>
                  <a:close/>
                </a:path>
                <a:path w="216535" h="411479">
                  <a:moveTo>
                    <a:pt x="158496" y="0"/>
                  </a:moveTo>
                  <a:lnTo>
                    <a:pt x="57912" y="0"/>
                  </a:lnTo>
                  <a:lnTo>
                    <a:pt x="57912" y="316992"/>
                  </a:lnTo>
                  <a:lnTo>
                    <a:pt x="70104" y="304800"/>
                  </a:lnTo>
                  <a:lnTo>
                    <a:pt x="82296" y="304800"/>
                  </a:lnTo>
                  <a:lnTo>
                    <a:pt x="82296" y="27432"/>
                  </a:lnTo>
                  <a:lnTo>
                    <a:pt x="70104" y="27432"/>
                  </a:lnTo>
                  <a:lnTo>
                    <a:pt x="82296" y="12192"/>
                  </a:lnTo>
                  <a:lnTo>
                    <a:pt x="158496" y="12192"/>
                  </a:lnTo>
                  <a:lnTo>
                    <a:pt x="158496" y="0"/>
                  </a:lnTo>
                  <a:close/>
                </a:path>
                <a:path w="216535" h="411479">
                  <a:moveTo>
                    <a:pt x="82296" y="304800"/>
                  </a:moveTo>
                  <a:lnTo>
                    <a:pt x="70104" y="304800"/>
                  </a:lnTo>
                  <a:lnTo>
                    <a:pt x="57912" y="316992"/>
                  </a:lnTo>
                  <a:lnTo>
                    <a:pt x="82296" y="316992"/>
                  </a:lnTo>
                  <a:lnTo>
                    <a:pt x="82296" y="304800"/>
                  </a:lnTo>
                  <a:close/>
                </a:path>
                <a:path w="216535" h="411479">
                  <a:moveTo>
                    <a:pt x="158496" y="304800"/>
                  </a:moveTo>
                  <a:lnTo>
                    <a:pt x="146304" y="304800"/>
                  </a:lnTo>
                  <a:lnTo>
                    <a:pt x="158496" y="316992"/>
                  </a:lnTo>
                  <a:lnTo>
                    <a:pt x="158496" y="304800"/>
                  </a:lnTo>
                  <a:close/>
                </a:path>
                <a:path w="216535" h="411479">
                  <a:moveTo>
                    <a:pt x="216407" y="304800"/>
                  </a:moveTo>
                  <a:lnTo>
                    <a:pt x="158496" y="304800"/>
                  </a:lnTo>
                  <a:lnTo>
                    <a:pt x="158496" y="316992"/>
                  </a:lnTo>
                  <a:lnTo>
                    <a:pt x="170688" y="316992"/>
                  </a:lnTo>
                  <a:lnTo>
                    <a:pt x="176784" y="310896"/>
                  </a:lnTo>
                  <a:lnTo>
                    <a:pt x="210137" y="310896"/>
                  </a:lnTo>
                  <a:lnTo>
                    <a:pt x="216407" y="304800"/>
                  </a:lnTo>
                  <a:close/>
                </a:path>
                <a:path w="216535" h="411479">
                  <a:moveTo>
                    <a:pt x="82296" y="12192"/>
                  </a:moveTo>
                  <a:lnTo>
                    <a:pt x="70104" y="27432"/>
                  </a:lnTo>
                  <a:lnTo>
                    <a:pt x="82296" y="27432"/>
                  </a:lnTo>
                  <a:lnTo>
                    <a:pt x="82296" y="12192"/>
                  </a:lnTo>
                  <a:close/>
                </a:path>
                <a:path w="216535" h="411479">
                  <a:moveTo>
                    <a:pt x="134112" y="12192"/>
                  </a:moveTo>
                  <a:lnTo>
                    <a:pt x="82296" y="12192"/>
                  </a:lnTo>
                  <a:lnTo>
                    <a:pt x="82296" y="27432"/>
                  </a:lnTo>
                  <a:lnTo>
                    <a:pt x="134112" y="27432"/>
                  </a:lnTo>
                  <a:lnTo>
                    <a:pt x="134112" y="12192"/>
                  </a:lnTo>
                  <a:close/>
                </a:path>
                <a:path w="216535" h="411479">
                  <a:moveTo>
                    <a:pt x="158496" y="12192"/>
                  </a:moveTo>
                  <a:lnTo>
                    <a:pt x="134112" y="12192"/>
                  </a:lnTo>
                  <a:lnTo>
                    <a:pt x="146304" y="27432"/>
                  </a:lnTo>
                  <a:lnTo>
                    <a:pt x="158496" y="27432"/>
                  </a:lnTo>
                  <a:lnTo>
                    <a:pt x="158496" y="12192"/>
                  </a:lnTo>
                  <a:close/>
                </a:path>
              </a:pathLst>
            </a:custGeom>
            <a:solidFill>
              <a:srgbClr val="375C89"/>
            </a:solidFill>
          </p:spPr>
          <p:txBody>
            <a:bodyPr wrap="square" lIns="0" tIns="0" rIns="0" bIns="0" rtlCol="0"/>
            <a:lstStyle/>
            <a:p>
              <a:endParaRPr/>
            </a:p>
          </p:txBody>
        </p:sp>
        <p:sp>
          <p:nvSpPr>
            <p:cNvPr id="63" name="object 63"/>
            <p:cNvSpPr/>
            <p:nvPr/>
          </p:nvSpPr>
          <p:spPr>
            <a:xfrm>
              <a:off x="1447799" y="3785615"/>
              <a:ext cx="228600" cy="405765"/>
            </a:xfrm>
            <a:custGeom>
              <a:avLst/>
              <a:gdLst/>
              <a:ahLst/>
              <a:cxnLst/>
              <a:rect l="l" t="t" r="r" b="b"/>
              <a:pathLst>
                <a:path w="228600" h="405764">
                  <a:moveTo>
                    <a:pt x="173736" y="0"/>
                  </a:moveTo>
                  <a:lnTo>
                    <a:pt x="57912" y="0"/>
                  </a:lnTo>
                  <a:lnTo>
                    <a:pt x="57912" y="292608"/>
                  </a:lnTo>
                  <a:lnTo>
                    <a:pt x="0" y="292608"/>
                  </a:lnTo>
                  <a:lnTo>
                    <a:pt x="115824" y="405384"/>
                  </a:lnTo>
                  <a:lnTo>
                    <a:pt x="228600" y="292608"/>
                  </a:lnTo>
                  <a:lnTo>
                    <a:pt x="173736" y="292608"/>
                  </a:lnTo>
                  <a:lnTo>
                    <a:pt x="173736" y="0"/>
                  </a:lnTo>
                  <a:close/>
                </a:path>
              </a:pathLst>
            </a:custGeom>
            <a:solidFill>
              <a:srgbClr val="4E80BC"/>
            </a:solidFill>
          </p:spPr>
          <p:txBody>
            <a:bodyPr wrap="square" lIns="0" tIns="0" rIns="0" bIns="0" rtlCol="0"/>
            <a:lstStyle/>
            <a:p>
              <a:endParaRPr/>
            </a:p>
          </p:txBody>
        </p:sp>
        <p:sp>
          <p:nvSpPr>
            <p:cNvPr id="64" name="object 64"/>
            <p:cNvSpPr/>
            <p:nvPr/>
          </p:nvSpPr>
          <p:spPr>
            <a:xfrm>
              <a:off x="1417319" y="3773423"/>
              <a:ext cx="292735" cy="436245"/>
            </a:xfrm>
            <a:custGeom>
              <a:avLst/>
              <a:gdLst/>
              <a:ahLst/>
              <a:cxnLst/>
              <a:rect l="l" t="t" r="r" b="b"/>
              <a:pathLst>
                <a:path w="292735" h="436245">
                  <a:moveTo>
                    <a:pt x="76200" y="292608"/>
                  </a:moveTo>
                  <a:lnTo>
                    <a:pt x="0" y="292608"/>
                  </a:lnTo>
                  <a:lnTo>
                    <a:pt x="146304" y="435863"/>
                  </a:lnTo>
                  <a:lnTo>
                    <a:pt x="171206" y="411479"/>
                  </a:lnTo>
                  <a:lnTo>
                    <a:pt x="137160" y="411479"/>
                  </a:lnTo>
                  <a:lnTo>
                    <a:pt x="146304" y="402336"/>
                  </a:lnTo>
                  <a:lnTo>
                    <a:pt x="60960" y="316991"/>
                  </a:lnTo>
                  <a:lnTo>
                    <a:pt x="30480" y="316991"/>
                  </a:lnTo>
                  <a:lnTo>
                    <a:pt x="39624" y="295655"/>
                  </a:lnTo>
                  <a:lnTo>
                    <a:pt x="76200" y="295655"/>
                  </a:lnTo>
                  <a:lnTo>
                    <a:pt x="76200" y="292608"/>
                  </a:lnTo>
                  <a:close/>
                </a:path>
                <a:path w="292735" h="436245">
                  <a:moveTo>
                    <a:pt x="146304" y="402336"/>
                  </a:moveTo>
                  <a:lnTo>
                    <a:pt x="137160" y="411479"/>
                  </a:lnTo>
                  <a:lnTo>
                    <a:pt x="155448" y="411479"/>
                  </a:lnTo>
                  <a:lnTo>
                    <a:pt x="146304" y="402336"/>
                  </a:lnTo>
                  <a:close/>
                </a:path>
                <a:path w="292735" h="436245">
                  <a:moveTo>
                    <a:pt x="252984" y="295655"/>
                  </a:moveTo>
                  <a:lnTo>
                    <a:pt x="146304" y="402336"/>
                  </a:lnTo>
                  <a:lnTo>
                    <a:pt x="155448" y="411479"/>
                  </a:lnTo>
                  <a:lnTo>
                    <a:pt x="171206" y="411479"/>
                  </a:lnTo>
                  <a:lnTo>
                    <a:pt x="267705" y="316991"/>
                  </a:lnTo>
                  <a:lnTo>
                    <a:pt x="259080" y="316991"/>
                  </a:lnTo>
                  <a:lnTo>
                    <a:pt x="252984" y="295655"/>
                  </a:lnTo>
                  <a:close/>
                </a:path>
                <a:path w="292735" h="436245">
                  <a:moveTo>
                    <a:pt x="39624" y="295655"/>
                  </a:moveTo>
                  <a:lnTo>
                    <a:pt x="30480" y="316991"/>
                  </a:lnTo>
                  <a:lnTo>
                    <a:pt x="60960" y="316991"/>
                  </a:lnTo>
                  <a:lnTo>
                    <a:pt x="39624" y="295655"/>
                  </a:lnTo>
                  <a:close/>
                </a:path>
                <a:path w="292735" h="436245">
                  <a:moveTo>
                    <a:pt x="76200" y="295655"/>
                  </a:moveTo>
                  <a:lnTo>
                    <a:pt x="39624" y="295655"/>
                  </a:lnTo>
                  <a:lnTo>
                    <a:pt x="60960" y="316991"/>
                  </a:lnTo>
                  <a:lnTo>
                    <a:pt x="100584" y="316991"/>
                  </a:lnTo>
                  <a:lnTo>
                    <a:pt x="100584" y="304800"/>
                  </a:lnTo>
                  <a:lnTo>
                    <a:pt x="76200" y="304800"/>
                  </a:lnTo>
                  <a:lnTo>
                    <a:pt x="76200" y="295655"/>
                  </a:lnTo>
                  <a:close/>
                </a:path>
                <a:path w="292735" h="436245">
                  <a:moveTo>
                    <a:pt x="192024" y="12191"/>
                  </a:moveTo>
                  <a:lnTo>
                    <a:pt x="192024" y="316991"/>
                  </a:lnTo>
                  <a:lnTo>
                    <a:pt x="231648" y="316991"/>
                  </a:lnTo>
                  <a:lnTo>
                    <a:pt x="243839" y="304800"/>
                  </a:lnTo>
                  <a:lnTo>
                    <a:pt x="216407" y="304800"/>
                  </a:lnTo>
                  <a:lnTo>
                    <a:pt x="204216" y="292608"/>
                  </a:lnTo>
                  <a:lnTo>
                    <a:pt x="216407" y="292608"/>
                  </a:lnTo>
                  <a:lnTo>
                    <a:pt x="216407" y="24384"/>
                  </a:lnTo>
                  <a:lnTo>
                    <a:pt x="204216" y="24384"/>
                  </a:lnTo>
                  <a:lnTo>
                    <a:pt x="192024" y="12191"/>
                  </a:lnTo>
                  <a:close/>
                </a:path>
                <a:path w="292735" h="436245">
                  <a:moveTo>
                    <a:pt x="289495" y="295655"/>
                  </a:moveTo>
                  <a:lnTo>
                    <a:pt x="252984" y="295655"/>
                  </a:lnTo>
                  <a:lnTo>
                    <a:pt x="259080" y="316991"/>
                  </a:lnTo>
                  <a:lnTo>
                    <a:pt x="267705" y="316991"/>
                  </a:lnTo>
                  <a:lnTo>
                    <a:pt x="289495" y="295655"/>
                  </a:lnTo>
                  <a:close/>
                </a:path>
                <a:path w="292735" h="436245">
                  <a:moveTo>
                    <a:pt x="216407" y="0"/>
                  </a:moveTo>
                  <a:lnTo>
                    <a:pt x="76200" y="0"/>
                  </a:lnTo>
                  <a:lnTo>
                    <a:pt x="76200" y="304800"/>
                  </a:lnTo>
                  <a:lnTo>
                    <a:pt x="88392" y="292608"/>
                  </a:lnTo>
                  <a:lnTo>
                    <a:pt x="100584" y="292608"/>
                  </a:lnTo>
                  <a:lnTo>
                    <a:pt x="100584" y="24384"/>
                  </a:lnTo>
                  <a:lnTo>
                    <a:pt x="88392" y="24384"/>
                  </a:lnTo>
                  <a:lnTo>
                    <a:pt x="100584" y="12191"/>
                  </a:lnTo>
                  <a:lnTo>
                    <a:pt x="216407" y="12191"/>
                  </a:lnTo>
                  <a:lnTo>
                    <a:pt x="216407" y="0"/>
                  </a:lnTo>
                  <a:close/>
                </a:path>
                <a:path w="292735" h="436245">
                  <a:moveTo>
                    <a:pt x="100584" y="292608"/>
                  </a:moveTo>
                  <a:lnTo>
                    <a:pt x="88392" y="292608"/>
                  </a:lnTo>
                  <a:lnTo>
                    <a:pt x="76200" y="304800"/>
                  </a:lnTo>
                  <a:lnTo>
                    <a:pt x="100584" y="304800"/>
                  </a:lnTo>
                  <a:lnTo>
                    <a:pt x="100584" y="292608"/>
                  </a:lnTo>
                  <a:close/>
                </a:path>
                <a:path w="292735" h="436245">
                  <a:moveTo>
                    <a:pt x="216407" y="292608"/>
                  </a:moveTo>
                  <a:lnTo>
                    <a:pt x="204216" y="292608"/>
                  </a:lnTo>
                  <a:lnTo>
                    <a:pt x="216407" y="304800"/>
                  </a:lnTo>
                  <a:lnTo>
                    <a:pt x="216407" y="292608"/>
                  </a:lnTo>
                  <a:close/>
                </a:path>
                <a:path w="292735" h="436245">
                  <a:moveTo>
                    <a:pt x="292607" y="292608"/>
                  </a:moveTo>
                  <a:lnTo>
                    <a:pt x="216407" y="292608"/>
                  </a:lnTo>
                  <a:lnTo>
                    <a:pt x="216407" y="304800"/>
                  </a:lnTo>
                  <a:lnTo>
                    <a:pt x="243839" y="304800"/>
                  </a:lnTo>
                  <a:lnTo>
                    <a:pt x="252984" y="295655"/>
                  </a:lnTo>
                  <a:lnTo>
                    <a:pt x="289495" y="295655"/>
                  </a:lnTo>
                  <a:lnTo>
                    <a:pt x="292607" y="292608"/>
                  </a:lnTo>
                  <a:close/>
                </a:path>
                <a:path w="292735" h="436245">
                  <a:moveTo>
                    <a:pt x="100584" y="12191"/>
                  </a:moveTo>
                  <a:lnTo>
                    <a:pt x="88392" y="24384"/>
                  </a:lnTo>
                  <a:lnTo>
                    <a:pt x="100584" y="24384"/>
                  </a:lnTo>
                  <a:lnTo>
                    <a:pt x="100584" y="12191"/>
                  </a:lnTo>
                  <a:close/>
                </a:path>
                <a:path w="292735" h="436245">
                  <a:moveTo>
                    <a:pt x="192024" y="12191"/>
                  </a:moveTo>
                  <a:lnTo>
                    <a:pt x="100584" y="12191"/>
                  </a:lnTo>
                  <a:lnTo>
                    <a:pt x="100584" y="24384"/>
                  </a:lnTo>
                  <a:lnTo>
                    <a:pt x="192024" y="24384"/>
                  </a:lnTo>
                  <a:lnTo>
                    <a:pt x="192024" y="12191"/>
                  </a:lnTo>
                  <a:close/>
                </a:path>
                <a:path w="292735" h="436245">
                  <a:moveTo>
                    <a:pt x="216407" y="12191"/>
                  </a:moveTo>
                  <a:lnTo>
                    <a:pt x="192024" y="12191"/>
                  </a:lnTo>
                  <a:lnTo>
                    <a:pt x="204216" y="24384"/>
                  </a:lnTo>
                  <a:lnTo>
                    <a:pt x="216407" y="24384"/>
                  </a:lnTo>
                  <a:lnTo>
                    <a:pt x="216407" y="12191"/>
                  </a:lnTo>
                  <a:close/>
                </a:path>
              </a:pathLst>
            </a:custGeom>
            <a:solidFill>
              <a:srgbClr val="375C89"/>
            </a:solidFill>
          </p:spPr>
          <p:txBody>
            <a:bodyPr wrap="square" lIns="0" tIns="0" rIns="0" bIns="0" rtlCol="0"/>
            <a:lstStyle/>
            <a:p>
              <a:endParaRPr/>
            </a:p>
          </p:txBody>
        </p:sp>
        <p:sp>
          <p:nvSpPr>
            <p:cNvPr id="65" name="object 65"/>
            <p:cNvSpPr/>
            <p:nvPr/>
          </p:nvSpPr>
          <p:spPr>
            <a:xfrm>
              <a:off x="4724399" y="5029200"/>
              <a:ext cx="381000" cy="1752600"/>
            </a:xfrm>
            <a:custGeom>
              <a:avLst/>
              <a:gdLst/>
              <a:ahLst/>
              <a:cxnLst/>
              <a:rect l="l" t="t" r="r" b="b"/>
              <a:pathLst>
                <a:path w="381000" h="1752600">
                  <a:moveTo>
                    <a:pt x="97536" y="0"/>
                  </a:moveTo>
                  <a:lnTo>
                    <a:pt x="0" y="0"/>
                  </a:lnTo>
                  <a:lnTo>
                    <a:pt x="0" y="1524000"/>
                  </a:lnTo>
                  <a:lnTo>
                    <a:pt x="6561" y="1572471"/>
                  </a:lnTo>
                  <a:lnTo>
                    <a:pt x="25061" y="1616117"/>
                  </a:lnTo>
                  <a:lnTo>
                    <a:pt x="53720" y="1653159"/>
                  </a:lnTo>
                  <a:lnTo>
                    <a:pt x="90762" y="1681818"/>
                  </a:lnTo>
                  <a:lnTo>
                    <a:pt x="134408" y="1700318"/>
                  </a:lnTo>
                  <a:lnTo>
                    <a:pt x="182879" y="1706880"/>
                  </a:lnTo>
                  <a:lnTo>
                    <a:pt x="286512" y="1706880"/>
                  </a:lnTo>
                  <a:lnTo>
                    <a:pt x="286512" y="1752600"/>
                  </a:lnTo>
                  <a:lnTo>
                    <a:pt x="381000" y="1658112"/>
                  </a:lnTo>
                  <a:lnTo>
                    <a:pt x="335279" y="1612392"/>
                  </a:lnTo>
                  <a:lnTo>
                    <a:pt x="182879" y="1612392"/>
                  </a:lnTo>
                  <a:lnTo>
                    <a:pt x="148971" y="1605438"/>
                  </a:lnTo>
                  <a:lnTo>
                    <a:pt x="121920" y="1586484"/>
                  </a:lnTo>
                  <a:lnTo>
                    <a:pt x="104013" y="1558385"/>
                  </a:lnTo>
                  <a:lnTo>
                    <a:pt x="97536" y="1524000"/>
                  </a:lnTo>
                  <a:lnTo>
                    <a:pt x="97536" y="0"/>
                  </a:lnTo>
                  <a:close/>
                </a:path>
                <a:path w="381000" h="1752600">
                  <a:moveTo>
                    <a:pt x="286512" y="1563624"/>
                  </a:moveTo>
                  <a:lnTo>
                    <a:pt x="286512" y="1612392"/>
                  </a:lnTo>
                  <a:lnTo>
                    <a:pt x="335279" y="1612392"/>
                  </a:lnTo>
                  <a:lnTo>
                    <a:pt x="286512" y="1563624"/>
                  </a:lnTo>
                  <a:close/>
                </a:path>
              </a:pathLst>
            </a:custGeom>
            <a:solidFill>
              <a:srgbClr val="4E80BC"/>
            </a:solidFill>
          </p:spPr>
          <p:txBody>
            <a:bodyPr wrap="square" lIns="0" tIns="0" rIns="0" bIns="0" rtlCol="0"/>
            <a:lstStyle/>
            <a:p>
              <a:endParaRPr/>
            </a:p>
          </p:txBody>
        </p:sp>
        <p:sp>
          <p:nvSpPr>
            <p:cNvPr id="66" name="object 66"/>
            <p:cNvSpPr/>
            <p:nvPr/>
          </p:nvSpPr>
          <p:spPr>
            <a:xfrm>
              <a:off x="4712208" y="5017007"/>
              <a:ext cx="408940" cy="1780539"/>
            </a:xfrm>
            <a:custGeom>
              <a:avLst/>
              <a:gdLst/>
              <a:ahLst/>
              <a:cxnLst/>
              <a:rect l="l" t="t" r="r" b="b"/>
              <a:pathLst>
                <a:path w="408939" h="1780540">
                  <a:moveTo>
                    <a:pt x="286512" y="1719072"/>
                  </a:moveTo>
                  <a:lnTo>
                    <a:pt x="286512" y="1770888"/>
                  </a:lnTo>
                  <a:lnTo>
                    <a:pt x="289559" y="1776984"/>
                  </a:lnTo>
                  <a:lnTo>
                    <a:pt x="295655" y="1776984"/>
                  </a:lnTo>
                  <a:lnTo>
                    <a:pt x="298703" y="1780032"/>
                  </a:lnTo>
                  <a:lnTo>
                    <a:pt x="304800" y="1780032"/>
                  </a:lnTo>
                  <a:lnTo>
                    <a:pt x="307847" y="1773936"/>
                  </a:lnTo>
                  <a:lnTo>
                    <a:pt x="316991" y="1764792"/>
                  </a:lnTo>
                  <a:lnTo>
                    <a:pt x="310895" y="1764792"/>
                  </a:lnTo>
                  <a:lnTo>
                    <a:pt x="289559" y="1758696"/>
                  </a:lnTo>
                  <a:lnTo>
                    <a:pt x="310895" y="1737360"/>
                  </a:lnTo>
                  <a:lnTo>
                    <a:pt x="310895" y="1731264"/>
                  </a:lnTo>
                  <a:lnTo>
                    <a:pt x="298703" y="1731264"/>
                  </a:lnTo>
                  <a:lnTo>
                    <a:pt x="286512" y="1719072"/>
                  </a:lnTo>
                  <a:close/>
                </a:path>
                <a:path w="408939" h="1780540">
                  <a:moveTo>
                    <a:pt x="310895" y="1737360"/>
                  </a:moveTo>
                  <a:lnTo>
                    <a:pt x="289559" y="1758696"/>
                  </a:lnTo>
                  <a:lnTo>
                    <a:pt x="310895" y="1764792"/>
                  </a:lnTo>
                  <a:lnTo>
                    <a:pt x="310895" y="1737360"/>
                  </a:lnTo>
                  <a:close/>
                </a:path>
                <a:path w="408939" h="1780540">
                  <a:moveTo>
                    <a:pt x="377806" y="1670449"/>
                  </a:moveTo>
                  <a:lnTo>
                    <a:pt x="310895" y="1737360"/>
                  </a:lnTo>
                  <a:lnTo>
                    <a:pt x="310895" y="1764792"/>
                  </a:lnTo>
                  <a:lnTo>
                    <a:pt x="316991" y="1764792"/>
                  </a:lnTo>
                  <a:lnTo>
                    <a:pt x="402336" y="1679448"/>
                  </a:lnTo>
                  <a:lnTo>
                    <a:pt x="387095" y="1679448"/>
                  </a:lnTo>
                  <a:lnTo>
                    <a:pt x="377806" y="1670449"/>
                  </a:lnTo>
                  <a:close/>
                </a:path>
                <a:path w="408939" h="1780540">
                  <a:moveTo>
                    <a:pt x="115824" y="0"/>
                  </a:moveTo>
                  <a:lnTo>
                    <a:pt x="6095" y="0"/>
                  </a:lnTo>
                  <a:lnTo>
                    <a:pt x="0" y="6096"/>
                  </a:lnTo>
                  <a:lnTo>
                    <a:pt x="0" y="1536192"/>
                  </a:lnTo>
                  <a:lnTo>
                    <a:pt x="3047" y="1554480"/>
                  </a:lnTo>
                  <a:lnTo>
                    <a:pt x="6095" y="1575816"/>
                  </a:lnTo>
                  <a:lnTo>
                    <a:pt x="9143" y="1594104"/>
                  </a:lnTo>
                  <a:lnTo>
                    <a:pt x="15239" y="1612392"/>
                  </a:lnTo>
                  <a:lnTo>
                    <a:pt x="24383" y="1627632"/>
                  </a:lnTo>
                  <a:lnTo>
                    <a:pt x="33527" y="1645920"/>
                  </a:lnTo>
                  <a:lnTo>
                    <a:pt x="45719" y="1661160"/>
                  </a:lnTo>
                  <a:lnTo>
                    <a:pt x="70103" y="1685544"/>
                  </a:lnTo>
                  <a:lnTo>
                    <a:pt x="85343" y="1697736"/>
                  </a:lnTo>
                  <a:lnTo>
                    <a:pt x="103631" y="1706880"/>
                  </a:lnTo>
                  <a:lnTo>
                    <a:pt x="118871" y="1716024"/>
                  </a:lnTo>
                  <a:lnTo>
                    <a:pt x="155447" y="1728216"/>
                  </a:lnTo>
                  <a:lnTo>
                    <a:pt x="176783" y="1731264"/>
                  </a:lnTo>
                  <a:lnTo>
                    <a:pt x="286512" y="1731264"/>
                  </a:lnTo>
                  <a:lnTo>
                    <a:pt x="286512" y="1719072"/>
                  </a:lnTo>
                  <a:lnTo>
                    <a:pt x="310895" y="1719072"/>
                  </a:lnTo>
                  <a:lnTo>
                    <a:pt x="310895" y="1712976"/>
                  </a:lnTo>
                  <a:lnTo>
                    <a:pt x="307847" y="1706880"/>
                  </a:lnTo>
                  <a:lnTo>
                    <a:pt x="195071" y="1706880"/>
                  </a:lnTo>
                  <a:lnTo>
                    <a:pt x="179831" y="1703832"/>
                  </a:lnTo>
                  <a:lnTo>
                    <a:pt x="161543" y="1703832"/>
                  </a:lnTo>
                  <a:lnTo>
                    <a:pt x="115824" y="1685544"/>
                  </a:lnTo>
                  <a:lnTo>
                    <a:pt x="100583" y="1676401"/>
                  </a:lnTo>
                  <a:lnTo>
                    <a:pt x="76200" y="1658112"/>
                  </a:lnTo>
                  <a:lnTo>
                    <a:pt x="64007" y="1645920"/>
                  </a:lnTo>
                  <a:lnTo>
                    <a:pt x="54863" y="1630680"/>
                  </a:lnTo>
                  <a:lnTo>
                    <a:pt x="45719" y="1618488"/>
                  </a:lnTo>
                  <a:lnTo>
                    <a:pt x="33527" y="1588008"/>
                  </a:lnTo>
                  <a:lnTo>
                    <a:pt x="30479" y="1572768"/>
                  </a:lnTo>
                  <a:lnTo>
                    <a:pt x="27431" y="1554480"/>
                  </a:lnTo>
                  <a:lnTo>
                    <a:pt x="27431" y="27432"/>
                  </a:lnTo>
                  <a:lnTo>
                    <a:pt x="12191" y="27432"/>
                  </a:lnTo>
                  <a:lnTo>
                    <a:pt x="27431" y="12192"/>
                  </a:lnTo>
                  <a:lnTo>
                    <a:pt x="121919" y="12192"/>
                  </a:lnTo>
                  <a:lnTo>
                    <a:pt x="121919" y="6096"/>
                  </a:lnTo>
                  <a:lnTo>
                    <a:pt x="115824" y="0"/>
                  </a:lnTo>
                  <a:close/>
                </a:path>
                <a:path w="408939" h="1780540">
                  <a:moveTo>
                    <a:pt x="310895" y="1719072"/>
                  </a:moveTo>
                  <a:lnTo>
                    <a:pt x="286512" y="1719072"/>
                  </a:lnTo>
                  <a:lnTo>
                    <a:pt x="298703" y="1731264"/>
                  </a:lnTo>
                  <a:lnTo>
                    <a:pt x="310895" y="1731264"/>
                  </a:lnTo>
                  <a:lnTo>
                    <a:pt x="310895" y="1719072"/>
                  </a:lnTo>
                  <a:close/>
                </a:path>
                <a:path w="408939" h="1780540">
                  <a:moveTo>
                    <a:pt x="387095" y="1661160"/>
                  </a:moveTo>
                  <a:lnTo>
                    <a:pt x="377806" y="1670449"/>
                  </a:lnTo>
                  <a:lnTo>
                    <a:pt x="387095" y="1679448"/>
                  </a:lnTo>
                  <a:lnTo>
                    <a:pt x="387095" y="1661160"/>
                  </a:lnTo>
                  <a:close/>
                </a:path>
                <a:path w="408939" h="1780540">
                  <a:moveTo>
                    <a:pt x="402336" y="1661160"/>
                  </a:moveTo>
                  <a:lnTo>
                    <a:pt x="387095" y="1661160"/>
                  </a:lnTo>
                  <a:lnTo>
                    <a:pt x="387095" y="1679448"/>
                  </a:lnTo>
                  <a:lnTo>
                    <a:pt x="402336" y="1679448"/>
                  </a:lnTo>
                  <a:lnTo>
                    <a:pt x="408431" y="1676401"/>
                  </a:lnTo>
                  <a:lnTo>
                    <a:pt x="408431" y="1667256"/>
                  </a:lnTo>
                  <a:lnTo>
                    <a:pt x="402336" y="1661160"/>
                  </a:lnTo>
                  <a:close/>
                </a:path>
                <a:path w="408939" h="1780540">
                  <a:moveTo>
                    <a:pt x="316991" y="1575816"/>
                  </a:moveTo>
                  <a:lnTo>
                    <a:pt x="310895" y="1575816"/>
                  </a:lnTo>
                  <a:lnTo>
                    <a:pt x="310895" y="1605629"/>
                  </a:lnTo>
                  <a:lnTo>
                    <a:pt x="377806" y="1670449"/>
                  </a:lnTo>
                  <a:lnTo>
                    <a:pt x="387095" y="1661160"/>
                  </a:lnTo>
                  <a:lnTo>
                    <a:pt x="402336" y="1661160"/>
                  </a:lnTo>
                  <a:lnTo>
                    <a:pt x="316991" y="1575816"/>
                  </a:lnTo>
                  <a:close/>
                </a:path>
                <a:path w="408939" h="1780540">
                  <a:moveTo>
                    <a:pt x="97536" y="12192"/>
                  </a:moveTo>
                  <a:lnTo>
                    <a:pt x="97536" y="1557529"/>
                  </a:lnTo>
                  <a:lnTo>
                    <a:pt x="103631" y="1572768"/>
                  </a:lnTo>
                  <a:lnTo>
                    <a:pt x="103631" y="1575816"/>
                  </a:lnTo>
                  <a:lnTo>
                    <a:pt x="112775" y="1591056"/>
                  </a:lnTo>
                  <a:lnTo>
                    <a:pt x="112775" y="1594104"/>
                  </a:lnTo>
                  <a:lnTo>
                    <a:pt x="124967" y="1606296"/>
                  </a:lnTo>
                  <a:lnTo>
                    <a:pt x="124967" y="1609344"/>
                  </a:lnTo>
                  <a:lnTo>
                    <a:pt x="155447" y="1627632"/>
                  </a:lnTo>
                  <a:lnTo>
                    <a:pt x="158495" y="1627632"/>
                  </a:lnTo>
                  <a:lnTo>
                    <a:pt x="173736" y="1633729"/>
                  </a:lnTo>
                  <a:lnTo>
                    <a:pt x="176783" y="1633729"/>
                  </a:lnTo>
                  <a:lnTo>
                    <a:pt x="195071" y="1636776"/>
                  </a:lnTo>
                  <a:lnTo>
                    <a:pt x="307847" y="1636776"/>
                  </a:lnTo>
                  <a:lnTo>
                    <a:pt x="310895" y="1630680"/>
                  </a:lnTo>
                  <a:lnTo>
                    <a:pt x="310895" y="1624584"/>
                  </a:lnTo>
                  <a:lnTo>
                    <a:pt x="286512" y="1624584"/>
                  </a:lnTo>
                  <a:lnTo>
                    <a:pt x="286512" y="1609344"/>
                  </a:lnTo>
                  <a:lnTo>
                    <a:pt x="182879" y="1609344"/>
                  </a:lnTo>
                  <a:lnTo>
                    <a:pt x="173735" y="1606296"/>
                  </a:lnTo>
                  <a:lnTo>
                    <a:pt x="167639" y="1606296"/>
                  </a:lnTo>
                  <a:lnTo>
                    <a:pt x="152400" y="1597152"/>
                  </a:lnTo>
                  <a:lnTo>
                    <a:pt x="155447" y="1597152"/>
                  </a:lnTo>
                  <a:lnTo>
                    <a:pt x="147319" y="1591056"/>
                  </a:lnTo>
                  <a:lnTo>
                    <a:pt x="143255" y="1591056"/>
                  </a:lnTo>
                  <a:lnTo>
                    <a:pt x="135940" y="1578864"/>
                  </a:lnTo>
                  <a:lnTo>
                    <a:pt x="134112" y="1578864"/>
                  </a:lnTo>
                  <a:lnTo>
                    <a:pt x="129235" y="1566672"/>
                  </a:lnTo>
                  <a:lnTo>
                    <a:pt x="128015" y="1566672"/>
                  </a:lnTo>
                  <a:lnTo>
                    <a:pt x="121919" y="1551432"/>
                  </a:lnTo>
                  <a:lnTo>
                    <a:pt x="121919" y="27432"/>
                  </a:lnTo>
                  <a:lnTo>
                    <a:pt x="109727" y="27432"/>
                  </a:lnTo>
                  <a:lnTo>
                    <a:pt x="97536" y="12192"/>
                  </a:lnTo>
                  <a:close/>
                </a:path>
                <a:path w="408939" h="1780540">
                  <a:moveTo>
                    <a:pt x="298703" y="1560576"/>
                  </a:moveTo>
                  <a:lnTo>
                    <a:pt x="295655" y="1563624"/>
                  </a:lnTo>
                  <a:lnTo>
                    <a:pt x="289559" y="1566672"/>
                  </a:lnTo>
                  <a:lnTo>
                    <a:pt x="286512" y="1569720"/>
                  </a:lnTo>
                  <a:lnTo>
                    <a:pt x="286512" y="1624584"/>
                  </a:lnTo>
                  <a:lnTo>
                    <a:pt x="298703" y="1609344"/>
                  </a:lnTo>
                  <a:lnTo>
                    <a:pt x="310895" y="1609344"/>
                  </a:lnTo>
                  <a:lnTo>
                    <a:pt x="310895" y="1605629"/>
                  </a:lnTo>
                  <a:lnTo>
                    <a:pt x="289559" y="1584960"/>
                  </a:lnTo>
                  <a:lnTo>
                    <a:pt x="310895" y="1575816"/>
                  </a:lnTo>
                  <a:lnTo>
                    <a:pt x="316991" y="1575816"/>
                  </a:lnTo>
                  <a:lnTo>
                    <a:pt x="304800" y="1563624"/>
                  </a:lnTo>
                  <a:lnTo>
                    <a:pt x="298703" y="1560576"/>
                  </a:lnTo>
                  <a:close/>
                </a:path>
                <a:path w="408939" h="1780540">
                  <a:moveTo>
                    <a:pt x="310895" y="1609344"/>
                  </a:moveTo>
                  <a:lnTo>
                    <a:pt x="298703" y="1609344"/>
                  </a:lnTo>
                  <a:lnTo>
                    <a:pt x="286512" y="1624584"/>
                  </a:lnTo>
                  <a:lnTo>
                    <a:pt x="310895" y="1624584"/>
                  </a:lnTo>
                  <a:lnTo>
                    <a:pt x="310895" y="1609344"/>
                  </a:lnTo>
                  <a:close/>
                </a:path>
                <a:path w="408939" h="1780540">
                  <a:moveTo>
                    <a:pt x="164591" y="1603248"/>
                  </a:moveTo>
                  <a:lnTo>
                    <a:pt x="167639" y="1606296"/>
                  </a:lnTo>
                  <a:lnTo>
                    <a:pt x="173735" y="1606296"/>
                  </a:lnTo>
                  <a:lnTo>
                    <a:pt x="164591" y="1603248"/>
                  </a:lnTo>
                  <a:close/>
                </a:path>
                <a:path w="408939" h="1780540">
                  <a:moveTo>
                    <a:pt x="310895" y="1575816"/>
                  </a:moveTo>
                  <a:lnTo>
                    <a:pt x="289559" y="1584960"/>
                  </a:lnTo>
                  <a:lnTo>
                    <a:pt x="310895" y="1605629"/>
                  </a:lnTo>
                  <a:lnTo>
                    <a:pt x="310895" y="1575816"/>
                  </a:lnTo>
                  <a:close/>
                </a:path>
                <a:path w="408939" h="1780540">
                  <a:moveTo>
                    <a:pt x="143255" y="1588008"/>
                  </a:moveTo>
                  <a:lnTo>
                    <a:pt x="143255" y="1591056"/>
                  </a:lnTo>
                  <a:lnTo>
                    <a:pt x="147319" y="1591056"/>
                  </a:lnTo>
                  <a:lnTo>
                    <a:pt x="143255" y="1588008"/>
                  </a:lnTo>
                  <a:close/>
                </a:path>
                <a:path w="408939" h="1780540">
                  <a:moveTo>
                    <a:pt x="134112" y="1575816"/>
                  </a:moveTo>
                  <a:lnTo>
                    <a:pt x="134112" y="1578864"/>
                  </a:lnTo>
                  <a:lnTo>
                    <a:pt x="135940" y="1578864"/>
                  </a:lnTo>
                  <a:lnTo>
                    <a:pt x="134112" y="1575816"/>
                  </a:lnTo>
                  <a:close/>
                </a:path>
                <a:path w="408939" h="1780540">
                  <a:moveTo>
                    <a:pt x="128015" y="1563624"/>
                  </a:moveTo>
                  <a:lnTo>
                    <a:pt x="128015" y="1566672"/>
                  </a:lnTo>
                  <a:lnTo>
                    <a:pt x="129235" y="1566672"/>
                  </a:lnTo>
                  <a:lnTo>
                    <a:pt x="128015" y="1563624"/>
                  </a:lnTo>
                  <a:close/>
                </a:path>
                <a:path w="408939" h="1780540">
                  <a:moveTo>
                    <a:pt x="27431" y="12192"/>
                  </a:moveTo>
                  <a:lnTo>
                    <a:pt x="12191" y="27432"/>
                  </a:lnTo>
                  <a:lnTo>
                    <a:pt x="27431" y="27432"/>
                  </a:lnTo>
                  <a:lnTo>
                    <a:pt x="27431" y="12192"/>
                  </a:lnTo>
                  <a:close/>
                </a:path>
                <a:path w="408939" h="1780540">
                  <a:moveTo>
                    <a:pt x="97536" y="12192"/>
                  </a:moveTo>
                  <a:lnTo>
                    <a:pt x="27431" y="12192"/>
                  </a:lnTo>
                  <a:lnTo>
                    <a:pt x="27431" y="27432"/>
                  </a:lnTo>
                  <a:lnTo>
                    <a:pt x="97536" y="27432"/>
                  </a:lnTo>
                  <a:lnTo>
                    <a:pt x="97536" y="12192"/>
                  </a:lnTo>
                  <a:close/>
                </a:path>
                <a:path w="408939" h="1780540">
                  <a:moveTo>
                    <a:pt x="121919" y="12192"/>
                  </a:moveTo>
                  <a:lnTo>
                    <a:pt x="97536" y="12192"/>
                  </a:lnTo>
                  <a:lnTo>
                    <a:pt x="109727" y="27432"/>
                  </a:lnTo>
                  <a:lnTo>
                    <a:pt x="121919" y="27432"/>
                  </a:lnTo>
                  <a:lnTo>
                    <a:pt x="121919" y="12192"/>
                  </a:lnTo>
                  <a:close/>
                </a:path>
              </a:pathLst>
            </a:custGeom>
            <a:solidFill>
              <a:srgbClr val="375C89"/>
            </a:solidFill>
          </p:spPr>
          <p:txBody>
            <a:bodyPr wrap="square" lIns="0" tIns="0" rIns="0" bIns="0" rtlCol="0"/>
            <a:lstStyle/>
            <a:p>
              <a:endParaRPr/>
            </a:p>
          </p:txBody>
        </p:sp>
        <p:sp>
          <p:nvSpPr>
            <p:cNvPr id="67" name="object 67"/>
            <p:cNvSpPr/>
            <p:nvPr/>
          </p:nvSpPr>
          <p:spPr>
            <a:xfrm>
              <a:off x="4800599" y="5334000"/>
              <a:ext cx="304800" cy="76200"/>
            </a:xfrm>
            <a:custGeom>
              <a:avLst/>
              <a:gdLst/>
              <a:ahLst/>
              <a:cxnLst/>
              <a:rect l="l" t="t" r="r" b="b"/>
              <a:pathLst>
                <a:path w="304800" h="76200">
                  <a:moveTo>
                    <a:pt x="268224" y="0"/>
                  </a:moveTo>
                  <a:lnTo>
                    <a:pt x="268224" y="21336"/>
                  </a:lnTo>
                  <a:lnTo>
                    <a:pt x="0" y="21336"/>
                  </a:lnTo>
                  <a:lnTo>
                    <a:pt x="0" y="57912"/>
                  </a:lnTo>
                  <a:lnTo>
                    <a:pt x="268224" y="57912"/>
                  </a:lnTo>
                  <a:lnTo>
                    <a:pt x="268224" y="76200"/>
                  </a:lnTo>
                  <a:lnTo>
                    <a:pt x="304800" y="39624"/>
                  </a:lnTo>
                  <a:lnTo>
                    <a:pt x="268224" y="0"/>
                  </a:lnTo>
                  <a:close/>
                </a:path>
              </a:pathLst>
            </a:custGeom>
            <a:solidFill>
              <a:srgbClr val="4E80BC"/>
            </a:solidFill>
          </p:spPr>
          <p:txBody>
            <a:bodyPr wrap="square" lIns="0" tIns="0" rIns="0" bIns="0" rtlCol="0"/>
            <a:lstStyle/>
            <a:p>
              <a:endParaRPr/>
            </a:p>
          </p:txBody>
        </p:sp>
        <p:sp>
          <p:nvSpPr>
            <p:cNvPr id="68" name="object 68"/>
            <p:cNvSpPr/>
            <p:nvPr/>
          </p:nvSpPr>
          <p:spPr>
            <a:xfrm>
              <a:off x="4788408" y="5303519"/>
              <a:ext cx="335280" cy="140335"/>
            </a:xfrm>
            <a:custGeom>
              <a:avLst/>
              <a:gdLst/>
              <a:ahLst/>
              <a:cxnLst/>
              <a:rect l="l" t="t" r="r" b="b"/>
              <a:pathLst>
                <a:path w="335279" h="140335">
                  <a:moveTo>
                    <a:pt x="268224" y="88391"/>
                  </a:moveTo>
                  <a:lnTo>
                    <a:pt x="268224" y="140207"/>
                  </a:lnTo>
                  <a:lnTo>
                    <a:pt x="300294" y="106679"/>
                  </a:lnTo>
                  <a:lnTo>
                    <a:pt x="292607" y="106679"/>
                  </a:lnTo>
                  <a:lnTo>
                    <a:pt x="271271" y="100583"/>
                  </a:lnTo>
                  <a:lnTo>
                    <a:pt x="275843" y="96011"/>
                  </a:lnTo>
                  <a:lnTo>
                    <a:pt x="268224" y="88391"/>
                  </a:lnTo>
                  <a:close/>
                </a:path>
                <a:path w="335279" h="140335">
                  <a:moveTo>
                    <a:pt x="292607" y="79247"/>
                  </a:moveTo>
                  <a:lnTo>
                    <a:pt x="275843" y="96011"/>
                  </a:lnTo>
                  <a:lnTo>
                    <a:pt x="280415" y="100583"/>
                  </a:lnTo>
                  <a:lnTo>
                    <a:pt x="271271" y="100583"/>
                  </a:lnTo>
                  <a:lnTo>
                    <a:pt x="292607" y="106679"/>
                  </a:lnTo>
                  <a:lnTo>
                    <a:pt x="292607" y="100583"/>
                  </a:lnTo>
                  <a:lnTo>
                    <a:pt x="280415" y="100583"/>
                  </a:lnTo>
                  <a:lnTo>
                    <a:pt x="275843" y="96011"/>
                  </a:lnTo>
                  <a:lnTo>
                    <a:pt x="292607" y="96011"/>
                  </a:lnTo>
                  <a:lnTo>
                    <a:pt x="292607" y="79247"/>
                  </a:lnTo>
                  <a:close/>
                </a:path>
                <a:path w="335279" h="140335">
                  <a:moveTo>
                    <a:pt x="301751" y="70103"/>
                  </a:moveTo>
                  <a:lnTo>
                    <a:pt x="292607" y="79247"/>
                  </a:lnTo>
                  <a:lnTo>
                    <a:pt x="292607" y="106679"/>
                  </a:lnTo>
                  <a:lnTo>
                    <a:pt x="300294" y="106679"/>
                  </a:lnTo>
                  <a:lnTo>
                    <a:pt x="326533" y="79247"/>
                  </a:lnTo>
                  <a:lnTo>
                    <a:pt x="310895" y="79247"/>
                  </a:lnTo>
                  <a:lnTo>
                    <a:pt x="301751" y="70103"/>
                  </a:lnTo>
                  <a:close/>
                </a:path>
                <a:path w="335279" h="140335">
                  <a:moveTo>
                    <a:pt x="268224" y="39623"/>
                  </a:moveTo>
                  <a:lnTo>
                    <a:pt x="0" y="39623"/>
                  </a:lnTo>
                  <a:lnTo>
                    <a:pt x="0" y="100583"/>
                  </a:lnTo>
                  <a:lnTo>
                    <a:pt x="268224" y="100583"/>
                  </a:lnTo>
                  <a:lnTo>
                    <a:pt x="268224" y="88391"/>
                  </a:lnTo>
                  <a:lnTo>
                    <a:pt x="27431" y="88391"/>
                  </a:lnTo>
                  <a:lnTo>
                    <a:pt x="12191" y="76199"/>
                  </a:lnTo>
                  <a:lnTo>
                    <a:pt x="27431" y="76199"/>
                  </a:lnTo>
                  <a:lnTo>
                    <a:pt x="27431" y="64007"/>
                  </a:lnTo>
                  <a:lnTo>
                    <a:pt x="12191" y="64007"/>
                  </a:lnTo>
                  <a:lnTo>
                    <a:pt x="27431" y="51815"/>
                  </a:lnTo>
                  <a:lnTo>
                    <a:pt x="268224" y="51815"/>
                  </a:lnTo>
                  <a:lnTo>
                    <a:pt x="268224" y="39623"/>
                  </a:lnTo>
                  <a:close/>
                </a:path>
                <a:path w="335279" h="140335">
                  <a:moveTo>
                    <a:pt x="292607" y="76199"/>
                  </a:moveTo>
                  <a:lnTo>
                    <a:pt x="27431" y="76199"/>
                  </a:lnTo>
                  <a:lnTo>
                    <a:pt x="27431" y="88391"/>
                  </a:lnTo>
                  <a:lnTo>
                    <a:pt x="268224" y="88391"/>
                  </a:lnTo>
                  <a:lnTo>
                    <a:pt x="275843" y="96011"/>
                  </a:lnTo>
                  <a:lnTo>
                    <a:pt x="292607" y="79247"/>
                  </a:lnTo>
                  <a:lnTo>
                    <a:pt x="292607" y="76199"/>
                  </a:lnTo>
                  <a:close/>
                </a:path>
                <a:path w="335279" h="140335">
                  <a:moveTo>
                    <a:pt x="27431" y="76199"/>
                  </a:moveTo>
                  <a:lnTo>
                    <a:pt x="12191" y="76199"/>
                  </a:lnTo>
                  <a:lnTo>
                    <a:pt x="27431" y="88391"/>
                  </a:lnTo>
                  <a:lnTo>
                    <a:pt x="27431" y="76199"/>
                  </a:lnTo>
                  <a:close/>
                </a:path>
                <a:path w="335279" h="140335">
                  <a:moveTo>
                    <a:pt x="310895" y="60959"/>
                  </a:moveTo>
                  <a:lnTo>
                    <a:pt x="301751" y="70103"/>
                  </a:lnTo>
                  <a:lnTo>
                    <a:pt x="310895" y="79247"/>
                  </a:lnTo>
                  <a:lnTo>
                    <a:pt x="310895" y="60959"/>
                  </a:lnTo>
                  <a:close/>
                </a:path>
                <a:path w="335279" h="140335">
                  <a:moveTo>
                    <a:pt x="326533" y="60959"/>
                  </a:moveTo>
                  <a:lnTo>
                    <a:pt x="310895" y="60959"/>
                  </a:lnTo>
                  <a:lnTo>
                    <a:pt x="310895" y="79247"/>
                  </a:lnTo>
                  <a:lnTo>
                    <a:pt x="326533" y="79247"/>
                  </a:lnTo>
                  <a:lnTo>
                    <a:pt x="335279" y="70103"/>
                  </a:lnTo>
                  <a:lnTo>
                    <a:pt x="326533" y="60959"/>
                  </a:lnTo>
                  <a:close/>
                </a:path>
                <a:path w="335279" h="140335">
                  <a:moveTo>
                    <a:pt x="297378" y="30479"/>
                  </a:moveTo>
                  <a:lnTo>
                    <a:pt x="292607" y="30479"/>
                  </a:lnTo>
                  <a:lnTo>
                    <a:pt x="292607" y="60959"/>
                  </a:lnTo>
                  <a:lnTo>
                    <a:pt x="301751" y="70103"/>
                  </a:lnTo>
                  <a:lnTo>
                    <a:pt x="310895" y="60959"/>
                  </a:lnTo>
                  <a:lnTo>
                    <a:pt x="326533" y="60959"/>
                  </a:lnTo>
                  <a:lnTo>
                    <a:pt x="297378" y="30479"/>
                  </a:lnTo>
                  <a:close/>
                </a:path>
                <a:path w="335279" h="140335">
                  <a:moveTo>
                    <a:pt x="27431" y="51815"/>
                  </a:moveTo>
                  <a:lnTo>
                    <a:pt x="12191" y="64007"/>
                  </a:lnTo>
                  <a:lnTo>
                    <a:pt x="27431" y="64007"/>
                  </a:lnTo>
                  <a:lnTo>
                    <a:pt x="27431" y="51815"/>
                  </a:lnTo>
                  <a:close/>
                </a:path>
                <a:path w="335279" h="140335">
                  <a:moveTo>
                    <a:pt x="275843" y="44195"/>
                  </a:moveTo>
                  <a:lnTo>
                    <a:pt x="268224" y="51815"/>
                  </a:lnTo>
                  <a:lnTo>
                    <a:pt x="27431" y="51815"/>
                  </a:lnTo>
                  <a:lnTo>
                    <a:pt x="27431" y="64007"/>
                  </a:lnTo>
                  <a:lnTo>
                    <a:pt x="292607" y="64007"/>
                  </a:lnTo>
                  <a:lnTo>
                    <a:pt x="292607" y="60959"/>
                  </a:lnTo>
                  <a:lnTo>
                    <a:pt x="275843" y="44195"/>
                  </a:lnTo>
                  <a:close/>
                </a:path>
                <a:path w="335279" h="140335">
                  <a:moveTo>
                    <a:pt x="292607" y="39623"/>
                  </a:moveTo>
                  <a:lnTo>
                    <a:pt x="280415" y="39623"/>
                  </a:lnTo>
                  <a:lnTo>
                    <a:pt x="275843" y="44195"/>
                  </a:lnTo>
                  <a:lnTo>
                    <a:pt x="292607" y="60959"/>
                  </a:lnTo>
                  <a:lnTo>
                    <a:pt x="292607" y="39623"/>
                  </a:lnTo>
                  <a:close/>
                </a:path>
                <a:path w="335279" h="140335">
                  <a:moveTo>
                    <a:pt x="268224" y="0"/>
                  </a:moveTo>
                  <a:lnTo>
                    <a:pt x="268224" y="51815"/>
                  </a:lnTo>
                  <a:lnTo>
                    <a:pt x="275843" y="44195"/>
                  </a:lnTo>
                  <a:lnTo>
                    <a:pt x="271271" y="39623"/>
                  </a:lnTo>
                  <a:lnTo>
                    <a:pt x="292607" y="30479"/>
                  </a:lnTo>
                  <a:lnTo>
                    <a:pt x="297378" y="30479"/>
                  </a:lnTo>
                  <a:lnTo>
                    <a:pt x="268224" y="0"/>
                  </a:lnTo>
                  <a:close/>
                </a:path>
                <a:path w="335279" h="140335">
                  <a:moveTo>
                    <a:pt x="292607" y="30479"/>
                  </a:moveTo>
                  <a:lnTo>
                    <a:pt x="271271" y="39623"/>
                  </a:lnTo>
                  <a:lnTo>
                    <a:pt x="275843" y="44195"/>
                  </a:lnTo>
                  <a:lnTo>
                    <a:pt x="280415" y="39623"/>
                  </a:lnTo>
                  <a:lnTo>
                    <a:pt x="292607" y="39623"/>
                  </a:lnTo>
                  <a:lnTo>
                    <a:pt x="292607" y="30479"/>
                  </a:lnTo>
                  <a:close/>
                </a:path>
              </a:pathLst>
            </a:custGeom>
            <a:solidFill>
              <a:srgbClr val="375C89"/>
            </a:solidFill>
          </p:spPr>
          <p:txBody>
            <a:bodyPr wrap="square" lIns="0" tIns="0" rIns="0" bIns="0" rtlCol="0"/>
            <a:lstStyle/>
            <a:p>
              <a:endParaRPr/>
            </a:p>
          </p:txBody>
        </p:sp>
        <p:sp>
          <p:nvSpPr>
            <p:cNvPr id="69" name="object 69"/>
            <p:cNvSpPr/>
            <p:nvPr/>
          </p:nvSpPr>
          <p:spPr>
            <a:xfrm>
              <a:off x="5486399" y="3785615"/>
              <a:ext cx="228600" cy="405765"/>
            </a:xfrm>
            <a:custGeom>
              <a:avLst/>
              <a:gdLst/>
              <a:ahLst/>
              <a:cxnLst/>
              <a:rect l="l" t="t" r="r" b="b"/>
              <a:pathLst>
                <a:path w="228600" h="405764">
                  <a:moveTo>
                    <a:pt x="173736" y="0"/>
                  </a:moveTo>
                  <a:lnTo>
                    <a:pt x="57912" y="0"/>
                  </a:lnTo>
                  <a:lnTo>
                    <a:pt x="57912" y="292608"/>
                  </a:lnTo>
                  <a:lnTo>
                    <a:pt x="0" y="292608"/>
                  </a:lnTo>
                  <a:lnTo>
                    <a:pt x="115824" y="405384"/>
                  </a:lnTo>
                  <a:lnTo>
                    <a:pt x="228600" y="292608"/>
                  </a:lnTo>
                  <a:lnTo>
                    <a:pt x="173736" y="292608"/>
                  </a:lnTo>
                  <a:lnTo>
                    <a:pt x="173736" y="0"/>
                  </a:lnTo>
                  <a:close/>
                </a:path>
              </a:pathLst>
            </a:custGeom>
            <a:solidFill>
              <a:srgbClr val="4E80BC"/>
            </a:solidFill>
          </p:spPr>
          <p:txBody>
            <a:bodyPr wrap="square" lIns="0" tIns="0" rIns="0" bIns="0" rtlCol="0"/>
            <a:lstStyle/>
            <a:p>
              <a:endParaRPr/>
            </a:p>
          </p:txBody>
        </p:sp>
        <p:sp>
          <p:nvSpPr>
            <p:cNvPr id="70" name="object 70"/>
            <p:cNvSpPr/>
            <p:nvPr/>
          </p:nvSpPr>
          <p:spPr>
            <a:xfrm>
              <a:off x="5455919" y="3773423"/>
              <a:ext cx="292735" cy="436245"/>
            </a:xfrm>
            <a:custGeom>
              <a:avLst/>
              <a:gdLst/>
              <a:ahLst/>
              <a:cxnLst/>
              <a:rect l="l" t="t" r="r" b="b"/>
              <a:pathLst>
                <a:path w="292735" h="436245">
                  <a:moveTo>
                    <a:pt x="76200" y="292608"/>
                  </a:moveTo>
                  <a:lnTo>
                    <a:pt x="0" y="292608"/>
                  </a:lnTo>
                  <a:lnTo>
                    <a:pt x="146303" y="435863"/>
                  </a:lnTo>
                  <a:lnTo>
                    <a:pt x="171206" y="411479"/>
                  </a:lnTo>
                  <a:lnTo>
                    <a:pt x="137159" y="411479"/>
                  </a:lnTo>
                  <a:lnTo>
                    <a:pt x="146303" y="402335"/>
                  </a:lnTo>
                  <a:lnTo>
                    <a:pt x="60960" y="316991"/>
                  </a:lnTo>
                  <a:lnTo>
                    <a:pt x="30479" y="316991"/>
                  </a:lnTo>
                  <a:lnTo>
                    <a:pt x="39624" y="295655"/>
                  </a:lnTo>
                  <a:lnTo>
                    <a:pt x="76200" y="295655"/>
                  </a:lnTo>
                  <a:lnTo>
                    <a:pt x="76200" y="292608"/>
                  </a:lnTo>
                  <a:close/>
                </a:path>
                <a:path w="292735" h="436245">
                  <a:moveTo>
                    <a:pt x="146303" y="402335"/>
                  </a:moveTo>
                  <a:lnTo>
                    <a:pt x="137159" y="411479"/>
                  </a:lnTo>
                  <a:lnTo>
                    <a:pt x="155447" y="411479"/>
                  </a:lnTo>
                  <a:lnTo>
                    <a:pt x="146303" y="402335"/>
                  </a:lnTo>
                  <a:close/>
                </a:path>
                <a:path w="292735" h="436245">
                  <a:moveTo>
                    <a:pt x="252983" y="295655"/>
                  </a:moveTo>
                  <a:lnTo>
                    <a:pt x="146303" y="402335"/>
                  </a:lnTo>
                  <a:lnTo>
                    <a:pt x="155447" y="411479"/>
                  </a:lnTo>
                  <a:lnTo>
                    <a:pt x="171206" y="411479"/>
                  </a:lnTo>
                  <a:lnTo>
                    <a:pt x="267705" y="316991"/>
                  </a:lnTo>
                  <a:lnTo>
                    <a:pt x="259079" y="316991"/>
                  </a:lnTo>
                  <a:lnTo>
                    <a:pt x="252983" y="295655"/>
                  </a:lnTo>
                  <a:close/>
                </a:path>
                <a:path w="292735" h="436245">
                  <a:moveTo>
                    <a:pt x="39624" y="295655"/>
                  </a:moveTo>
                  <a:lnTo>
                    <a:pt x="30479" y="316991"/>
                  </a:lnTo>
                  <a:lnTo>
                    <a:pt x="60960" y="316991"/>
                  </a:lnTo>
                  <a:lnTo>
                    <a:pt x="39624" y="295655"/>
                  </a:lnTo>
                  <a:close/>
                </a:path>
                <a:path w="292735" h="436245">
                  <a:moveTo>
                    <a:pt x="76200" y="295655"/>
                  </a:moveTo>
                  <a:lnTo>
                    <a:pt x="39624" y="295655"/>
                  </a:lnTo>
                  <a:lnTo>
                    <a:pt x="60960" y="316991"/>
                  </a:lnTo>
                  <a:lnTo>
                    <a:pt x="100583" y="316991"/>
                  </a:lnTo>
                  <a:lnTo>
                    <a:pt x="100583" y="304800"/>
                  </a:lnTo>
                  <a:lnTo>
                    <a:pt x="76200" y="304800"/>
                  </a:lnTo>
                  <a:lnTo>
                    <a:pt x="76200" y="295655"/>
                  </a:lnTo>
                  <a:close/>
                </a:path>
                <a:path w="292735" h="436245">
                  <a:moveTo>
                    <a:pt x="192024" y="12191"/>
                  </a:moveTo>
                  <a:lnTo>
                    <a:pt x="192024" y="316991"/>
                  </a:lnTo>
                  <a:lnTo>
                    <a:pt x="231647" y="316991"/>
                  </a:lnTo>
                  <a:lnTo>
                    <a:pt x="243839" y="304800"/>
                  </a:lnTo>
                  <a:lnTo>
                    <a:pt x="216407" y="304800"/>
                  </a:lnTo>
                  <a:lnTo>
                    <a:pt x="204215" y="292608"/>
                  </a:lnTo>
                  <a:lnTo>
                    <a:pt x="216407" y="292608"/>
                  </a:lnTo>
                  <a:lnTo>
                    <a:pt x="216407" y="24384"/>
                  </a:lnTo>
                  <a:lnTo>
                    <a:pt x="204215" y="24384"/>
                  </a:lnTo>
                  <a:lnTo>
                    <a:pt x="192024" y="12191"/>
                  </a:lnTo>
                  <a:close/>
                </a:path>
                <a:path w="292735" h="436245">
                  <a:moveTo>
                    <a:pt x="289495" y="295655"/>
                  </a:moveTo>
                  <a:lnTo>
                    <a:pt x="252983" y="295655"/>
                  </a:lnTo>
                  <a:lnTo>
                    <a:pt x="259079" y="316991"/>
                  </a:lnTo>
                  <a:lnTo>
                    <a:pt x="267705" y="316991"/>
                  </a:lnTo>
                  <a:lnTo>
                    <a:pt x="289495" y="295655"/>
                  </a:lnTo>
                  <a:close/>
                </a:path>
                <a:path w="292735" h="436245">
                  <a:moveTo>
                    <a:pt x="216407" y="0"/>
                  </a:moveTo>
                  <a:lnTo>
                    <a:pt x="76200" y="0"/>
                  </a:lnTo>
                  <a:lnTo>
                    <a:pt x="76200" y="304800"/>
                  </a:lnTo>
                  <a:lnTo>
                    <a:pt x="88391" y="292608"/>
                  </a:lnTo>
                  <a:lnTo>
                    <a:pt x="100583" y="292608"/>
                  </a:lnTo>
                  <a:lnTo>
                    <a:pt x="100583" y="24384"/>
                  </a:lnTo>
                  <a:lnTo>
                    <a:pt x="88391" y="24384"/>
                  </a:lnTo>
                  <a:lnTo>
                    <a:pt x="100583" y="12191"/>
                  </a:lnTo>
                  <a:lnTo>
                    <a:pt x="216407" y="12191"/>
                  </a:lnTo>
                  <a:lnTo>
                    <a:pt x="216407" y="0"/>
                  </a:lnTo>
                  <a:close/>
                </a:path>
                <a:path w="292735" h="436245">
                  <a:moveTo>
                    <a:pt x="100583" y="292608"/>
                  </a:moveTo>
                  <a:lnTo>
                    <a:pt x="88391" y="292608"/>
                  </a:lnTo>
                  <a:lnTo>
                    <a:pt x="76200" y="304800"/>
                  </a:lnTo>
                  <a:lnTo>
                    <a:pt x="100583" y="304800"/>
                  </a:lnTo>
                  <a:lnTo>
                    <a:pt x="100583" y="292608"/>
                  </a:lnTo>
                  <a:close/>
                </a:path>
                <a:path w="292735" h="436245">
                  <a:moveTo>
                    <a:pt x="216407" y="292608"/>
                  </a:moveTo>
                  <a:lnTo>
                    <a:pt x="204215" y="292608"/>
                  </a:lnTo>
                  <a:lnTo>
                    <a:pt x="216407" y="304800"/>
                  </a:lnTo>
                  <a:lnTo>
                    <a:pt x="216407" y="292608"/>
                  </a:lnTo>
                  <a:close/>
                </a:path>
                <a:path w="292735" h="436245">
                  <a:moveTo>
                    <a:pt x="292607" y="292608"/>
                  </a:moveTo>
                  <a:lnTo>
                    <a:pt x="216407" y="292608"/>
                  </a:lnTo>
                  <a:lnTo>
                    <a:pt x="216407" y="304800"/>
                  </a:lnTo>
                  <a:lnTo>
                    <a:pt x="243839" y="304800"/>
                  </a:lnTo>
                  <a:lnTo>
                    <a:pt x="252983" y="295655"/>
                  </a:lnTo>
                  <a:lnTo>
                    <a:pt x="289495" y="295655"/>
                  </a:lnTo>
                  <a:lnTo>
                    <a:pt x="292607" y="292608"/>
                  </a:lnTo>
                  <a:close/>
                </a:path>
                <a:path w="292735" h="436245">
                  <a:moveTo>
                    <a:pt x="100583" y="12191"/>
                  </a:moveTo>
                  <a:lnTo>
                    <a:pt x="88391" y="24384"/>
                  </a:lnTo>
                  <a:lnTo>
                    <a:pt x="100583" y="24384"/>
                  </a:lnTo>
                  <a:lnTo>
                    <a:pt x="100583" y="12191"/>
                  </a:lnTo>
                  <a:close/>
                </a:path>
                <a:path w="292735" h="436245">
                  <a:moveTo>
                    <a:pt x="192024" y="12191"/>
                  </a:moveTo>
                  <a:lnTo>
                    <a:pt x="100583" y="12191"/>
                  </a:lnTo>
                  <a:lnTo>
                    <a:pt x="100583" y="24384"/>
                  </a:lnTo>
                  <a:lnTo>
                    <a:pt x="192024" y="24384"/>
                  </a:lnTo>
                  <a:lnTo>
                    <a:pt x="192024" y="12191"/>
                  </a:lnTo>
                  <a:close/>
                </a:path>
                <a:path w="292735" h="436245">
                  <a:moveTo>
                    <a:pt x="216407" y="12191"/>
                  </a:moveTo>
                  <a:lnTo>
                    <a:pt x="192024" y="12191"/>
                  </a:lnTo>
                  <a:lnTo>
                    <a:pt x="204215" y="24384"/>
                  </a:lnTo>
                  <a:lnTo>
                    <a:pt x="216407" y="24384"/>
                  </a:lnTo>
                  <a:lnTo>
                    <a:pt x="216407" y="12191"/>
                  </a:lnTo>
                  <a:close/>
                </a:path>
              </a:pathLst>
            </a:custGeom>
            <a:solidFill>
              <a:srgbClr val="375C89"/>
            </a:solidFill>
          </p:spPr>
          <p:txBody>
            <a:bodyPr wrap="square" lIns="0" tIns="0" rIns="0" bIns="0" rtlCol="0"/>
            <a:lstStyle/>
            <a:p>
              <a:endParaRPr/>
            </a:p>
          </p:txBody>
        </p:sp>
        <p:sp>
          <p:nvSpPr>
            <p:cNvPr id="71" name="object 71"/>
            <p:cNvSpPr/>
            <p:nvPr/>
          </p:nvSpPr>
          <p:spPr>
            <a:xfrm>
              <a:off x="2667000" y="4800600"/>
              <a:ext cx="381000" cy="1371600"/>
            </a:xfrm>
            <a:custGeom>
              <a:avLst/>
              <a:gdLst/>
              <a:ahLst/>
              <a:cxnLst/>
              <a:rect l="l" t="t" r="r" b="b"/>
              <a:pathLst>
                <a:path w="381000" h="1371600">
                  <a:moveTo>
                    <a:pt x="97536" y="0"/>
                  </a:moveTo>
                  <a:lnTo>
                    <a:pt x="0" y="0"/>
                  </a:lnTo>
                  <a:lnTo>
                    <a:pt x="0" y="1158239"/>
                  </a:lnTo>
                  <a:lnTo>
                    <a:pt x="6067" y="1202407"/>
                  </a:lnTo>
                  <a:lnTo>
                    <a:pt x="23142" y="1242342"/>
                  </a:lnTo>
                  <a:lnTo>
                    <a:pt x="49530" y="1276350"/>
                  </a:lnTo>
                  <a:lnTo>
                    <a:pt x="83537" y="1302737"/>
                  </a:lnTo>
                  <a:lnTo>
                    <a:pt x="123472" y="1319812"/>
                  </a:lnTo>
                  <a:lnTo>
                    <a:pt x="167639" y="1325880"/>
                  </a:lnTo>
                  <a:lnTo>
                    <a:pt x="286512" y="1325880"/>
                  </a:lnTo>
                  <a:lnTo>
                    <a:pt x="286512" y="1371600"/>
                  </a:lnTo>
                  <a:lnTo>
                    <a:pt x="381000" y="1277112"/>
                  </a:lnTo>
                  <a:lnTo>
                    <a:pt x="335280" y="1231392"/>
                  </a:lnTo>
                  <a:lnTo>
                    <a:pt x="167639" y="1231392"/>
                  </a:lnTo>
                  <a:lnTo>
                    <a:pt x="139969" y="1225534"/>
                  </a:lnTo>
                  <a:lnTo>
                    <a:pt x="117729" y="1209675"/>
                  </a:lnTo>
                  <a:lnTo>
                    <a:pt x="102917" y="1186386"/>
                  </a:lnTo>
                  <a:lnTo>
                    <a:pt x="97536" y="1158239"/>
                  </a:lnTo>
                  <a:lnTo>
                    <a:pt x="97536" y="0"/>
                  </a:lnTo>
                  <a:close/>
                </a:path>
                <a:path w="381000" h="1371600">
                  <a:moveTo>
                    <a:pt x="286512" y="1182624"/>
                  </a:moveTo>
                  <a:lnTo>
                    <a:pt x="286512" y="1231392"/>
                  </a:lnTo>
                  <a:lnTo>
                    <a:pt x="335280" y="1231392"/>
                  </a:lnTo>
                  <a:lnTo>
                    <a:pt x="286512" y="1182624"/>
                  </a:lnTo>
                  <a:close/>
                </a:path>
              </a:pathLst>
            </a:custGeom>
            <a:solidFill>
              <a:srgbClr val="4E80BC"/>
            </a:solidFill>
          </p:spPr>
          <p:txBody>
            <a:bodyPr wrap="square" lIns="0" tIns="0" rIns="0" bIns="0" rtlCol="0"/>
            <a:lstStyle/>
            <a:p>
              <a:endParaRPr/>
            </a:p>
          </p:txBody>
        </p:sp>
        <p:sp>
          <p:nvSpPr>
            <p:cNvPr id="72" name="object 72"/>
            <p:cNvSpPr/>
            <p:nvPr/>
          </p:nvSpPr>
          <p:spPr>
            <a:xfrm>
              <a:off x="2654808" y="4788407"/>
              <a:ext cx="408940" cy="1399540"/>
            </a:xfrm>
            <a:custGeom>
              <a:avLst/>
              <a:gdLst/>
              <a:ahLst/>
              <a:cxnLst/>
              <a:rect l="l" t="t" r="r" b="b"/>
              <a:pathLst>
                <a:path w="408939" h="1399539">
                  <a:moveTo>
                    <a:pt x="286512" y="1338072"/>
                  </a:moveTo>
                  <a:lnTo>
                    <a:pt x="286512" y="1389888"/>
                  </a:lnTo>
                  <a:lnTo>
                    <a:pt x="289560" y="1395984"/>
                  </a:lnTo>
                  <a:lnTo>
                    <a:pt x="295656" y="1395984"/>
                  </a:lnTo>
                  <a:lnTo>
                    <a:pt x="298704" y="1399032"/>
                  </a:lnTo>
                  <a:lnTo>
                    <a:pt x="304800" y="1399032"/>
                  </a:lnTo>
                  <a:lnTo>
                    <a:pt x="307848" y="1392936"/>
                  </a:lnTo>
                  <a:lnTo>
                    <a:pt x="316992" y="1383792"/>
                  </a:lnTo>
                  <a:lnTo>
                    <a:pt x="310896" y="1383792"/>
                  </a:lnTo>
                  <a:lnTo>
                    <a:pt x="289560" y="1377696"/>
                  </a:lnTo>
                  <a:lnTo>
                    <a:pt x="310896" y="1356360"/>
                  </a:lnTo>
                  <a:lnTo>
                    <a:pt x="310896" y="1350264"/>
                  </a:lnTo>
                  <a:lnTo>
                    <a:pt x="298704" y="1350264"/>
                  </a:lnTo>
                  <a:lnTo>
                    <a:pt x="286512" y="1338072"/>
                  </a:lnTo>
                  <a:close/>
                </a:path>
                <a:path w="408939" h="1399539">
                  <a:moveTo>
                    <a:pt x="310896" y="1356360"/>
                  </a:moveTo>
                  <a:lnTo>
                    <a:pt x="289560" y="1377696"/>
                  </a:lnTo>
                  <a:lnTo>
                    <a:pt x="310896" y="1383792"/>
                  </a:lnTo>
                  <a:lnTo>
                    <a:pt x="310896" y="1356360"/>
                  </a:lnTo>
                  <a:close/>
                </a:path>
                <a:path w="408939" h="1399539">
                  <a:moveTo>
                    <a:pt x="377806" y="1289449"/>
                  </a:moveTo>
                  <a:lnTo>
                    <a:pt x="310896" y="1356360"/>
                  </a:lnTo>
                  <a:lnTo>
                    <a:pt x="310896" y="1383792"/>
                  </a:lnTo>
                  <a:lnTo>
                    <a:pt x="316992" y="1383792"/>
                  </a:lnTo>
                  <a:lnTo>
                    <a:pt x="402336" y="1298448"/>
                  </a:lnTo>
                  <a:lnTo>
                    <a:pt x="387096" y="1298448"/>
                  </a:lnTo>
                  <a:lnTo>
                    <a:pt x="377806" y="1289449"/>
                  </a:lnTo>
                  <a:close/>
                </a:path>
                <a:path w="408939" h="1399539">
                  <a:moveTo>
                    <a:pt x="115824" y="0"/>
                  </a:moveTo>
                  <a:lnTo>
                    <a:pt x="6096" y="0"/>
                  </a:lnTo>
                  <a:lnTo>
                    <a:pt x="0" y="6096"/>
                  </a:lnTo>
                  <a:lnTo>
                    <a:pt x="0" y="1170432"/>
                  </a:lnTo>
                  <a:lnTo>
                    <a:pt x="3048" y="1188720"/>
                  </a:lnTo>
                  <a:lnTo>
                    <a:pt x="3048" y="1207008"/>
                  </a:lnTo>
                  <a:lnTo>
                    <a:pt x="9143" y="1222248"/>
                  </a:lnTo>
                  <a:lnTo>
                    <a:pt x="15240" y="1240536"/>
                  </a:lnTo>
                  <a:lnTo>
                    <a:pt x="21336" y="1255776"/>
                  </a:lnTo>
                  <a:lnTo>
                    <a:pt x="30480" y="1271016"/>
                  </a:lnTo>
                  <a:lnTo>
                    <a:pt x="42672" y="1283208"/>
                  </a:lnTo>
                  <a:lnTo>
                    <a:pt x="51816" y="1298448"/>
                  </a:lnTo>
                  <a:lnTo>
                    <a:pt x="67056" y="1307592"/>
                  </a:lnTo>
                  <a:lnTo>
                    <a:pt x="79248" y="1319784"/>
                  </a:lnTo>
                  <a:lnTo>
                    <a:pt x="94487" y="1328928"/>
                  </a:lnTo>
                  <a:lnTo>
                    <a:pt x="124968" y="1341120"/>
                  </a:lnTo>
                  <a:lnTo>
                    <a:pt x="143256" y="1347216"/>
                  </a:lnTo>
                  <a:lnTo>
                    <a:pt x="161544" y="1350264"/>
                  </a:lnTo>
                  <a:lnTo>
                    <a:pt x="286512" y="1350264"/>
                  </a:lnTo>
                  <a:lnTo>
                    <a:pt x="286512" y="1338072"/>
                  </a:lnTo>
                  <a:lnTo>
                    <a:pt x="310896" y="1338072"/>
                  </a:lnTo>
                  <a:lnTo>
                    <a:pt x="310896" y="1331976"/>
                  </a:lnTo>
                  <a:lnTo>
                    <a:pt x="307848" y="1325880"/>
                  </a:lnTo>
                  <a:lnTo>
                    <a:pt x="179831" y="1325880"/>
                  </a:lnTo>
                  <a:lnTo>
                    <a:pt x="164592" y="1322832"/>
                  </a:lnTo>
                  <a:lnTo>
                    <a:pt x="149352" y="1322832"/>
                  </a:lnTo>
                  <a:lnTo>
                    <a:pt x="134112" y="1319784"/>
                  </a:lnTo>
                  <a:lnTo>
                    <a:pt x="121919" y="1313688"/>
                  </a:lnTo>
                  <a:lnTo>
                    <a:pt x="106680" y="1307592"/>
                  </a:lnTo>
                  <a:lnTo>
                    <a:pt x="82296" y="1289304"/>
                  </a:lnTo>
                  <a:lnTo>
                    <a:pt x="51816" y="1258824"/>
                  </a:lnTo>
                  <a:lnTo>
                    <a:pt x="45719" y="1243584"/>
                  </a:lnTo>
                  <a:lnTo>
                    <a:pt x="39624" y="1231392"/>
                  </a:lnTo>
                  <a:lnTo>
                    <a:pt x="33528" y="1216152"/>
                  </a:lnTo>
                  <a:lnTo>
                    <a:pt x="30480" y="1203960"/>
                  </a:lnTo>
                  <a:lnTo>
                    <a:pt x="27431" y="1188720"/>
                  </a:lnTo>
                  <a:lnTo>
                    <a:pt x="27431" y="27432"/>
                  </a:lnTo>
                  <a:lnTo>
                    <a:pt x="12192" y="27432"/>
                  </a:lnTo>
                  <a:lnTo>
                    <a:pt x="27431" y="12192"/>
                  </a:lnTo>
                  <a:lnTo>
                    <a:pt x="121919" y="12192"/>
                  </a:lnTo>
                  <a:lnTo>
                    <a:pt x="121919" y="6096"/>
                  </a:lnTo>
                  <a:lnTo>
                    <a:pt x="115824" y="0"/>
                  </a:lnTo>
                  <a:close/>
                </a:path>
                <a:path w="408939" h="1399539">
                  <a:moveTo>
                    <a:pt x="310896" y="1338072"/>
                  </a:moveTo>
                  <a:lnTo>
                    <a:pt x="286512" y="1338072"/>
                  </a:lnTo>
                  <a:lnTo>
                    <a:pt x="298704" y="1350264"/>
                  </a:lnTo>
                  <a:lnTo>
                    <a:pt x="310896" y="1350264"/>
                  </a:lnTo>
                  <a:lnTo>
                    <a:pt x="310896" y="1338072"/>
                  </a:lnTo>
                  <a:close/>
                </a:path>
                <a:path w="408939" h="1399539">
                  <a:moveTo>
                    <a:pt x="387096" y="1280160"/>
                  </a:moveTo>
                  <a:lnTo>
                    <a:pt x="377806" y="1289449"/>
                  </a:lnTo>
                  <a:lnTo>
                    <a:pt x="387096" y="1298448"/>
                  </a:lnTo>
                  <a:lnTo>
                    <a:pt x="387096" y="1280160"/>
                  </a:lnTo>
                  <a:close/>
                </a:path>
                <a:path w="408939" h="1399539">
                  <a:moveTo>
                    <a:pt x="402336" y="1280160"/>
                  </a:moveTo>
                  <a:lnTo>
                    <a:pt x="387096" y="1280160"/>
                  </a:lnTo>
                  <a:lnTo>
                    <a:pt x="387096" y="1298448"/>
                  </a:lnTo>
                  <a:lnTo>
                    <a:pt x="402336" y="1298448"/>
                  </a:lnTo>
                  <a:lnTo>
                    <a:pt x="408431" y="1295400"/>
                  </a:lnTo>
                  <a:lnTo>
                    <a:pt x="408431" y="1286256"/>
                  </a:lnTo>
                  <a:lnTo>
                    <a:pt x="402336" y="1280160"/>
                  </a:lnTo>
                  <a:close/>
                </a:path>
                <a:path w="408939" h="1399539">
                  <a:moveTo>
                    <a:pt x="316992" y="1194816"/>
                  </a:moveTo>
                  <a:lnTo>
                    <a:pt x="310896" y="1194816"/>
                  </a:lnTo>
                  <a:lnTo>
                    <a:pt x="310896" y="1224629"/>
                  </a:lnTo>
                  <a:lnTo>
                    <a:pt x="377806" y="1289449"/>
                  </a:lnTo>
                  <a:lnTo>
                    <a:pt x="387096" y="1280160"/>
                  </a:lnTo>
                  <a:lnTo>
                    <a:pt x="402336" y="1280160"/>
                  </a:lnTo>
                  <a:lnTo>
                    <a:pt x="316992" y="1194816"/>
                  </a:lnTo>
                  <a:close/>
                </a:path>
                <a:path w="408939" h="1399539">
                  <a:moveTo>
                    <a:pt x="97536" y="12192"/>
                  </a:moveTo>
                  <a:lnTo>
                    <a:pt x="97536" y="1188720"/>
                  </a:lnTo>
                  <a:lnTo>
                    <a:pt x="103631" y="1200912"/>
                  </a:lnTo>
                  <a:lnTo>
                    <a:pt x="103631" y="1203960"/>
                  </a:lnTo>
                  <a:lnTo>
                    <a:pt x="109728" y="1216152"/>
                  </a:lnTo>
                  <a:lnTo>
                    <a:pt x="109728" y="1219200"/>
                  </a:lnTo>
                  <a:lnTo>
                    <a:pt x="131064" y="1240536"/>
                  </a:lnTo>
                  <a:lnTo>
                    <a:pt x="134112" y="1240536"/>
                  </a:lnTo>
                  <a:lnTo>
                    <a:pt x="146304" y="1246632"/>
                  </a:lnTo>
                  <a:lnTo>
                    <a:pt x="146304" y="1249680"/>
                  </a:lnTo>
                  <a:lnTo>
                    <a:pt x="149352" y="1249680"/>
                  </a:lnTo>
                  <a:lnTo>
                    <a:pt x="161544" y="1252728"/>
                  </a:lnTo>
                  <a:lnTo>
                    <a:pt x="164592" y="1252728"/>
                  </a:lnTo>
                  <a:lnTo>
                    <a:pt x="179831" y="1255776"/>
                  </a:lnTo>
                  <a:lnTo>
                    <a:pt x="307848" y="1255776"/>
                  </a:lnTo>
                  <a:lnTo>
                    <a:pt x="310896" y="1249680"/>
                  </a:lnTo>
                  <a:lnTo>
                    <a:pt x="310896" y="1243584"/>
                  </a:lnTo>
                  <a:lnTo>
                    <a:pt x="286512" y="1243584"/>
                  </a:lnTo>
                  <a:lnTo>
                    <a:pt x="286512" y="1228344"/>
                  </a:lnTo>
                  <a:lnTo>
                    <a:pt x="170687" y="1228344"/>
                  </a:lnTo>
                  <a:lnTo>
                    <a:pt x="155448" y="1225296"/>
                  </a:lnTo>
                  <a:lnTo>
                    <a:pt x="158496" y="1225296"/>
                  </a:lnTo>
                  <a:lnTo>
                    <a:pt x="146304" y="1219200"/>
                  </a:lnTo>
                  <a:lnTo>
                    <a:pt x="149352" y="1219200"/>
                  </a:lnTo>
                  <a:lnTo>
                    <a:pt x="137160" y="1213104"/>
                  </a:lnTo>
                  <a:lnTo>
                    <a:pt x="140208" y="1213104"/>
                  </a:lnTo>
                  <a:lnTo>
                    <a:pt x="131064" y="1203960"/>
                  </a:lnTo>
                  <a:lnTo>
                    <a:pt x="124968" y="1191768"/>
                  </a:lnTo>
                  <a:lnTo>
                    <a:pt x="126492" y="1191768"/>
                  </a:lnTo>
                  <a:lnTo>
                    <a:pt x="121919" y="1182624"/>
                  </a:lnTo>
                  <a:lnTo>
                    <a:pt x="121919" y="27432"/>
                  </a:lnTo>
                  <a:lnTo>
                    <a:pt x="109728" y="27432"/>
                  </a:lnTo>
                  <a:lnTo>
                    <a:pt x="97536" y="12192"/>
                  </a:lnTo>
                  <a:close/>
                </a:path>
                <a:path w="408939" h="1399539">
                  <a:moveTo>
                    <a:pt x="298704" y="1179576"/>
                  </a:moveTo>
                  <a:lnTo>
                    <a:pt x="295656" y="1182624"/>
                  </a:lnTo>
                  <a:lnTo>
                    <a:pt x="289560" y="1185672"/>
                  </a:lnTo>
                  <a:lnTo>
                    <a:pt x="286512" y="1188720"/>
                  </a:lnTo>
                  <a:lnTo>
                    <a:pt x="286512" y="1243584"/>
                  </a:lnTo>
                  <a:lnTo>
                    <a:pt x="298704" y="1228344"/>
                  </a:lnTo>
                  <a:lnTo>
                    <a:pt x="310896" y="1228344"/>
                  </a:lnTo>
                  <a:lnTo>
                    <a:pt x="310896" y="1224629"/>
                  </a:lnTo>
                  <a:lnTo>
                    <a:pt x="289560" y="1203960"/>
                  </a:lnTo>
                  <a:lnTo>
                    <a:pt x="310896" y="1194816"/>
                  </a:lnTo>
                  <a:lnTo>
                    <a:pt x="316992" y="1194816"/>
                  </a:lnTo>
                  <a:lnTo>
                    <a:pt x="304800" y="1182624"/>
                  </a:lnTo>
                  <a:lnTo>
                    <a:pt x="298704" y="1179576"/>
                  </a:lnTo>
                  <a:close/>
                </a:path>
                <a:path w="408939" h="1399539">
                  <a:moveTo>
                    <a:pt x="310896" y="1228344"/>
                  </a:moveTo>
                  <a:lnTo>
                    <a:pt x="298704" y="1228344"/>
                  </a:lnTo>
                  <a:lnTo>
                    <a:pt x="286512" y="1243584"/>
                  </a:lnTo>
                  <a:lnTo>
                    <a:pt x="310896" y="1243584"/>
                  </a:lnTo>
                  <a:lnTo>
                    <a:pt x="310896" y="1228344"/>
                  </a:lnTo>
                  <a:close/>
                </a:path>
                <a:path w="408939" h="1399539">
                  <a:moveTo>
                    <a:pt x="310896" y="1194816"/>
                  </a:moveTo>
                  <a:lnTo>
                    <a:pt x="289560" y="1203960"/>
                  </a:lnTo>
                  <a:lnTo>
                    <a:pt x="310896" y="1224629"/>
                  </a:lnTo>
                  <a:lnTo>
                    <a:pt x="310896" y="1194816"/>
                  </a:lnTo>
                  <a:close/>
                </a:path>
                <a:path w="408939" h="1399539">
                  <a:moveTo>
                    <a:pt x="126492" y="1191768"/>
                  </a:moveTo>
                  <a:lnTo>
                    <a:pt x="124968" y="1191768"/>
                  </a:lnTo>
                  <a:lnTo>
                    <a:pt x="128016" y="1194816"/>
                  </a:lnTo>
                  <a:lnTo>
                    <a:pt x="126492" y="1191768"/>
                  </a:lnTo>
                  <a:close/>
                </a:path>
                <a:path w="408939" h="1399539">
                  <a:moveTo>
                    <a:pt x="27431" y="12192"/>
                  </a:moveTo>
                  <a:lnTo>
                    <a:pt x="12192" y="27432"/>
                  </a:lnTo>
                  <a:lnTo>
                    <a:pt x="27431" y="27432"/>
                  </a:lnTo>
                  <a:lnTo>
                    <a:pt x="27431" y="12192"/>
                  </a:lnTo>
                  <a:close/>
                </a:path>
                <a:path w="408939" h="1399539">
                  <a:moveTo>
                    <a:pt x="97536" y="12192"/>
                  </a:moveTo>
                  <a:lnTo>
                    <a:pt x="27431" y="12192"/>
                  </a:lnTo>
                  <a:lnTo>
                    <a:pt x="27431" y="27432"/>
                  </a:lnTo>
                  <a:lnTo>
                    <a:pt x="97536" y="27432"/>
                  </a:lnTo>
                  <a:lnTo>
                    <a:pt x="97536" y="12192"/>
                  </a:lnTo>
                  <a:close/>
                </a:path>
                <a:path w="408939" h="1399539">
                  <a:moveTo>
                    <a:pt x="121919" y="12192"/>
                  </a:moveTo>
                  <a:lnTo>
                    <a:pt x="97536" y="12192"/>
                  </a:lnTo>
                  <a:lnTo>
                    <a:pt x="109728" y="27432"/>
                  </a:lnTo>
                  <a:lnTo>
                    <a:pt x="121919" y="27432"/>
                  </a:lnTo>
                  <a:lnTo>
                    <a:pt x="121919" y="12192"/>
                  </a:lnTo>
                  <a:close/>
                </a:path>
              </a:pathLst>
            </a:custGeom>
            <a:solidFill>
              <a:srgbClr val="375C89"/>
            </a:solidFill>
          </p:spPr>
          <p:txBody>
            <a:bodyPr wrap="square" lIns="0" tIns="0" rIns="0" bIns="0" rtlCol="0"/>
            <a:lstStyle/>
            <a:p>
              <a:endParaRPr/>
            </a:p>
          </p:txBody>
        </p:sp>
        <p:sp>
          <p:nvSpPr>
            <p:cNvPr id="73" name="object 73"/>
            <p:cNvSpPr/>
            <p:nvPr/>
          </p:nvSpPr>
          <p:spPr>
            <a:xfrm>
              <a:off x="2743200" y="5257800"/>
              <a:ext cx="304800" cy="76200"/>
            </a:xfrm>
            <a:custGeom>
              <a:avLst/>
              <a:gdLst/>
              <a:ahLst/>
              <a:cxnLst/>
              <a:rect l="l" t="t" r="r" b="b"/>
              <a:pathLst>
                <a:path w="304800" h="76200">
                  <a:moveTo>
                    <a:pt x="268224" y="0"/>
                  </a:moveTo>
                  <a:lnTo>
                    <a:pt x="268224" y="21336"/>
                  </a:lnTo>
                  <a:lnTo>
                    <a:pt x="0" y="21336"/>
                  </a:lnTo>
                  <a:lnTo>
                    <a:pt x="0" y="57912"/>
                  </a:lnTo>
                  <a:lnTo>
                    <a:pt x="268224" y="57912"/>
                  </a:lnTo>
                  <a:lnTo>
                    <a:pt x="268224" y="76200"/>
                  </a:lnTo>
                  <a:lnTo>
                    <a:pt x="304800" y="39624"/>
                  </a:lnTo>
                  <a:lnTo>
                    <a:pt x="268224" y="0"/>
                  </a:lnTo>
                  <a:close/>
                </a:path>
              </a:pathLst>
            </a:custGeom>
            <a:solidFill>
              <a:srgbClr val="4E80BC"/>
            </a:solidFill>
          </p:spPr>
          <p:txBody>
            <a:bodyPr wrap="square" lIns="0" tIns="0" rIns="0" bIns="0" rtlCol="0"/>
            <a:lstStyle/>
            <a:p>
              <a:endParaRPr/>
            </a:p>
          </p:txBody>
        </p:sp>
        <p:sp>
          <p:nvSpPr>
            <p:cNvPr id="74" name="object 74"/>
            <p:cNvSpPr/>
            <p:nvPr/>
          </p:nvSpPr>
          <p:spPr>
            <a:xfrm>
              <a:off x="2731008" y="5227319"/>
              <a:ext cx="335280" cy="140335"/>
            </a:xfrm>
            <a:custGeom>
              <a:avLst/>
              <a:gdLst/>
              <a:ahLst/>
              <a:cxnLst/>
              <a:rect l="l" t="t" r="r" b="b"/>
              <a:pathLst>
                <a:path w="335280" h="140335">
                  <a:moveTo>
                    <a:pt x="268224" y="88391"/>
                  </a:moveTo>
                  <a:lnTo>
                    <a:pt x="268224" y="140207"/>
                  </a:lnTo>
                  <a:lnTo>
                    <a:pt x="300294" y="106679"/>
                  </a:lnTo>
                  <a:lnTo>
                    <a:pt x="292608" y="106679"/>
                  </a:lnTo>
                  <a:lnTo>
                    <a:pt x="271272" y="100583"/>
                  </a:lnTo>
                  <a:lnTo>
                    <a:pt x="275844" y="96012"/>
                  </a:lnTo>
                  <a:lnTo>
                    <a:pt x="268224" y="88391"/>
                  </a:lnTo>
                  <a:close/>
                </a:path>
                <a:path w="335280" h="140335">
                  <a:moveTo>
                    <a:pt x="292608" y="79247"/>
                  </a:moveTo>
                  <a:lnTo>
                    <a:pt x="275844" y="96012"/>
                  </a:lnTo>
                  <a:lnTo>
                    <a:pt x="280416" y="100583"/>
                  </a:lnTo>
                  <a:lnTo>
                    <a:pt x="271272" y="100583"/>
                  </a:lnTo>
                  <a:lnTo>
                    <a:pt x="292608" y="106679"/>
                  </a:lnTo>
                  <a:lnTo>
                    <a:pt x="292608" y="100583"/>
                  </a:lnTo>
                  <a:lnTo>
                    <a:pt x="280416" y="100583"/>
                  </a:lnTo>
                  <a:lnTo>
                    <a:pt x="275844" y="96012"/>
                  </a:lnTo>
                  <a:lnTo>
                    <a:pt x="292608" y="96012"/>
                  </a:lnTo>
                  <a:lnTo>
                    <a:pt x="292608" y="79247"/>
                  </a:lnTo>
                  <a:close/>
                </a:path>
                <a:path w="335280" h="140335">
                  <a:moveTo>
                    <a:pt x="301752" y="70103"/>
                  </a:moveTo>
                  <a:lnTo>
                    <a:pt x="292608" y="79247"/>
                  </a:lnTo>
                  <a:lnTo>
                    <a:pt x="292608" y="106679"/>
                  </a:lnTo>
                  <a:lnTo>
                    <a:pt x="300294" y="106679"/>
                  </a:lnTo>
                  <a:lnTo>
                    <a:pt x="326533" y="79247"/>
                  </a:lnTo>
                  <a:lnTo>
                    <a:pt x="310896" y="79247"/>
                  </a:lnTo>
                  <a:lnTo>
                    <a:pt x="301752" y="70103"/>
                  </a:lnTo>
                  <a:close/>
                </a:path>
                <a:path w="335280" h="140335">
                  <a:moveTo>
                    <a:pt x="268224" y="39623"/>
                  </a:moveTo>
                  <a:lnTo>
                    <a:pt x="0" y="39623"/>
                  </a:lnTo>
                  <a:lnTo>
                    <a:pt x="0" y="100583"/>
                  </a:lnTo>
                  <a:lnTo>
                    <a:pt x="268224" y="100583"/>
                  </a:lnTo>
                  <a:lnTo>
                    <a:pt x="268224" y="88391"/>
                  </a:lnTo>
                  <a:lnTo>
                    <a:pt x="27431" y="88391"/>
                  </a:lnTo>
                  <a:lnTo>
                    <a:pt x="12192" y="76199"/>
                  </a:lnTo>
                  <a:lnTo>
                    <a:pt x="27431" y="76199"/>
                  </a:lnTo>
                  <a:lnTo>
                    <a:pt x="27431" y="64007"/>
                  </a:lnTo>
                  <a:lnTo>
                    <a:pt x="12192" y="64007"/>
                  </a:lnTo>
                  <a:lnTo>
                    <a:pt x="27431" y="51815"/>
                  </a:lnTo>
                  <a:lnTo>
                    <a:pt x="268224" y="51815"/>
                  </a:lnTo>
                  <a:lnTo>
                    <a:pt x="268224" y="39623"/>
                  </a:lnTo>
                  <a:close/>
                </a:path>
                <a:path w="335280" h="140335">
                  <a:moveTo>
                    <a:pt x="292608" y="76199"/>
                  </a:moveTo>
                  <a:lnTo>
                    <a:pt x="27431" y="76199"/>
                  </a:lnTo>
                  <a:lnTo>
                    <a:pt x="27431" y="88391"/>
                  </a:lnTo>
                  <a:lnTo>
                    <a:pt x="268224" y="88391"/>
                  </a:lnTo>
                  <a:lnTo>
                    <a:pt x="275844" y="96012"/>
                  </a:lnTo>
                  <a:lnTo>
                    <a:pt x="292608" y="79247"/>
                  </a:lnTo>
                  <a:lnTo>
                    <a:pt x="292608" y="76199"/>
                  </a:lnTo>
                  <a:close/>
                </a:path>
                <a:path w="335280" h="140335">
                  <a:moveTo>
                    <a:pt x="27431" y="76199"/>
                  </a:moveTo>
                  <a:lnTo>
                    <a:pt x="12192" y="76199"/>
                  </a:lnTo>
                  <a:lnTo>
                    <a:pt x="27431" y="88391"/>
                  </a:lnTo>
                  <a:lnTo>
                    <a:pt x="27431" y="76199"/>
                  </a:lnTo>
                  <a:close/>
                </a:path>
                <a:path w="335280" h="140335">
                  <a:moveTo>
                    <a:pt x="310896" y="60959"/>
                  </a:moveTo>
                  <a:lnTo>
                    <a:pt x="301752" y="70103"/>
                  </a:lnTo>
                  <a:lnTo>
                    <a:pt x="310896" y="79247"/>
                  </a:lnTo>
                  <a:lnTo>
                    <a:pt x="310896" y="60959"/>
                  </a:lnTo>
                  <a:close/>
                </a:path>
                <a:path w="335280" h="140335">
                  <a:moveTo>
                    <a:pt x="326533" y="60959"/>
                  </a:moveTo>
                  <a:lnTo>
                    <a:pt x="310896" y="60959"/>
                  </a:lnTo>
                  <a:lnTo>
                    <a:pt x="310896" y="79247"/>
                  </a:lnTo>
                  <a:lnTo>
                    <a:pt x="326533" y="79247"/>
                  </a:lnTo>
                  <a:lnTo>
                    <a:pt x="335280" y="70103"/>
                  </a:lnTo>
                  <a:lnTo>
                    <a:pt x="326533" y="60959"/>
                  </a:lnTo>
                  <a:close/>
                </a:path>
                <a:path w="335280" h="140335">
                  <a:moveTo>
                    <a:pt x="297378" y="30479"/>
                  </a:moveTo>
                  <a:lnTo>
                    <a:pt x="292608" y="30479"/>
                  </a:lnTo>
                  <a:lnTo>
                    <a:pt x="292608" y="60959"/>
                  </a:lnTo>
                  <a:lnTo>
                    <a:pt x="301752" y="70103"/>
                  </a:lnTo>
                  <a:lnTo>
                    <a:pt x="310896" y="60959"/>
                  </a:lnTo>
                  <a:lnTo>
                    <a:pt x="326533" y="60959"/>
                  </a:lnTo>
                  <a:lnTo>
                    <a:pt x="297378" y="30479"/>
                  </a:lnTo>
                  <a:close/>
                </a:path>
                <a:path w="335280" h="140335">
                  <a:moveTo>
                    <a:pt x="27431" y="51815"/>
                  </a:moveTo>
                  <a:lnTo>
                    <a:pt x="12192" y="64007"/>
                  </a:lnTo>
                  <a:lnTo>
                    <a:pt x="27431" y="64007"/>
                  </a:lnTo>
                  <a:lnTo>
                    <a:pt x="27431" y="51815"/>
                  </a:lnTo>
                  <a:close/>
                </a:path>
                <a:path w="335280" h="140335">
                  <a:moveTo>
                    <a:pt x="275844" y="44195"/>
                  </a:moveTo>
                  <a:lnTo>
                    <a:pt x="268224" y="51815"/>
                  </a:lnTo>
                  <a:lnTo>
                    <a:pt x="27431" y="51815"/>
                  </a:lnTo>
                  <a:lnTo>
                    <a:pt x="27431" y="64007"/>
                  </a:lnTo>
                  <a:lnTo>
                    <a:pt x="292608" y="64007"/>
                  </a:lnTo>
                  <a:lnTo>
                    <a:pt x="292608" y="60959"/>
                  </a:lnTo>
                  <a:lnTo>
                    <a:pt x="275844" y="44195"/>
                  </a:lnTo>
                  <a:close/>
                </a:path>
                <a:path w="335280" h="140335">
                  <a:moveTo>
                    <a:pt x="292608" y="39623"/>
                  </a:moveTo>
                  <a:lnTo>
                    <a:pt x="280416" y="39623"/>
                  </a:lnTo>
                  <a:lnTo>
                    <a:pt x="275844" y="44195"/>
                  </a:lnTo>
                  <a:lnTo>
                    <a:pt x="292608" y="60959"/>
                  </a:lnTo>
                  <a:lnTo>
                    <a:pt x="292608" y="39623"/>
                  </a:lnTo>
                  <a:close/>
                </a:path>
                <a:path w="335280" h="140335">
                  <a:moveTo>
                    <a:pt x="268224" y="0"/>
                  </a:moveTo>
                  <a:lnTo>
                    <a:pt x="268224" y="51815"/>
                  </a:lnTo>
                  <a:lnTo>
                    <a:pt x="275844" y="44195"/>
                  </a:lnTo>
                  <a:lnTo>
                    <a:pt x="271272" y="39623"/>
                  </a:lnTo>
                  <a:lnTo>
                    <a:pt x="292608" y="30479"/>
                  </a:lnTo>
                  <a:lnTo>
                    <a:pt x="297378" y="30479"/>
                  </a:lnTo>
                  <a:lnTo>
                    <a:pt x="268224" y="0"/>
                  </a:lnTo>
                  <a:close/>
                </a:path>
                <a:path w="335280" h="140335">
                  <a:moveTo>
                    <a:pt x="292608" y="30479"/>
                  </a:moveTo>
                  <a:lnTo>
                    <a:pt x="271272" y="39623"/>
                  </a:lnTo>
                  <a:lnTo>
                    <a:pt x="275844" y="44195"/>
                  </a:lnTo>
                  <a:lnTo>
                    <a:pt x="280416" y="39623"/>
                  </a:lnTo>
                  <a:lnTo>
                    <a:pt x="292608" y="39623"/>
                  </a:lnTo>
                  <a:lnTo>
                    <a:pt x="292608" y="30479"/>
                  </a:lnTo>
                  <a:close/>
                </a:path>
              </a:pathLst>
            </a:custGeom>
            <a:solidFill>
              <a:srgbClr val="375C89"/>
            </a:solidFill>
          </p:spPr>
          <p:txBody>
            <a:bodyPr wrap="square" lIns="0" tIns="0" rIns="0" bIns="0" rtlCol="0"/>
            <a:lstStyle/>
            <a:p>
              <a:endParaRPr/>
            </a:p>
          </p:txBody>
        </p:sp>
        <p:sp>
          <p:nvSpPr>
            <p:cNvPr id="75" name="object 75"/>
            <p:cNvSpPr/>
            <p:nvPr/>
          </p:nvSpPr>
          <p:spPr>
            <a:xfrm>
              <a:off x="3200399" y="3886199"/>
              <a:ext cx="228600" cy="304800"/>
            </a:xfrm>
            <a:custGeom>
              <a:avLst/>
              <a:gdLst/>
              <a:ahLst/>
              <a:cxnLst/>
              <a:rect l="l" t="t" r="r" b="b"/>
              <a:pathLst>
                <a:path w="228600" h="304800">
                  <a:moveTo>
                    <a:pt x="173736" y="0"/>
                  </a:moveTo>
                  <a:lnTo>
                    <a:pt x="57912" y="0"/>
                  </a:lnTo>
                  <a:lnTo>
                    <a:pt x="57912" y="192024"/>
                  </a:lnTo>
                  <a:lnTo>
                    <a:pt x="0" y="192024"/>
                  </a:lnTo>
                  <a:lnTo>
                    <a:pt x="115824" y="304800"/>
                  </a:lnTo>
                  <a:lnTo>
                    <a:pt x="228600" y="192024"/>
                  </a:lnTo>
                  <a:lnTo>
                    <a:pt x="173736" y="192024"/>
                  </a:lnTo>
                  <a:lnTo>
                    <a:pt x="173736" y="0"/>
                  </a:lnTo>
                  <a:close/>
                </a:path>
              </a:pathLst>
            </a:custGeom>
            <a:solidFill>
              <a:srgbClr val="4E80BC"/>
            </a:solidFill>
          </p:spPr>
          <p:txBody>
            <a:bodyPr wrap="square" lIns="0" tIns="0" rIns="0" bIns="0" rtlCol="0"/>
            <a:lstStyle/>
            <a:p>
              <a:endParaRPr/>
            </a:p>
          </p:txBody>
        </p:sp>
        <p:sp>
          <p:nvSpPr>
            <p:cNvPr id="76" name="object 76"/>
            <p:cNvSpPr/>
            <p:nvPr/>
          </p:nvSpPr>
          <p:spPr>
            <a:xfrm>
              <a:off x="3169919" y="3874007"/>
              <a:ext cx="292735" cy="335280"/>
            </a:xfrm>
            <a:custGeom>
              <a:avLst/>
              <a:gdLst/>
              <a:ahLst/>
              <a:cxnLst/>
              <a:rect l="l" t="t" r="r" b="b"/>
              <a:pathLst>
                <a:path w="292735" h="335279">
                  <a:moveTo>
                    <a:pt x="76200" y="192024"/>
                  </a:moveTo>
                  <a:lnTo>
                    <a:pt x="0" y="192024"/>
                  </a:lnTo>
                  <a:lnTo>
                    <a:pt x="146304" y="335279"/>
                  </a:lnTo>
                  <a:lnTo>
                    <a:pt x="171206" y="310895"/>
                  </a:lnTo>
                  <a:lnTo>
                    <a:pt x="137159" y="310895"/>
                  </a:lnTo>
                  <a:lnTo>
                    <a:pt x="146304" y="301751"/>
                  </a:lnTo>
                  <a:lnTo>
                    <a:pt x="60960" y="216407"/>
                  </a:lnTo>
                  <a:lnTo>
                    <a:pt x="30480" y="216407"/>
                  </a:lnTo>
                  <a:lnTo>
                    <a:pt x="39624" y="195071"/>
                  </a:lnTo>
                  <a:lnTo>
                    <a:pt x="76200" y="195071"/>
                  </a:lnTo>
                  <a:lnTo>
                    <a:pt x="76200" y="192024"/>
                  </a:lnTo>
                  <a:close/>
                </a:path>
                <a:path w="292735" h="335279">
                  <a:moveTo>
                    <a:pt x="146304" y="301751"/>
                  </a:moveTo>
                  <a:lnTo>
                    <a:pt x="137159" y="310895"/>
                  </a:lnTo>
                  <a:lnTo>
                    <a:pt x="155447" y="310895"/>
                  </a:lnTo>
                  <a:lnTo>
                    <a:pt x="146304" y="301751"/>
                  </a:lnTo>
                  <a:close/>
                </a:path>
                <a:path w="292735" h="335279">
                  <a:moveTo>
                    <a:pt x="252983" y="195071"/>
                  </a:moveTo>
                  <a:lnTo>
                    <a:pt x="146304" y="301751"/>
                  </a:lnTo>
                  <a:lnTo>
                    <a:pt x="155447" y="310895"/>
                  </a:lnTo>
                  <a:lnTo>
                    <a:pt x="171206" y="310895"/>
                  </a:lnTo>
                  <a:lnTo>
                    <a:pt x="267705" y="216407"/>
                  </a:lnTo>
                  <a:lnTo>
                    <a:pt x="259080" y="216407"/>
                  </a:lnTo>
                  <a:lnTo>
                    <a:pt x="252983" y="195071"/>
                  </a:lnTo>
                  <a:close/>
                </a:path>
                <a:path w="292735" h="335279">
                  <a:moveTo>
                    <a:pt x="39624" y="195071"/>
                  </a:moveTo>
                  <a:lnTo>
                    <a:pt x="30480" y="216407"/>
                  </a:lnTo>
                  <a:lnTo>
                    <a:pt x="60960" y="216407"/>
                  </a:lnTo>
                  <a:lnTo>
                    <a:pt x="39624" y="195071"/>
                  </a:lnTo>
                  <a:close/>
                </a:path>
                <a:path w="292735" h="335279">
                  <a:moveTo>
                    <a:pt x="76200" y="195071"/>
                  </a:moveTo>
                  <a:lnTo>
                    <a:pt x="39624" y="195071"/>
                  </a:lnTo>
                  <a:lnTo>
                    <a:pt x="60960" y="216407"/>
                  </a:lnTo>
                  <a:lnTo>
                    <a:pt x="100583" y="216407"/>
                  </a:lnTo>
                  <a:lnTo>
                    <a:pt x="100583" y="204215"/>
                  </a:lnTo>
                  <a:lnTo>
                    <a:pt x="76200" y="204215"/>
                  </a:lnTo>
                  <a:lnTo>
                    <a:pt x="76200" y="195071"/>
                  </a:lnTo>
                  <a:close/>
                </a:path>
                <a:path w="292735" h="335279">
                  <a:moveTo>
                    <a:pt x="192024" y="12191"/>
                  </a:moveTo>
                  <a:lnTo>
                    <a:pt x="192024" y="216407"/>
                  </a:lnTo>
                  <a:lnTo>
                    <a:pt x="231647" y="216407"/>
                  </a:lnTo>
                  <a:lnTo>
                    <a:pt x="243839" y="204215"/>
                  </a:lnTo>
                  <a:lnTo>
                    <a:pt x="216407" y="204215"/>
                  </a:lnTo>
                  <a:lnTo>
                    <a:pt x="204216" y="192024"/>
                  </a:lnTo>
                  <a:lnTo>
                    <a:pt x="216407" y="192024"/>
                  </a:lnTo>
                  <a:lnTo>
                    <a:pt x="216407" y="27431"/>
                  </a:lnTo>
                  <a:lnTo>
                    <a:pt x="204216" y="27431"/>
                  </a:lnTo>
                  <a:lnTo>
                    <a:pt x="192024" y="12191"/>
                  </a:lnTo>
                  <a:close/>
                </a:path>
                <a:path w="292735" h="335279">
                  <a:moveTo>
                    <a:pt x="289495" y="195071"/>
                  </a:moveTo>
                  <a:lnTo>
                    <a:pt x="252983" y="195071"/>
                  </a:lnTo>
                  <a:lnTo>
                    <a:pt x="259080" y="216407"/>
                  </a:lnTo>
                  <a:lnTo>
                    <a:pt x="267705" y="216407"/>
                  </a:lnTo>
                  <a:lnTo>
                    <a:pt x="289495" y="195071"/>
                  </a:lnTo>
                  <a:close/>
                </a:path>
                <a:path w="292735" h="335279">
                  <a:moveTo>
                    <a:pt x="216407" y="0"/>
                  </a:moveTo>
                  <a:lnTo>
                    <a:pt x="76200" y="0"/>
                  </a:lnTo>
                  <a:lnTo>
                    <a:pt x="76200" y="204215"/>
                  </a:lnTo>
                  <a:lnTo>
                    <a:pt x="88392" y="192024"/>
                  </a:lnTo>
                  <a:lnTo>
                    <a:pt x="100583" y="192024"/>
                  </a:lnTo>
                  <a:lnTo>
                    <a:pt x="100583" y="27431"/>
                  </a:lnTo>
                  <a:lnTo>
                    <a:pt x="88392" y="27431"/>
                  </a:lnTo>
                  <a:lnTo>
                    <a:pt x="100583" y="12191"/>
                  </a:lnTo>
                  <a:lnTo>
                    <a:pt x="216407" y="12191"/>
                  </a:lnTo>
                  <a:lnTo>
                    <a:pt x="216407" y="0"/>
                  </a:lnTo>
                  <a:close/>
                </a:path>
                <a:path w="292735" h="335279">
                  <a:moveTo>
                    <a:pt x="100583" y="192024"/>
                  </a:moveTo>
                  <a:lnTo>
                    <a:pt x="88392" y="192024"/>
                  </a:lnTo>
                  <a:lnTo>
                    <a:pt x="76200" y="204215"/>
                  </a:lnTo>
                  <a:lnTo>
                    <a:pt x="100583" y="204215"/>
                  </a:lnTo>
                  <a:lnTo>
                    <a:pt x="100583" y="192024"/>
                  </a:lnTo>
                  <a:close/>
                </a:path>
                <a:path w="292735" h="335279">
                  <a:moveTo>
                    <a:pt x="216407" y="192024"/>
                  </a:moveTo>
                  <a:lnTo>
                    <a:pt x="204216" y="192024"/>
                  </a:lnTo>
                  <a:lnTo>
                    <a:pt x="216407" y="204215"/>
                  </a:lnTo>
                  <a:lnTo>
                    <a:pt x="216407" y="192024"/>
                  </a:lnTo>
                  <a:close/>
                </a:path>
                <a:path w="292735" h="335279">
                  <a:moveTo>
                    <a:pt x="292607" y="192024"/>
                  </a:moveTo>
                  <a:lnTo>
                    <a:pt x="216407" y="192024"/>
                  </a:lnTo>
                  <a:lnTo>
                    <a:pt x="216407" y="204215"/>
                  </a:lnTo>
                  <a:lnTo>
                    <a:pt x="243839" y="204215"/>
                  </a:lnTo>
                  <a:lnTo>
                    <a:pt x="252983" y="195071"/>
                  </a:lnTo>
                  <a:lnTo>
                    <a:pt x="289495" y="195071"/>
                  </a:lnTo>
                  <a:lnTo>
                    <a:pt x="292607" y="192024"/>
                  </a:lnTo>
                  <a:close/>
                </a:path>
                <a:path w="292735" h="335279">
                  <a:moveTo>
                    <a:pt x="100583" y="12191"/>
                  </a:moveTo>
                  <a:lnTo>
                    <a:pt x="88392" y="27431"/>
                  </a:lnTo>
                  <a:lnTo>
                    <a:pt x="100583" y="27431"/>
                  </a:lnTo>
                  <a:lnTo>
                    <a:pt x="100583" y="12191"/>
                  </a:lnTo>
                  <a:close/>
                </a:path>
                <a:path w="292735" h="335279">
                  <a:moveTo>
                    <a:pt x="192024" y="12191"/>
                  </a:moveTo>
                  <a:lnTo>
                    <a:pt x="100583" y="12191"/>
                  </a:lnTo>
                  <a:lnTo>
                    <a:pt x="100583" y="27431"/>
                  </a:lnTo>
                  <a:lnTo>
                    <a:pt x="192024" y="27431"/>
                  </a:lnTo>
                  <a:lnTo>
                    <a:pt x="192024" y="12191"/>
                  </a:lnTo>
                  <a:close/>
                </a:path>
                <a:path w="292735" h="335279">
                  <a:moveTo>
                    <a:pt x="216407" y="12191"/>
                  </a:moveTo>
                  <a:lnTo>
                    <a:pt x="192024" y="12191"/>
                  </a:lnTo>
                  <a:lnTo>
                    <a:pt x="204216" y="27431"/>
                  </a:lnTo>
                  <a:lnTo>
                    <a:pt x="216407" y="27431"/>
                  </a:lnTo>
                  <a:lnTo>
                    <a:pt x="216407" y="12191"/>
                  </a:lnTo>
                  <a:close/>
                </a:path>
              </a:pathLst>
            </a:custGeom>
            <a:solidFill>
              <a:srgbClr val="375C89"/>
            </a:solidFill>
          </p:spPr>
          <p:txBody>
            <a:bodyPr wrap="square" lIns="0" tIns="0" rIns="0" bIns="0" rtlCol="0"/>
            <a:lstStyle/>
            <a:p>
              <a:endParaRPr/>
            </a:p>
          </p:txBody>
        </p:sp>
        <p:sp>
          <p:nvSpPr>
            <p:cNvPr id="77" name="object 77"/>
            <p:cNvSpPr/>
            <p:nvPr/>
          </p:nvSpPr>
          <p:spPr>
            <a:xfrm>
              <a:off x="5105399" y="6553199"/>
              <a:ext cx="1447800" cy="533400"/>
            </a:xfrm>
            <a:custGeom>
              <a:avLst/>
              <a:gdLst/>
              <a:ahLst/>
              <a:cxnLst/>
              <a:rect l="l" t="t" r="r" b="b"/>
              <a:pathLst>
                <a:path w="1447800" h="533400">
                  <a:moveTo>
                    <a:pt x="1447800" y="0"/>
                  </a:moveTo>
                  <a:lnTo>
                    <a:pt x="0" y="0"/>
                  </a:lnTo>
                  <a:lnTo>
                    <a:pt x="0" y="533400"/>
                  </a:lnTo>
                  <a:lnTo>
                    <a:pt x="1447800" y="533400"/>
                  </a:lnTo>
                  <a:lnTo>
                    <a:pt x="1447800" y="0"/>
                  </a:lnTo>
                  <a:close/>
                </a:path>
              </a:pathLst>
            </a:custGeom>
            <a:solidFill>
              <a:srgbClr val="4E80BC"/>
            </a:solidFill>
          </p:spPr>
          <p:txBody>
            <a:bodyPr wrap="square" lIns="0" tIns="0" rIns="0" bIns="0" rtlCol="0"/>
            <a:lstStyle/>
            <a:p>
              <a:endParaRPr/>
            </a:p>
          </p:txBody>
        </p:sp>
        <p:sp>
          <p:nvSpPr>
            <p:cNvPr id="78" name="object 78"/>
            <p:cNvSpPr/>
            <p:nvPr/>
          </p:nvSpPr>
          <p:spPr>
            <a:xfrm>
              <a:off x="5093208" y="6541009"/>
              <a:ext cx="1475740" cy="561340"/>
            </a:xfrm>
            <a:custGeom>
              <a:avLst/>
              <a:gdLst/>
              <a:ahLst/>
              <a:cxnLst/>
              <a:rect l="l" t="t" r="r" b="b"/>
              <a:pathLst>
                <a:path w="1475740" h="561340">
                  <a:moveTo>
                    <a:pt x="1469136" y="0"/>
                  </a:moveTo>
                  <a:lnTo>
                    <a:pt x="6095" y="0"/>
                  </a:lnTo>
                  <a:lnTo>
                    <a:pt x="0" y="6094"/>
                  </a:lnTo>
                  <a:lnTo>
                    <a:pt x="0" y="554734"/>
                  </a:lnTo>
                  <a:lnTo>
                    <a:pt x="6095" y="560830"/>
                  </a:lnTo>
                  <a:lnTo>
                    <a:pt x="1469136" y="560830"/>
                  </a:lnTo>
                  <a:lnTo>
                    <a:pt x="1475232" y="554734"/>
                  </a:lnTo>
                  <a:lnTo>
                    <a:pt x="1475232" y="545590"/>
                  </a:lnTo>
                  <a:lnTo>
                    <a:pt x="27431" y="545590"/>
                  </a:lnTo>
                  <a:lnTo>
                    <a:pt x="12191" y="533398"/>
                  </a:lnTo>
                  <a:lnTo>
                    <a:pt x="27431" y="533398"/>
                  </a:lnTo>
                  <a:lnTo>
                    <a:pt x="27431" y="27430"/>
                  </a:lnTo>
                  <a:lnTo>
                    <a:pt x="12191" y="27430"/>
                  </a:lnTo>
                  <a:lnTo>
                    <a:pt x="27431" y="12190"/>
                  </a:lnTo>
                  <a:lnTo>
                    <a:pt x="1475232" y="12190"/>
                  </a:lnTo>
                  <a:lnTo>
                    <a:pt x="1475232" y="6094"/>
                  </a:lnTo>
                  <a:lnTo>
                    <a:pt x="1469136" y="0"/>
                  </a:lnTo>
                  <a:close/>
                </a:path>
                <a:path w="1475740" h="561340">
                  <a:moveTo>
                    <a:pt x="27431" y="533398"/>
                  </a:moveTo>
                  <a:lnTo>
                    <a:pt x="12191" y="533398"/>
                  </a:lnTo>
                  <a:lnTo>
                    <a:pt x="27431" y="545590"/>
                  </a:lnTo>
                  <a:lnTo>
                    <a:pt x="27431" y="533398"/>
                  </a:lnTo>
                  <a:close/>
                </a:path>
                <a:path w="1475740" h="561340">
                  <a:moveTo>
                    <a:pt x="1447799" y="533398"/>
                  </a:moveTo>
                  <a:lnTo>
                    <a:pt x="27431" y="533398"/>
                  </a:lnTo>
                  <a:lnTo>
                    <a:pt x="27431" y="545590"/>
                  </a:lnTo>
                  <a:lnTo>
                    <a:pt x="1447799" y="545590"/>
                  </a:lnTo>
                  <a:lnTo>
                    <a:pt x="1447799" y="533398"/>
                  </a:lnTo>
                  <a:close/>
                </a:path>
                <a:path w="1475740" h="561340">
                  <a:moveTo>
                    <a:pt x="1447799" y="12190"/>
                  </a:moveTo>
                  <a:lnTo>
                    <a:pt x="1447799" y="545590"/>
                  </a:lnTo>
                  <a:lnTo>
                    <a:pt x="1459991" y="533398"/>
                  </a:lnTo>
                  <a:lnTo>
                    <a:pt x="1475232" y="533398"/>
                  </a:lnTo>
                  <a:lnTo>
                    <a:pt x="1475232" y="27430"/>
                  </a:lnTo>
                  <a:lnTo>
                    <a:pt x="1459991" y="27430"/>
                  </a:lnTo>
                  <a:lnTo>
                    <a:pt x="1447799" y="12190"/>
                  </a:lnTo>
                  <a:close/>
                </a:path>
                <a:path w="1475740" h="561340">
                  <a:moveTo>
                    <a:pt x="1475232" y="533398"/>
                  </a:moveTo>
                  <a:lnTo>
                    <a:pt x="1459991" y="533398"/>
                  </a:lnTo>
                  <a:lnTo>
                    <a:pt x="1447799" y="545590"/>
                  </a:lnTo>
                  <a:lnTo>
                    <a:pt x="1475232" y="545590"/>
                  </a:lnTo>
                  <a:lnTo>
                    <a:pt x="1475232" y="533398"/>
                  </a:lnTo>
                  <a:close/>
                </a:path>
                <a:path w="1475740" h="561340">
                  <a:moveTo>
                    <a:pt x="27431" y="12190"/>
                  </a:moveTo>
                  <a:lnTo>
                    <a:pt x="12191" y="27430"/>
                  </a:lnTo>
                  <a:lnTo>
                    <a:pt x="27431" y="27430"/>
                  </a:lnTo>
                  <a:lnTo>
                    <a:pt x="27431" y="12190"/>
                  </a:lnTo>
                  <a:close/>
                </a:path>
                <a:path w="1475740" h="561340">
                  <a:moveTo>
                    <a:pt x="1447799" y="12190"/>
                  </a:moveTo>
                  <a:lnTo>
                    <a:pt x="27431" y="12190"/>
                  </a:lnTo>
                  <a:lnTo>
                    <a:pt x="27431" y="27430"/>
                  </a:lnTo>
                  <a:lnTo>
                    <a:pt x="1447799" y="27430"/>
                  </a:lnTo>
                  <a:lnTo>
                    <a:pt x="1447799" y="12190"/>
                  </a:lnTo>
                  <a:close/>
                </a:path>
                <a:path w="1475740" h="561340">
                  <a:moveTo>
                    <a:pt x="1475232" y="12190"/>
                  </a:moveTo>
                  <a:lnTo>
                    <a:pt x="1447799" y="12190"/>
                  </a:lnTo>
                  <a:lnTo>
                    <a:pt x="1459991" y="27430"/>
                  </a:lnTo>
                  <a:lnTo>
                    <a:pt x="1475232" y="27430"/>
                  </a:lnTo>
                  <a:lnTo>
                    <a:pt x="1475232" y="12190"/>
                  </a:lnTo>
                  <a:close/>
                </a:path>
              </a:pathLst>
            </a:custGeom>
            <a:solidFill>
              <a:srgbClr val="375C89"/>
            </a:solidFill>
          </p:spPr>
          <p:txBody>
            <a:bodyPr wrap="square" lIns="0" tIns="0" rIns="0" bIns="0" rtlCol="0"/>
            <a:lstStyle/>
            <a:p>
              <a:endParaRPr/>
            </a:p>
          </p:txBody>
        </p:sp>
      </p:grpSp>
      <p:sp>
        <p:nvSpPr>
          <p:cNvPr id="79" name="object 79"/>
          <p:cNvSpPr txBox="1"/>
          <p:nvPr/>
        </p:nvSpPr>
        <p:spPr>
          <a:xfrm>
            <a:off x="5105400" y="6553200"/>
            <a:ext cx="1447800" cy="533400"/>
          </a:xfrm>
          <a:prstGeom prst="rect">
            <a:avLst/>
          </a:prstGeom>
        </p:spPr>
        <p:txBody>
          <a:bodyPr vert="horz" wrap="square" lIns="0" tIns="0" rIns="0" bIns="0" rtlCol="0">
            <a:spAutoFit/>
          </a:bodyPr>
          <a:lstStyle/>
          <a:p>
            <a:pPr marR="7620" algn="ctr">
              <a:lnSpc>
                <a:spcPts val="1989"/>
              </a:lnSpc>
            </a:pPr>
            <a:r>
              <a:rPr sz="1800" spc="-90" dirty="0">
                <a:solidFill>
                  <a:srgbClr val="FFFFFF"/>
                </a:solidFill>
                <a:latin typeface="Arial"/>
                <a:cs typeface="Arial"/>
              </a:rPr>
              <a:t>Concurrent</a:t>
            </a:r>
            <a:endParaRPr sz="1800">
              <a:latin typeface="Arial"/>
              <a:cs typeface="Arial"/>
            </a:endParaRPr>
          </a:p>
          <a:p>
            <a:pPr algn="ctr">
              <a:lnSpc>
                <a:spcPct val="100000"/>
              </a:lnSpc>
            </a:pPr>
            <a:r>
              <a:rPr sz="1800" spc="-45" dirty="0">
                <a:solidFill>
                  <a:srgbClr val="FFFFFF"/>
                </a:solidFill>
                <a:latin typeface="Arial"/>
                <a:cs typeface="Arial"/>
              </a:rPr>
              <a:t>Model</a:t>
            </a:r>
            <a:endParaRPr sz="1800">
              <a:latin typeface="Arial"/>
              <a:cs typeface="Arial"/>
            </a:endParaRPr>
          </a:p>
        </p:txBody>
      </p:sp>
      <p:grpSp>
        <p:nvGrpSpPr>
          <p:cNvPr id="80" name="object 80"/>
          <p:cNvGrpSpPr/>
          <p:nvPr/>
        </p:nvGrpSpPr>
        <p:grpSpPr>
          <a:xfrm>
            <a:off x="4788408" y="6141720"/>
            <a:ext cx="335280" cy="140335"/>
            <a:chOff x="4788408" y="6141720"/>
            <a:chExt cx="335280" cy="140335"/>
          </a:xfrm>
        </p:grpSpPr>
        <p:sp>
          <p:nvSpPr>
            <p:cNvPr id="81" name="object 81"/>
            <p:cNvSpPr/>
            <p:nvPr/>
          </p:nvSpPr>
          <p:spPr>
            <a:xfrm>
              <a:off x="4800600" y="6172200"/>
              <a:ext cx="304800" cy="76200"/>
            </a:xfrm>
            <a:custGeom>
              <a:avLst/>
              <a:gdLst/>
              <a:ahLst/>
              <a:cxnLst/>
              <a:rect l="l" t="t" r="r" b="b"/>
              <a:pathLst>
                <a:path w="304800" h="76200">
                  <a:moveTo>
                    <a:pt x="268224" y="0"/>
                  </a:moveTo>
                  <a:lnTo>
                    <a:pt x="268224" y="21336"/>
                  </a:lnTo>
                  <a:lnTo>
                    <a:pt x="0" y="21336"/>
                  </a:lnTo>
                  <a:lnTo>
                    <a:pt x="0" y="57912"/>
                  </a:lnTo>
                  <a:lnTo>
                    <a:pt x="268224" y="57912"/>
                  </a:lnTo>
                  <a:lnTo>
                    <a:pt x="268224" y="76200"/>
                  </a:lnTo>
                  <a:lnTo>
                    <a:pt x="304800" y="39624"/>
                  </a:lnTo>
                  <a:lnTo>
                    <a:pt x="268224" y="0"/>
                  </a:lnTo>
                  <a:close/>
                </a:path>
              </a:pathLst>
            </a:custGeom>
            <a:solidFill>
              <a:srgbClr val="4E80BC"/>
            </a:solidFill>
          </p:spPr>
          <p:txBody>
            <a:bodyPr wrap="square" lIns="0" tIns="0" rIns="0" bIns="0" rtlCol="0"/>
            <a:lstStyle/>
            <a:p>
              <a:endParaRPr/>
            </a:p>
          </p:txBody>
        </p:sp>
        <p:sp>
          <p:nvSpPr>
            <p:cNvPr id="82" name="object 82"/>
            <p:cNvSpPr/>
            <p:nvPr/>
          </p:nvSpPr>
          <p:spPr>
            <a:xfrm>
              <a:off x="4788408" y="6141720"/>
              <a:ext cx="335280" cy="140335"/>
            </a:xfrm>
            <a:custGeom>
              <a:avLst/>
              <a:gdLst/>
              <a:ahLst/>
              <a:cxnLst/>
              <a:rect l="l" t="t" r="r" b="b"/>
              <a:pathLst>
                <a:path w="335279" h="140335">
                  <a:moveTo>
                    <a:pt x="268224" y="88391"/>
                  </a:moveTo>
                  <a:lnTo>
                    <a:pt x="268224" y="140207"/>
                  </a:lnTo>
                  <a:lnTo>
                    <a:pt x="300294" y="106679"/>
                  </a:lnTo>
                  <a:lnTo>
                    <a:pt x="292607" y="106679"/>
                  </a:lnTo>
                  <a:lnTo>
                    <a:pt x="271271" y="100583"/>
                  </a:lnTo>
                  <a:lnTo>
                    <a:pt x="275843" y="96011"/>
                  </a:lnTo>
                  <a:lnTo>
                    <a:pt x="268224" y="88391"/>
                  </a:lnTo>
                  <a:close/>
                </a:path>
                <a:path w="335279" h="140335">
                  <a:moveTo>
                    <a:pt x="292607" y="79247"/>
                  </a:moveTo>
                  <a:lnTo>
                    <a:pt x="275843" y="96011"/>
                  </a:lnTo>
                  <a:lnTo>
                    <a:pt x="280415" y="100583"/>
                  </a:lnTo>
                  <a:lnTo>
                    <a:pt x="271271" y="100583"/>
                  </a:lnTo>
                  <a:lnTo>
                    <a:pt x="292607" y="106679"/>
                  </a:lnTo>
                  <a:lnTo>
                    <a:pt x="292607" y="100583"/>
                  </a:lnTo>
                  <a:lnTo>
                    <a:pt x="280415" y="100583"/>
                  </a:lnTo>
                  <a:lnTo>
                    <a:pt x="275843" y="96011"/>
                  </a:lnTo>
                  <a:lnTo>
                    <a:pt x="292607" y="96011"/>
                  </a:lnTo>
                  <a:lnTo>
                    <a:pt x="292607" y="79247"/>
                  </a:lnTo>
                  <a:close/>
                </a:path>
                <a:path w="335279" h="140335">
                  <a:moveTo>
                    <a:pt x="301751" y="70103"/>
                  </a:moveTo>
                  <a:lnTo>
                    <a:pt x="292607" y="79247"/>
                  </a:lnTo>
                  <a:lnTo>
                    <a:pt x="292607" y="106679"/>
                  </a:lnTo>
                  <a:lnTo>
                    <a:pt x="300294" y="106679"/>
                  </a:lnTo>
                  <a:lnTo>
                    <a:pt x="326533" y="79247"/>
                  </a:lnTo>
                  <a:lnTo>
                    <a:pt x="310895" y="79247"/>
                  </a:lnTo>
                  <a:lnTo>
                    <a:pt x="301751" y="70103"/>
                  </a:lnTo>
                  <a:close/>
                </a:path>
                <a:path w="335279" h="140335">
                  <a:moveTo>
                    <a:pt x="268224" y="39623"/>
                  </a:moveTo>
                  <a:lnTo>
                    <a:pt x="0" y="39623"/>
                  </a:lnTo>
                  <a:lnTo>
                    <a:pt x="0" y="100583"/>
                  </a:lnTo>
                  <a:lnTo>
                    <a:pt x="268224" y="100583"/>
                  </a:lnTo>
                  <a:lnTo>
                    <a:pt x="268224" y="88391"/>
                  </a:lnTo>
                  <a:lnTo>
                    <a:pt x="27431" y="88391"/>
                  </a:lnTo>
                  <a:lnTo>
                    <a:pt x="12191" y="76199"/>
                  </a:lnTo>
                  <a:lnTo>
                    <a:pt x="27431" y="76199"/>
                  </a:lnTo>
                  <a:lnTo>
                    <a:pt x="27431" y="64007"/>
                  </a:lnTo>
                  <a:lnTo>
                    <a:pt x="12191" y="64007"/>
                  </a:lnTo>
                  <a:lnTo>
                    <a:pt x="27431" y="51815"/>
                  </a:lnTo>
                  <a:lnTo>
                    <a:pt x="268224" y="51815"/>
                  </a:lnTo>
                  <a:lnTo>
                    <a:pt x="268224" y="39623"/>
                  </a:lnTo>
                  <a:close/>
                </a:path>
                <a:path w="335279" h="140335">
                  <a:moveTo>
                    <a:pt x="292607" y="76199"/>
                  </a:moveTo>
                  <a:lnTo>
                    <a:pt x="27431" y="76199"/>
                  </a:lnTo>
                  <a:lnTo>
                    <a:pt x="27431" y="88391"/>
                  </a:lnTo>
                  <a:lnTo>
                    <a:pt x="268224" y="88391"/>
                  </a:lnTo>
                  <a:lnTo>
                    <a:pt x="275843" y="96011"/>
                  </a:lnTo>
                  <a:lnTo>
                    <a:pt x="292607" y="79247"/>
                  </a:lnTo>
                  <a:lnTo>
                    <a:pt x="292607" y="76199"/>
                  </a:lnTo>
                  <a:close/>
                </a:path>
                <a:path w="335279" h="140335">
                  <a:moveTo>
                    <a:pt x="27431" y="76199"/>
                  </a:moveTo>
                  <a:lnTo>
                    <a:pt x="12191" y="76199"/>
                  </a:lnTo>
                  <a:lnTo>
                    <a:pt x="27431" y="88391"/>
                  </a:lnTo>
                  <a:lnTo>
                    <a:pt x="27431" y="76199"/>
                  </a:lnTo>
                  <a:close/>
                </a:path>
                <a:path w="335279" h="140335">
                  <a:moveTo>
                    <a:pt x="310895" y="60959"/>
                  </a:moveTo>
                  <a:lnTo>
                    <a:pt x="301751" y="70103"/>
                  </a:lnTo>
                  <a:lnTo>
                    <a:pt x="310895" y="79247"/>
                  </a:lnTo>
                  <a:lnTo>
                    <a:pt x="310895" y="60959"/>
                  </a:lnTo>
                  <a:close/>
                </a:path>
                <a:path w="335279" h="140335">
                  <a:moveTo>
                    <a:pt x="326533" y="60959"/>
                  </a:moveTo>
                  <a:lnTo>
                    <a:pt x="310895" y="60959"/>
                  </a:lnTo>
                  <a:lnTo>
                    <a:pt x="310895" y="79247"/>
                  </a:lnTo>
                  <a:lnTo>
                    <a:pt x="326533" y="79247"/>
                  </a:lnTo>
                  <a:lnTo>
                    <a:pt x="335279" y="70103"/>
                  </a:lnTo>
                  <a:lnTo>
                    <a:pt x="326533" y="60959"/>
                  </a:lnTo>
                  <a:close/>
                </a:path>
                <a:path w="335279" h="140335">
                  <a:moveTo>
                    <a:pt x="297378" y="30479"/>
                  </a:moveTo>
                  <a:lnTo>
                    <a:pt x="292607" y="30479"/>
                  </a:lnTo>
                  <a:lnTo>
                    <a:pt x="292607" y="60959"/>
                  </a:lnTo>
                  <a:lnTo>
                    <a:pt x="301751" y="70103"/>
                  </a:lnTo>
                  <a:lnTo>
                    <a:pt x="310895" y="60959"/>
                  </a:lnTo>
                  <a:lnTo>
                    <a:pt x="326533" y="60959"/>
                  </a:lnTo>
                  <a:lnTo>
                    <a:pt x="297378" y="30479"/>
                  </a:lnTo>
                  <a:close/>
                </a:path>
                <a:path w="335279" h="140335">
                  <a:moveTo>
                    <a:pt x="27431" y="51815"/>
                  </a:moveTo>
                  <a:lnTo>
                    <a:pt x="12191" y="64007"/>
                  </a:lnTo>
                  <a:lnTo>
                    <a:pt x="27431" y="64007"/>
                  </a:lnTo>
                  <a:lnTo>
                    <a:pt x="27431" y="51815"/>
                  </a:lnTo>
                  <a:close/>
                </a:path>
                <a:path w="335279" h="140335">
                  <a:moveTo>
                    <a:pt x="275843" y="44195"/>
                  </a:moveTo>
                  <a:lnTo>
                    <a:pt x="268224" y="51815"/>
                  </a:lnTo>
                  <a:lnTo>
                    <a:pt x="27431" y="51815"/>
                  </a:lnTo>
                  <a:lnTo>
                    <a:pt x="27431" y="64007"/>
                  </a:lnTo>
                  <a:lnTo>
                    <a:pt x="292607" y="64007"/>
                  </a:lnTo>
                  <a:lnTo>
                    <a:pt x="292607" y="60959"/>
                  </a:lnTo>
                  <a:lnTo>
                    <a:pt x="275843" y="44195"/>
                  </a:lnTo>
                  <a:close/>
                </a:path>
                <a:path w="335279" h="140335">
                  <a:moveTo>
                    <a:pt x="292607" y="39623"/>
                  </a:moveTo>
                  <a:lnTo>
                    <a:pt x="280415" y="39623"/>
                  </a:lnTo>
                  <a:lnTo>
                    <a:pt x="275843" y="44195"/>
                  </a:lnTo>
                  <a:lnTo>
                    <a:pt x="292607" y="60959"/>
                  </a:lnTo>
                  <a:lnTo>
                    <a:pt x="292607" y="39623"/>
                  </a:lnTo>
                  <a:close/>
                </a:path>
                <a:path w="335279" h="140335">
                  <a:moveTo>
                    <a:pt x="268224" y="0"/>
                  </a:moveTo>
                  <a:lnTo>
                    <a:pt x="268224" y="51815"/>
                  </a:lnTo>
                  <a:lnTo>
                    <a:pt x="275843" y="44195"/>
                  </a:lnTo>
                  <a:lnTo>
                    <a:pt x="271271" y="39623"/>
                  </a:lnTo>
                  <a:lnTo>
                    <a:pt x="292607" y="30479"/>
                  </a:lnTo>
                  <a:lnTo>
                    <a:pt x="297378" y="30479"/>
                  </a:lnTo>
                  <a:lnTo>
                    <a:pt x="268224" y="0"/>
                  </a:lnTo>
                  <a:close/>
                </a:path>
                <a:path w="335279" h="140335">
                  <a:moveTo>
                    <a:pt x="292607" y="30479"/>
                  </a:moveTo>
                  <a:lnTo>
                    <a:pt x="271271" y="39623"/>
                  </a:lnTo>
                  <a:lnTo>
                    <a:pt x="275843" y="44195"/>
                  </a:lnTo>
                  <a:lnTo>
                    <a:pt x="280415" y="39623"/>
                  </a:lnTo>
                  <a:lnTo>
                    <a:pt x="292607" y="39623"/>
                  </a:lnTo>
                  <a:lnTo>
                    <a:pt x="292607" y="30479"/>
                  </a:lnTo>
                  <a:close/>
                </a:path>
              </a:pathLst>
            </a:custGeom>
            <a:solidFill>
              <a:srgbClr val="375C89"/>
            </a:solidFill>
          </p:spPr>
          <p:txBody>
            <a:bodyPr wrap="square" lIns="0" tIns="0" rIns="0" bIns="0" rtlCol="0"/>
            <a:lstStyle/>
            <a:p>
              <a:endParaRPr/>
            </a:p>
          </p:txBody>
        </p:sp>
      </p:grpSp>
      <p:sp>
        <p:nvSpPr>
          <p:cNvPr id="83" name="object 83"/>
          <p:cNvSpPr txBox="1"/>
          <p:nvPr/>
        </p:nvSpPr>
        <p:spPr>
          <a:xfrm>
            <a:off x="840739" y="6891019"/>
            <a:ext cx="1999614"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Georgia"/>
                <a:cs typeface="Georgia"/>
              </a:rPr>
              <a:t>Prepared</a:t>
            </a:r>
            <a:r>
              <a:rPr sz="1200" spc="-80" dirty="0">
                <a:solidFill>
                  <a:srgbClr val="FFFFFF"/>
                </a:solidFill>
                <a:latin typeface="Georgia"/>
                <a:cs typeface="Georgia"/>
              </a:rPr>
              <a:t> </a:t>
            </a:r>
            <a:r>
              <a:rPr sz="1200" dirty="0">
                <a:solidFill>
                  <a:srgbClr val="FFFFFF"/>
                </a:solidFill>
                <a:latin typeface="Georgia"/>
                <a:cs typeface="Georgia"/>
              </a:rPr>
              <a:t>By:</a:t>
            </a:r>
            <a:r>
              <a:rPr sz="1200" spc="-35" dirty="0">
                <a:solidFill>
                  <a:srgbClr val="FFFFFF"/>
                </a:solidFill>
                <a:latin typeface="Georgia"/>
                <a:cs typeface="Georgia"/>
              </a:rPr>
              <a:t> </a:t>
            </a:r>
            <a:r>
              <a:rPr sz="1200" spc="-5" dirty="0">
                <a:solidFill>
                  <a:srgbClr val="FFFFFF"/>
                </a:solidFill>
                <a:latin typeface="Georgia"/>
                <a:cs typeface="Georgia"/>
              </a:rPr>
              <a:t>Prof.</a:t>
            </a:r>
            <a:r>
              <a:rPr sz="1200" spc="-50" dirty="0">
                <a:solidFill>
                  <a:srgbClr val="FFFFFF"/>
                </a:solidFill>
                <a:latin typeface="Georgia"/>
                <a:cs typeface="Georgia"/>
              </a:rPr>
              <a:t> </a:t>
            </a:r>
            <a:r>
              <a:rPr sz="1200" spc="-5" dirty="0">
                <a:solidFill>
                  <a:srgbClr val="FFFFFF"/>
                </a:solidFill>
                <a:latin typeface="Georgia"/>
                <a:cs typeface="Georgia"/>
              </a:rPr>
              <a:t>V.</a:t>
            </a:r>
            <a:r>
              <a:rPr sz="1200" spc="-25" dirty="0">
                <a:solidFill>
                  <a:srgbClr val="FFFFFF"/>
                </a:solidFill>
                <a:latin typeface="Georgia"/>
                <a:cs typeface="Georgia"/>
              </a:rPr>
              <a:t> </a:t>
            </a:r>
            <a:r>
              <a:rPr sz="1200" dirty="0">
                <a:solidFill>
                  <a:srgbClr val="FFFFFF"/>
                </a:solidFill>
                <a:latin typeface="Georgia"/>
                <a:cs typeface="Georgia"/>
              </a:rPr>
              <a:t>K.</a:t>
            </a:r>
            <a:r>
              <a:rPr sz="1200" spc="-95" dirty="0">
                <a:solidFill>
                  <a:srgbClr val="FFFFFF"/>
                </a:solidFill>
                <a:latin typeface="Georgia"/>
                <a:cs typeface="Georgia"/>
              </a:rPr>
              <a:t> </a:t>
            </a:r>
            <a:r>
              <a:rPr sz="1200" dirty="0">
                <a:solidFill>
                  <a:srgbClr val="FFFFFF"/>
                </a:solidFill>
                <a:latin typeface="Georgia"/>
                <a:cs typeface="Georgia"/>
              </a:rPr>
              <a:t>Wani</a:t>
            </a:r>
            <a:endParaRPr sz="1200">
              <a:latin typeface="Georgia"/>
              <a:cs typeface="Georgi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796745"/>
            <a:ext cx="10058400" cy="3323492"/>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167640" y="-758935"/>
            <a:ext cx="9723120" cy="5256567"/>
          </a:xfrm>
          <a:prstGeom prst="rect">
            <a:avLst/>
          </a:prstGeom>
        </p:spPr>
        <p:txBody>
          <a:bodyPr vert="horz" wrap="square" lIns="0" tIns="125730" rIns="0" bIns="0" rtlCol="0" anchor="ctr">
            <a:spAutoFit/>
          </a:bodyPr>
          <a:lstStyle/>
          <a:p>
            <a:pPr marL="13970" marR="5588" indent="838200" algn="ctr">
              <a:lnSpc>
                <a:spcPts val="7975"/>
              </a:lnSpc>
              <a:spcBef>
                <a:spcPts val="990"/>
              </a:spcBef>
            </a:pPr>
            <a:r>
              <a:rPr lang="en-US" sz="7260" spc="-6" dirty="0">
                <a:solidFill>
                  <a:srgbClr val="FFFFFF"/>
                </a:solidFill>
                <a:latin typeface="Carlito"/>
                <a:cs typeface="Carlito"/>
              </a:rPr>
              <a:t/>
            </a:r>
            <a:br>
              <a:rPr lang="en-US" sz="7260" spc="-6" dirty="0">
                <a:solidFill>
                  <a:srgbClr val="FFFFFF"/>
                </a:solidFill>
                <a:latin typeface="Carlito"/>
                <a:cs typeface="Carlito"/>
              </a:rPr>
            </a:br>
            <a:r>
              <a:rPr lang="en-US" sz="7260" spc="-6" dirty="0">
                <a:solidFill>
                  <a:srgbClr val="FFFFFF"/>
                </a:solidFill>
                <a:latin typeface="Carlito"/>
                <a:cs typeface="Carlito"/>
              </a:rPr>
              <a:t/>
            </a:r>
            <a:br>
              <a:rPr lang="en-US" sz="7260" spc="-6" dirty="0">
                <a:solidFill>
                  <a:srgbClr val="FFFFFF"/>
                </a:solidFill>
                <a:latin typeface="Carlito"/>
                <a:cs typeface="Carlito"/>
              </a:rPr>
            </a:br>
            <a:r>
              <a:rPr lang="en-US" sz="5940" spc="-6" dirty="0">
                <a:solidFill>
                  <a:srgbClr val="FFFFFF"/>
                </a:solidFill>
                <a:latin typeface="Carlito"/>
                <a:cs typeface="Carlito"/>
              </a:rPr>
              <a:t/>
            </a:r>
            <a:br>
              <a:rPr lang="en-US" sz="5940" spc="-6" dirty="0">
                <a:solidFill>
                  <a:srgbClr val="FFFFFF"/>
                </a:solidFill>
                <a:latin typeface="Carlito"/>
                <a:cs typeface="Carlito"/>
              </a:rPr>
            </a:br>
            <a:r>
              <a:rPr sz="5940" spc="-6" dirty="0">
                <a:solidFill>
                  <a:srgbClr val="FFFFFF"/>
                </a:solidFill>
                <a:latin typeface="Carlito"/>
                <a:cs typeface="Carlito"/>
              </a:rPr>
              <a:t>Prescriptive  </a:t>
            </a:r>
            <a:r>
              <a:rPr sz="5940" spc="6" dirty="0">
                <a:solidFill>
                  <a:srgbClr val="FFFFFF"/>
                </a:solidFill>
                <a:latin typeface="Carlito"/>
                <a:cs typeface="Carlito"/>
              </a:rPr>
              <a:t>Process</a:t>
            </a:r>
            <a:r>
              <a:rPr sz="5940" spc="-77" dirty="0">
                <a:solidFill>
                  <a:srgbClr val="FFFFFF"/>
                </a:solidFill>
                <a:latin typeface="Carlito"/>
                <a:cs typeface="Carlito"/>
              </a:rPr>
              <a:t> </a:t>
            </a:r>
            <a:r>
              <a:rPr lang="en-US" sz="5940" spc="-77" dirty="0">
                <a:solidFill>
                  <a:srgbClr val="FFFFFF"/>
                </a:solidFill>
                <a:latin typeface="Carlito"/>
                <a:cs typeface="Carlito"/>
              </a:rPr>
              <a:t>  </a:t>
            </a:r>
            <a:r>
              <a:rPr sz="5940" spc="-6" dirty="0">
                <a:solidFill>
                  <a:srgbClr val="FFFFFF"/>
                </a:solidFill>
                <a:latin typeface="Carlito"/>
                <a:cs typeface="Carlito"/>
              </a:rPr>
              <a:t>Models</a:t>
            </a:r>
            <a:endParaRPr sz="5940" dirty="0">
              <a:latin typeface="Carlito"/>
              <a:cs typeface="Carlito"/>
            </a:endParaRPr>
          </a:p>
        </p:txBody>
      </p:sp>
    </p:spTree>
    <p:extLst>
      <p:ext uri="{BB962C8B-B14F-4D97-AF65-F5344CB8AC3E}">
        <p14:creationId xmlns:p14="http://schemas.microsoft.com/office/powerpoint/2010/main" val="1352052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13" y="44450"/>
            <a:ext cx="347155" cy="7988084"/>
          </a:xfrm>
          <a:prstGeom prst="rect">
            <a:avLst/>
          </a:prstGeom>
        </p:spPr>
        <p:txBody>
          <a:bodyPr vert="horz" wrap="square" lIns="0" tIns="13970" rIns="0" bIns="0" rtlCol="0">
            <a:spAutoFit/>
          </a:bodyPr>
          <a:lstStyle/>
          <a:p>
            <a:pPr marL="13970">
              <a:spcBef>
                <a:spcPts val="110"/>
              </a:spcBef>
            </a:pPr>
            <a:endParaRPr lang="en-US" sz="2800" dirty="0" smtClean="0">
              <a:latin typeface="Wingdings"/>
              <a:cs typeface="Wingdings"/>
            </a:endParaRPr>
          </a:p>
          <a:p>
            <a:pPr marL="13970">
              <a:spcBef>
                <a:spcPts val="110"/>
              </a:spcBef>
            </a:pPr>
            <a:endParaRPr lang="en-US" sz="2800" dirty="0">
              <a:latin typeface="Wingdings"/>
              <a:cs typeface="Wingdings"/>
            </a:endParaRPr>
          </a:p>
          <a:p>
            <a:pPr marL="13970">
              <a:spcBef>
                <a:spcPts val="110"/>
              </a:spcBef>
            </a:pPr>
            <a:endParaRPr lang="en-US" sz="2800" dirty="0" smtClean="0">
              <a:latin typeface="Wingdings"/>
              <a:cs typeface="Wingdings"/>
            </a:endParaRPr>
          </a:p>
          <a:p>
            <a:pPr marL="13970">
              <a:spcBef>
                <a:spcPts val="110"/>
              </a:spcBef>
            </a:pPr>
            <a:endParaRPr lang="en-US" sz="2800" dirty="0">
              <a:latin typeface="Wingdings"/>
              <a:cs typeface="Wingdings"/>
            </a:endParaRPr>
          </a:p>
          <a:p>
            <a:pPr marL="13970">
              <a:spcBef>
                <a:spcPts val="110"/>
              </a:spcBef>
            </a:pPr>
            <a:endParaRPr lang="en-US" sz="2800" dirty="0" smtClean="0">
              <a:latin typeface="Wingdings"/>
              <a:cs typeface="Wingdings"/>
            </a:endParaRPr>
          </a:p>
          <a:p>
            <a:pPr marL="13970">
              <a:spcBef>
                <a:spcPts val="110"/>
              </a:spcBef>
            </a:pPr>
            <a:endParaRPr lang="en-US" sz="2800" dirty="0">
              <a:latin typeface="Wingdings"/>
              <a:cs typeface="Wingdings"/>
            </a:endParaRPr>
          </a:p>
          <a:p>
            <a:pPr marL="13970">
              <a:spcBef>
                <a:spcPts val="110"/>
              </a:spcBef>
            </a:pPr>
            <a:endParaRPr lang="en-US" sz="2800" dirty="0" smtClean="0">
              <a:latin typeface="Wingdings"/>
              <a:cs typeface="Wingdings"/>
            </a:endParaRPr>
          </a:p>
          <a:p>
            <a:pPr marL="13970">
              <a:spcBef>
                <a:spcPts val="110"/>
              </a:spcBef>
            </a:pPr>
            <a:endParaRPr lang="en-US" sz="2800" dirty="0">
              <a:latin typeface="Wingdings"/>
              <a:cs typeface="Wingdings"/>
            </a:endParaRPr>
          </a:p>
          <a:p>
            <a:pPr marL="13970">
              <a:spcBef>
                <a:spcPts val="110"/>
              </a:spcBef>
            </a:pPr>
            <a:endParaRPr lang="en-US" sz="2800" dirty="0" smtClean="0">
              <a:latin typeface="Wingdings"/>
              <a:cs typeface="Wingdings"/>
            </a:endParaRPr>
          </a:p>
          <a:p>
            <a:pPr marL="13970">
              <a:spcBef>
                <a:spcPts val="110"/>
              </a:spcBef>
            </a:pPr>
            <a:endParaRPr lang="en-US" sz="2800" dirty="0">
              <a:latin typeface="Wingdings"/>
              <a:cs typeface="Wingdings"/>
            </a:endParaRPr>
          </a:p>
          <a:p>
            <a:pPr marL="13970">
              <a:spcBef>
                <a:spcPts val="110"/>
              </a:spcBef>
            </a:pPr>
            <a:endParaRPr lang="en-US" sz="2800" dirty="0" smtClean="0">
              <a:latin typeface="Wingdings"/>
              <a:cs typeface="Wingdings"/>
            </a:endParaRPr>
          </a:p>
          <a:p>
            <a:pPr marL="13970">
              <a:spcBef>
                <a:spcPts val="110"/>
              </a:spcBef>
            </a:pPr>
            <a:endParaRPr lang="en-US" sz="2800" dirty="0">
              <a:latin typeface="Wingdings"/>
              <a:cs typeface="Wingdings"/>
            </a:endParaRPr>
          </a:p>
          <a:p>
            <a:pPr marL="13970">
              <a:spcBef>
                <a:spcPts val="110"/>
              </a:spcBef>
            </a:pPr>
            <a:endParaRPr lang="en-US" sz="2800" dirty="0" smtClean="0">
              <a:latin typeface="Wingdings"/>
              <a:cs typeface="Wingdings"/>
            </a:endParaRPr>
          </a:p>
          <a:p>
            <a:pPr marL="13970">
              <a:spcBef>
                <a:spcPts val="110"/>
              </a:spcBef>
            </a:pPr>
            <a:r>
              <a:rPr sz="2800" dirty="0" smtClean="0">
                <a:latin typeface="Wingdings"/>
                <a:cs typeface="Wingdings"/>
              </a:rPr>
              <a:t></a:t>
            </a:r>
            <a:endParaRPr lang="en-US" sz="2800" dirty="0" smtClean="0">
              <a:latin typeface="Wingdings"/>
              <a:cs typeface="Wingdings"/>
            </a:endParaRPr>
          </a:p>
          <a:p>
            <a:pPr marL="13970">
              <a:spcBef>
                <a:spcPts val="110"/>
              </a:spcBef>
            </a:pPr>
            <a:endParaRPr lang="en-US" sz="2800" dirty="0">
              <a:latin typeface="Wingdings"/>
              <a:cs typeface="Wingdings"/>
            </a:endParaRPr>
          </a:p>
          <a:p>
            <a:pPr marL="13970">
              <a:spcBef>
                <a:spcPts val="110"/>
              </a:spcBef>
            </a:pPr>
            <a:endParaRPr lang="en-US" sz="2800" dirty="0" smtClean="0">
              <a:latin typeface="Wingdings"/>
              <a:cs typeface="Wingdings"/>
            </a:endParaRPr>
          </a:p>
          <a:p>
            <a:pPr marL="13970">
              <a:spcBef>
                <a:spcPts val="110"/>
              </a:spcBef>
            </a:pPr>
            <a:endParaRPr lang="en-US" sz="2800" dirty="0">
              <a:latin typeface="Wingdings"/>
              <a:cs typeface="Wingdings"/>
            </a:endParaRPr>
          </a:p>
          <a:p>
            <a:pPr marL="13970">
              <a:spcBef>
                <a:spcPts val="110"/>
              </a:spcBef>
            </a:pPr>
            <a:endParaRPr sz="2800" dirty="0">
              <a:latin typeface="Wingdings"/>
              <a:cs typeface="Wingdings"/>
            </a:endParaRPr>
          </a:p>
        </p:txBody>
      </p:sp>
      <p:sp>
        <p:nvSpPr>
          <p:cNvPr id="3" name="object 3"/>
          <p:cNvSpPr txBox="1"/>
          <p:nvPr/>
        </p:nvSpPr>
        <p:spPr>
          <a:xfrm>
            <a:off x="460450" y="338937"/>
            <a:ext cx="8555228" cy="3129831"/>
          </a:xfrm>
          <a:prstGeom prst="rect">
            <a:avLst/>
          </a:prstGeom>
        </p:spPr>
        <p:txBody>
          <a:bodyPr vert="horz" wrap="square" lIns="0" tIns="97790" rIns="0" bIns="0" rtlCol="0">
            <a:spAutoFit/>
          </a:bodyPr>
          <a:lstStyle/>
          <a:p>
            <a:pPr marL="13970" marR="5588">
              <a:lnSpc>
                <a:spcPct val="79200"/>
              </a:lnSpc>
              <a:spcBef>
                <a:spcPts val="770"/>
              </a:spcBef>
            </a:pPr>
            <a:endParaRPr lang="en-US" sz="2800" dirty="0" smtClean="0">
              <a:latin typeface="Carlito"/>
              <a:cs typeface="Carlito"/>
            </a:endParaRPr>
          </a:p>
          <a:p>
            <a:pPr marL="13970" marR="5588">
              <a:lnSpc>
                <a:spcPct val="79200"/>
              </a:lnSpc>
              <a:spcBef>
                <a:spcPts val="770"/>
              </a:spcBef>
            </a:pPr>
            <a:endParaRPr lang="en-US" sz="2800" dirty="0">
              <a:latin typeface="Carlito"/>
              <a:cs typeface="Carlito"/>
            </a:endParaRPr>
          </a:p>
          <a:p>
            <a:pPr marL="13970" marR="5588">
              <a:lnSpc>
                <a:spcPct val="79200"/>
              </a:lnSpc>
              <a:spcBef>
                <a:spcPts val="770"/>
              </a:spcBef>
            </a:pPr>
            <a:endParaRPr lang="en-US" sz="2800" dirty="0" smtClean="0">
              <a:latin typeface="Carlito"/>
              <a:cs typeface="Carlito"/>
            </a:endParaRPr>
          </a:p>
          <a:p>
            <a:pPr marL="13970" marR="5588" algn="just">
              <a:lnSpc>
                <a:spcPct val="79200"/>
              </a:lnSpc>
              <a:spcBef>
                <a:spcPts val="770"/>
              </a:spcBef>
            </a:pPr>
            <a:r>
              <a:rPr sz="2800" dirty="0" smtClean="0">
                <a:latin typeface="Carlito"/>
                <a:cs typeface="Carlito"/>
              </a:rPr>
              <a:t>We </a:t>
            </a:r>
            <a:r>
              <a:rPr sz="2800" dirty="0">
                <a:latin typeface="Carlito"/>
                <a:cs typeface="Carlito"/>
              </a:rPr>
              <a:t>call </a:t>
            </a:r>
            <a:r>
              <a:rPr sz="2800" spc="-6" dirty="0">
                <a:latin typeface="Carlito"/>
                <a:cs typeface="Carlito"/>
              </a:rPr>
              <a:t>them </a:t>
            </a:r>
            <a:r>
              <a:rPr sz="2800" dirty="0">
                <a:latin typeface="Carlito"/>
                <a:cs typeface="Carlito"/>
              </a:rPr>
              <a:t>as </a:t>
            </a:r>
            <a:r>
              <a:rPr sz="2800" spc="-6" dirty="0">
                <a:latin typeface="Carlito"/>
                <a:cs typeface="Carlito"/>
              </a:rPr>
              <a:t>“Prescriptive” because </a:t>
            </a:r>
            <a:r>
              <a:rPr sz="2800" dirty="0">
                <a:latin typeface="Carlito"/>
                <a:cs typeface="Carlito"/>
              </a:rPr>
              <a:t>they </a:t>
            </a:r>
            <a:r>
              <a:rPr sz="2800" spc="-6" dirty="0">
                <a:latin typeface="Carlito"/>
                <a:cs typeface="Carlito"/>
              </a:rPr>
              <a:t>prescribe </a:t>
            </a:r>
            <a:r>
              <a:rPr sz="2800" dirty="0">
                <a:latin typeface="Carlito"/>
                <a:cs typeface="Carlito"/>
              </a:rPr>
              <a:t>a </a:t>
            </a:r>
            <a:r>
              <a:rPr sz="2800" spc="-6" dirty="0">
                <a:latin typeface="Carlito"/>
                <a:cs typeface="Carlito"/>
              </a:rPr>
              <a:t>set of  process elements—framework activities, software engineering  </a:t>
            </a:r>
            <a:r>
              <a:rPr sz="2800" dirty="0">
                <a:latin typeface="Carlito"/>
                <a:cs typeface="Carlito"/>
              </a:rPr>
              <a:t>actions, tasks, </a:t>
            </a:r>
            <a:r>
              <a:rPr sz="2800" spc="-6" dirty="0">
                <a:latin typeface="Carlito"/>
                <a:cs typeface="Carlito"/>
              </a:rPr>
              <a:t>work products, quality </a:t>
            </a:r>
            <a:r>
              <a:rPr sz="2800" dirty="0">
                <a:latin typeface="Carlito"/>
                <a:cs typeface="Carlito"/>
              </a:rPr>
              <a:t>assurance, and </a:t>
            </a:r>
            <a:r>
              <a:rPr sz="2800" spc="-6" dirty="0">
                <a:latin typeface="Carlito"/>
                <a:cs typeface="Carlito"/>
              </a:rPr>
              <a:t>change  </a:t>
            </a:r>
            <a:r>
              <a:rPr sz="2800" dirty="0">
                <a:latin typeface="Carlito"/>
                <a:cs typeface="Carlito"/>
              </a:rPr>
              <a:t>control mechanisms </a:t>
            </a:r>
            <a:r>
              <a:rPr sz="2800" spc="-11" dirty="0">
                <a:latin typeface="Carlito"/>
                <a:cs typeface="Carlito"/>
              </a:rPr>
              <a:t>for </a:t>
            </a:r>
            <a:r>
              <a:rPr sz="2800" dirty="0">
                <a:latin typeface="Carlito"/>
                <a:cs typeface="Carlito"/>
              </a:rPr>
              <a:t>each</a:t>
            </a:r>
            <a:r>
              <a:rPr sz="2800" spc="17" dirty="0">
                <a:latin typeface="Carlito"/>
                <a:cs typeface="Carlito"/>
              </a:rPr>
              <a:t> </a:t>
            </a:r>
            <a:r>
              <a:rPr sz="2800" spc="-11" dirty="0">
                <a:latin typeface="Carlito"/>
                <a:cs typeface="Carlito"/>
              </a:rPr>
              <a:t>project.</a:t>
            </a:r>
            <a:endParaRPr sz="2800" dirty="0">
              <a:latin typeface="Carlito"/>
              <a:cs typeface="Carlito"/>
            </a:endParaRPr>
          </a:p>
        </p:txBody>
      </p:sp>
      <p:sp>
        <p:nvSpPr>
          <p:cNvPr id="4" name="object 4"/>
          <p:cNvSpPr txBox="1"/>
          <p:nvPr/>
        </p:nvSpPr>
        <p:spPr>
          <a:xfrm>
            <a:off x="86613" y="2207146"/>
            <a:ext cx="329692" cy="444289"/>
          </a:xfrm>
          <a:prstGeom prst="rect">
            <a:avLst/>
          </a:prstGeom>
        </p:spPr>
        <p:txBody>
          <a:bodyPr vert="horz" wrap="square" lIns="0" tIns="13272" rIns="0" bIns="0" rtlCol="0">
            <a:spAutoFit/>
          </a:bodyPr>
          <a:lstStyle/>
          <a:p>
            <a:pPr marL="13970">
              <a:spcBef>
                <a:spcPts val="105"/>
              </a:spcBef>
            </a:pPr>
            <a:r>
              <a:rPr sz="2800" spc="-6" dirty="0">
                <a:latin typeface="Wingdings"/>
                <a:cs typeface="Wingdings"/>
              </a:rPr>
              <a:t></a:t>
            </a:r>
            <a:endParaRPr sz="2800">
              <a:latin typeface="Wingdings"/>
              <a:cs typeface="Wingdings"/>
            </a:endParaRPr>
          </a:p>
        </p:txBody>
      </p:sp>
      <p:sp>
        <p:nvSpPr>
          <p:cNvPr id="5" name="object 5"/>
          <p:cNvSpPr txBox="1"/>
          <p:nvPr/>
        </p:nvSpPr>
        <p:spPr>
          <a:xfrm>
            <a:off x="460450" y="2442737"/>
            <a:ext cx="9004362" cy="4100674"/>
          </a:xfrm>
          <a:prstGeom prst="rect">
            <a:avLst/>
          </a:prstGeom>
        </p:spPr>
        <p:txBody>
          <a:bodyPr vert="horz" wrap="square" lIns="0" tIns="106871" rIns="0" bIns="0" rtlCol="0">
            <a:spAutoFit/>
          </a:bodyPr>
          <a:lstStyle/>
          <a:p>
            <a:pPr marL="13970" marR="5588">
              <a:lnSpc>
                <a:spcPct val="76400"/>
              </a:lnSpc>
              <a:spcBef>
                <a:spcPts val="841"/>
              </a:spcBef>
            </a:pPr>
            <a:endParaRPr lang="en-US" sz="2800" spc="-6" dirty="0" smtClean="0">
              <a:latin typeface="Carlito"/>
              <a:cs typeface="Carlito"/>
            </a:endParaRPr>
          </a:p>
          <a:p>
            <a:pPr marL="13970" marR="5588">
              <a:lnSpc>
                <a:spcPct val="76400"/>
              </a:lnSpc>
              <a:spcBef>
                <a:spcPts val="841"/>
              </a:spcBef>
            </a:pPr>
            <a:endParaRPr lang="en-US" sz="2800" spc="-6" dirty="0">
              <a:latin typeface="Carlito"/>
              <a:cs typeface="Carlito"/>
            </a:endParaRPr>
          </a:p>
          <a:p>
            <a:pPr marL="13970" marR="5588">
              <a:lnSpc>
                <a:spcPct val="76400"/>
              </a:lnSpc>
              <a:spcBef>
                <a:spcPts val="841"/>
              </a:spcBef>
            </a:pPr>
            <a:endParaRPr lang="en-US" sz="2800" spc="-6" dirty="0" smtClean="0">
              <a:latin typeface="Carlito"/>
              <a:cs typeface="Carlito"/>
            </a:endParaRPr>
          </a:p>
          <a:p>
            <a:pPr marL="13970" marR="5588">
              <a:lnSpc>
                <a:spcPct val="76400"/>
              </a:lnSpc>
              <a:spcBef>
                <a:spcPts val="841"/>
              </a:spcBef>
            </a:pPr>
            <a:endParaRPr lang="en-US" sz="2800" spc="-6" dirty="0">
              <a:latin typeface="Carlito"/>
              <a:cs typeface="Carlito"/>
            </a:endParaRPr>
          </a:p>
          <a:p>
            <a:pPr marL="13970" marR="5588">
              <a:lnSpc>
                <a:spcPct val="76400"/>
              </a:lnSpc>
              <a:spcBef>
                <a:spcPts val="841"/>
              </a:spcBef>
            </a:pPr>
            <a:endParaRPr lang="en-US" sz="2800" spc="-6" dirty="0" smtClean="0">
              <a:latin typeface="Carlito"/>
              <a:cs typeface="Carlito"/>
            </a:endParaRPr>
          </a:p>
          <a:p>
            <a:pPr marL="13970" marR="5588">
              <a:lnSpc>
                <a:spcPct val="76400"/>
              </a:lnSpc>
              <a:spcBef>
                <a:spcPts val="841"/>
              </a:spcBef>
            </a:pPr>
            <a:endParaRPr lang="en-US" sz="2800" spc="-6" dirty="0">
              <a:latin typeface="Carlito"/>
              <a:cs typeface="Carlito"/>
            </a:endParaRPr>
          </a:p>
          <a:p>
            <a:pPr marL="13970" marR="5588">
              <a:lnSpc>
                <a:spcPct val="76400"/>
              </a:lnSpc>
              <a:spcBef>
                <a:spcPts val="841"/>
              </a:spcBef>
            </a:pPr>
            <a:endParaRPr lang="en-US" sz="2800" spc="-6" dirty="0" smtClean="0">
              <a:latin typeface="Carlito"/>
              <a:cs typeface="Carlito"/>
            </a:endParaRPr>
          </a:p>
          <a:p>
            <a:pPr marL="13970" marR="5588" algn="just">
              <a:lnSpc>
                <a:spcPct val="76400"/>
              </a:lnSpc>
              <a:spcBef>
                <a:spcPts val="841"/>
              </a:spcBef>
            </a:pPr>
            <a:r>
              <a:rPr sz="2800" spc="-6" dirty="0" smtClean="0">
                <a:latin typeface="Carlito"/>
                <a:cs typeface="Carlito"/>
              </a:rPr>
              <a:t>Each </a:t>
            </a:r>
            <a:r>
              <a:rPr sz="2800" spc="-6" dirty="0">
                <a:latin typeface="Carlito"/>
                <a:cs typeface="Carlito"/>
              </a:rPr>
              <a:t>process </a:t>
            </a:r>
            <a:r>
              <a:rPr sz="2800" dirty="0">
                <a:latin typeface="Carlito"/>
                <a:cs typeface="Carlito"/>
              </a:rPr>
              <a:t>model also </a:t>
            </a:r>
            <a:r>
              <a:rPr sz="2800" spc="-6" dirty="0">
                <a:latin typeface="Carlito"/>
                <a:cs typeface="Carlito"/>
              </a:rPr>
              <a:t>prescribes </a:t>
            </a:r>
            <a:r>
              <a:rPr sz="2800" dirty="0">
                <a:latin typeface="Carlito"/>
                <a:cs typeface="Carlito"/>
              </a:rPr>
              <a:t>a process </a:t>
            </a:r>
            <a:r>
              <a:rPr sz="2800" spc="-11" dirty="0">
                <a:latin typeface="Carlito"/>
                <a:cs typeface="Carlito"/>
              </a:rPr>
              <a:t>flow </a:t>
            </a:r>
            <a:r>
              <a:rPr sz="2800" spc="-6" dirty="0">
                <a:latin typeface="Carlito"/>
                <a:cs typeface="Carlito"/>
              </a:rPr>
              <a:t>(also </a:t>
            </a:r>
            <a:r>
              <a:rPr sz="2800" dirty="0">
                <a:latin typeface="Carlito"/>
                <a:cs typeface="Carlito"/>
              </a:rPr>
              <a:t>called a  </a:t>
            </a:r>
            <a:r>
              <a:rPr sz="2800" spc="-6" dirty="0">
                <a:latin typeface="Carlito"/>
                <a:cs typeface="Carlito"/>
              </a:rPr>
              <a:t>work flow </a:t>
            </a:r>
            <a:r>
              <a:rPr sz="2800" dirty="0">
                <a:latin typeface="Carlito"/>
                <a:cs typeface="Carlito"/>
              </a:rPr>
              <a:t>)—that is, </a:t>
            </a:r>
            <a:r>
              <a:rPr sz="2800" spc="-6" dirty="0">
                <a:latin typeface="Carlito"/>
                <a:cs typeface="Carlito"/>
              </a:rPr>
              <a:t>the manner </a:t>
            </a:r>
            <a:r>
              <a:rPr sz="2800" dirty="0">
                <a:latin typeface="Carlito"/>
                <a:cs typeface="Carlito"/>
              </a:rPr>
              <a:t>in </a:t>
            </a:r>
            <a:r>
              <a:rPr sz="2800" spc="-6" dirty="0">
                <a:latin typeface="Carlito"/>
                <a:cs typeface="Carlito"/>
              </a:rPr>
              <a:t>which </a:t>
            </a:r>
            <a:r>
              <a:rPr sz="2800" dirty="0">
                <a:latin typeface="Carlito"/>
                <a:cs typeface="Carlito"/>
              </a:rPr>
              <a:t>the </a:t>
            </a:r>
            <a:r>
              <a:rPr sz="2800" spc="-11" dirty="0">
                <a:latin typeface="Carlito"/>
                <a:cs typeface="Carlito"/>
              </a:rPr>
              <a:t>process </a:t>
            </a:r>
            <a:r>
              <a:rPr sz="2800" dirty="0">
                <a:latin typeface="Carlito"/>
                <a:cs typeface="Carlito"/>
              </a:rPr>
              <a:t>elements are  interrelated to </a:t>
            </a:r>
            <a:r>
              <a:rPr sz="2800" spc="-6" dirty="0">
                <a:latin typeface="Carlito"/>
                <a:cs typeface="Carlito"/>
              </a:rPr>
              <a:t>one</a:t>
            </a:r>
            <a:r>
              <a:rPr sz="2800" spc="-22" dirty="0">
                <a:latin typeface="Carlito"/>
                <a:cs typeface="Carlito"/>
              </a:rPr>
              <a:t> </a:t>
            </a:r>
            <a:r>
              <a:rPr sz="2800" dirty="0">
                <a:latin typeface="Carlito"/>
                <a:cs typeface="Carlito"/>
              </a:rPr>
              <a:t>another.</a:t>
            </a:r>
          </a:p>
        </p:txBody>
      </p:sp>
    </p:spTree>
    <p:extLst>
      <p:ext uri="{BB962C8B-B14F-4D97-AF65-F5344CB8AC3E}">
        <p14:creationId xmlns:p14="http://schemas.microsoft.com/office/powerpoint/2010/main" val="1635037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792103"/>
            <a:ext cx="10058400" cy="3331126"/>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726999" y="2815609"/>
            <a:ext cx="8548243" cy="1115113"/>
          </a:xfrm>
          <a:prstGeom prst="rect">
            <a:avLst/>
          </a:prstGeom>
        </p:spPr>
        <p:txBody>
          <a:bodyPr vert="horz" wrap="square" lIns="0" tIns="14669" rIns="0" bIns="0" rtlCol="0" anchor="ctr">
            <a:spAutoFit/>
          </a:bodyPr>
          <a:lstStyle/>
          <a:p>
            <a:pPr marL="13970">
              <a:lnSpc>
                <a:spcPct val="100000"/>
              </a:lnSpc>
              <a:spcBef>
                <a:spcPts val="116"/>
              </a:spcBef>
            </a:pPr>
            <a:r>
              <a:rPr sz="7150" dirty="0" smtClean="0">
                <a:solidFill>
                  <a:srgbClr val="FFFFFF"/>
                </a:solidFill>
                <a:latin typeface="Carlito"/>
                <a:cs typeface="Carlito"/>
              </a:rPr>
              <a:t> </a:t>
            </a:r>
            <a:r>
              <a:rPr sz="7150" spc="-6" dirty="0">
                <a:solidFill>
                  <a:srgbClr val="FFFFFF"/>
                </a:solidFill>
                <a:latin typeface="Carlito"/>
                <a:cs typeface="Carlito"/>
              </a:rPr>
              <a:t>The Waterfall</a:t>
            </a:r>
            <a:r>
              <a:rPr sz="7150" spc="-28" dirty="0">
                <a:solidFill>
                  <a:srgbClr val="FFFFFF"/>
                </a:solidFill>
                <a:latin typeface="Carlito"/>
                <a:cs typeface="Carlito"/>
              </a:rPr>
              <a:t> </a:t>
            </a:r>
            <a:r>
              <a:rPr sz="7150" dirty="0">
                <a:solidFill>
                  <a:srgbClr val="FFFFFF"/>
                </a:solidFill>
                <a:latin typeface="Carlito"/>
                <a:cs typeface="Carlito"/>
              </a:rPr>
              <a:t>Model</a:t>
            </a:r>
            <a:endParaRPr sz="7150" dirty="0">
              <a:latin typeface="Carlito"/>
              <a:cs typeface="Carlito"/>
            </a:endParaRPr>
          </a:p>
        </p:txBody>
      </p:sp>
    </p:spTree>
    <p:extLst>
      <p:ext uri="{BB962C8B-B14F-4D97-AF65-F5344CB8AC3E}">
        <p14:creationId xmlns:p14="http://schemas.microsoft.com/office/powerpoint/2010/main" val="697933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0583" y="1551254"/>
            <a:ext cx="319215" cy="505716"/>
          </a:xfrm>
          <a:prstGeom prst="rect">
            <a:avLst/>
          </a:prstGeom>
        </p:spPr>
        <p:txBody>
          <a:bodyPr vert="horz" wrap="square" lIns="0" tIns="14669" rIns="0" bIns="0" rtlCol="0">
            <a:spAutoFit/>
          </a:bodyPr>
          <a:lstStyle/>
          <a:p>
            <a:pPr>
              <a:spcBef>
                <a:spcPts val="116"/>
              </a:spcBef>
            </a:pPr>
            <a:r>
              <a:rPr sz="3190" dirty="0">
                <a:solidFill>
                  <a:srgbClr val="6F2F9F"/>
                </a:solidFill>
                <a:latin typeface="Wingdings"/>
                <a:cs typeface="Wingdings"/>
              </a:rPr>
              <a:t></a:t>
            </a:r>
            <a:endParaRPr sz="3190">
              <a:latin typeface="Wingdings"/>
              <a:cs typeface="Wingdings"/>
            </a:endParaRPr>
          </a:p>
        </p:txBody>
      </p:sp>
      <p:sp>
        <p:nvSpPr>
          <p:cNvPr id="5" name="object 5"/>
          <p:cNvSpPr txBox="1"/>
          <p:nvPr/>
        </p:nvSpPr>
        <p:spPr>
          <a:xfrm>
            <a:off x="474420" y="1759328"/>
            <a:ext cx="8869553" cy="3914020"/>
          </a:xfrm>
          <a:prstGeom prst="rect">
            <a:avLst/>
          </a:prstGeom>
        </p:spPr>
        <p:txBody>
          <a:bodyPr vert="horz" wrap="square" lIns="0" tIns="22352" rIns="0" bIns="0" rtlCol="0">
            <a:spAutoFit/>
          </a:bodyPr>
          <a:lstStyle/>
          <a:p>
            <a:pPr marR="39116" algn="just">
              <a:lnSpc>
                <a:spcPct val="113599"/>
              </a:lnSpc>
              <a:spcBef>
                <a:spcPts val="176"/>
              </a:spcBef>
            </a:pPr>
            <a:r>
              <a:rPr sz="2640" spc="-6" dirty="0">
                <a:latin typeface="Carlito"/>
                <a:cs typeface="Carlito"/>
              </a:rPr>
              <a:t>The </a:t>
            </a:r>
            <a:r>
              <a:rPr sz="3025" b="1" spc="-6" dirty="0">
                <a:latin typeface="Carlito"/>
                <a:cs typeface="Carlito"/>
              </a:rPr>
              <a:t>waterfall model</a:t>
            </a:r>
            <a:r>
              <a:rPr sz="2640" spc="-6" dirty="0">
                <a:latin typeface="Carlito"/>
                <a:cs typeface="Carlito"/>
              </a:rPr>
              <a:t>, sometimes </a:t>
            </a:r>
            <a:r>
              <a:rPr sz="2640" dirty="0">
                <a:latin typeface="Carlito"/>
                <a:cs typeface="Carlito"/>
              </a:rPr>
              <a:t>called the </a:t>
            </a:r>
            <a:r>
              <a:rPr sz="3025" b="1" spc="-11" dirty="0">
                <a:latin typeface="Carlito"/>
                <a:cs typeface="Carlito"/>
              </a:rPr>
              <a:t>classic </a:t>
            </a:r>
            <a:r>
              <a:rPr sz="3025" b="1" spc="-6" dirty="0">
                <a:latin typeface="Carlito"/>
                <a:cs typeface="Carlito"/>
              </a:rPr>
              <a:t>life </a:t>
            </a:r>
            <a:r>
              <a:rPr sz="3025" b="1" dirty="0" smtClean="0">
                <a:latin typeface="Carlito"/>
                <a:cs typeface="Carlito"/>
              </a:rPr>
              <a:t>cycle</a:t>
            </a:r>
            <a:r>
              <a:rPr lang="en-US" sz="2640" dirty="0" smtClean="0">
                <a:latin typeface="Carlito"/>
                <a:cs typeface="Carlito"/>
              </a:rPr>
              <a:t>.</a:t>
            </a:r>
          </a:p>
          <a:p>
            <a:pPr marR="39116" algn="just">
              <a:lnSpc>
                <a:spcPct val="113599"/>
              </a:lnSpc>
              <a:spcBef>
                <a:spcPts val="176"/>
              </a:spcBef>
            </a:pPr>
            <a:endParaRPr lang="en-US" sz="2640" dirty="0">
              <a:latin typeface="Carlito"/>
              <a:cs typeface="Carlito"/>
            </a:endParaRPr>
          </a:p>
          <a:p>
            <a:pPr marR="39116" algn="just">
              <a:lnSpc>
                <a:spcPct val="113599"/>
              </a:lnSpc>
              <a:spcBef>
                <a:spcPts val="176"/>
              </a:spcBef>
            </a:pPr>
            <a:r>
              <a:rPr sz="2640" dirty="0" smtClean="0">
                <a:latin typeface="Carlito"/>
                <a:cs typeface="Carlito"/>
              </a:rPr>
              <a:t> </a:t>
            </a:r>
            <a:r>
              <a:rPr lang="en-US" sz="2640" dirty="0" smtClean="0">
                <a:latin typeface="Carlito"/>
                <a:cs typeface="Carlito"/>
              </a:rPr>
              <a:t>It</a:t>
            </a:r>
            <a:r>
              <a:rPr sz="2640" dirty="0" smtClean="0">
                <a:latin typeface="Carlito"/>
                <a:cs typeface="Carlito"/>
              </a:rPr>
              <a:t> </a:t>
            </a:r>
            <a:r>
              <a:rPr sz="2640" spc="-6" dirty="0">
                <a:latin typeface="Carlito"/>
                <a:cs typeface="Carlito"/>
              </a:rPr>
              <a:t>suggests </a:t>
            </a:r>
            <a:r>
              <a:rPr sz="2640" dirty="0">
                <a:latin typeface="Carlito"/>
                <a:cs typeface="Carlito"/>
              </a:rPr>
              <a:t>a </a:t>
            </a:r>
            <a:r>
              <a:rPr sz="2640" spc="-6" dirty="0">
                <a:latin typeface="Carlito"/>
                <a:cs typeface="Carlito"/>
              </a:rPr>
              <a:t>systematic, sequential approach </a:t>
            </a:r>
            <a:r>
              <a:rPr sz="2640" dirty="0">
                <a:latin typeface="Carlito"/>
                <a:cs typeface="Carlito"/>
              </a:rPr>
              <a:t>to</a:t>
            </a:r>
            <a:r>
              <a:rPr sz="2640" spc="-17" dirty="0">
                <a:latin typeface="Carlito"/>
                <a:cs typeface="Carlito"/>
              </a:rPr>
              <a:t> </a:t>
            </a:r>
            <a:r>
              <a:rPr sz="2640" spc="-6" dirty="0" smtClean="0">
                <a:latin typeface="Carlito"/>
                <a:cs typeface="Carlito"/>
              </a:rPr>
              <a:t>software</a:t>
            </a:r>
            <a:r>
              <a:rPr lang="en-US" sz="2640" spc="-6" dirty="0">
                <a:latin typeface="Carlito"/>
                <a:cs typeface="Carlito"/>
              </a:rPr>
              <a:t> </a:t>
            </a:r>
            <a:r>
              <a:rPr lang="en-US" sz="2640" spc="-6" dirty="0" smtClean="0">
                <a:latin typeface="Carlito"/>
                <a:cs typeface="Carlito"/>
              </a:rPr>
              <a:t> </a:t>
            </a:r>
            <a:r>
              <a:rPr sz="2640" spc="-6" dirty="0" smtClean="0">
                <a:latin typeface="Carlito"/>
                <a:cs typeface="Carlito"/>
              </a:rPr>
              <a:t>development </a:t>
            </a:r>
            <a:r>
              <a:rPr sz="2640" dirty="0">
                <a:latin typeface="Carlito"/>
                <a:cs typeface="Carlito"/>
              </a:rPr>
              <a:t>that </a:t>
            </a:r>
            <a:r>
              <a:rPr sz="2640" spc="-6" dirty="0">
                <a:latin typeface="Carlito"/>
                <a:cs typeface="Carlito"/>
              </a:rPr>
              <a:t>begins </a:t>
            </a:r>
            <a:r>
              <a:rPr sz="2640" dirty="0">
                <a:latin typeface="Carlito"/>
                <a:cs typeface="Carlito"/>
              </a:rPr>
              <a:t>with customer </a:t>
            </a:r>
            <a:r>
              <a:rPr sz="2640" spc="-6" dirty="0">
                <a:latin typeface="Carlito"/>
                <a:cs typeface="Carlito"/>
              </a:rPr>
              <a:t>specification </a:t>
            </a:r>
            <a:r>
              <a:rPr sz="2640" spc="-11" dirty="0">
                <a:latin typeface="Carlito"/>
                <a:cs typeface="Carlito"/>
              </a:rPr>
              <a:t>of  </a:t>
            </a:r>
            <a:r>
              <a:rPr sz="2640" spc="-6" dirty="0">
                <a:latin typeface="Carlito"/>
                <a:cs typeface="Carlito"/>
              </a:rPr>
              <a:t>requirements </a:t>
            </a:r>
            <a:r>
              <a:rPr sz="2640" dirty="0">
                <a:latin typeface="Carlito"/>
                <a:cs typeface="Carlito"/>
              </a:rPr>
              <a:t>and progresses through </a:t>
            </a:r>
            <a:r>
              <a:rPr sz="2640" spc="-6" dirty="0">
                <a:latin typeface="Carlito"/>
                <a:cs typeface="Carlito"/>
              </a:rPr>
              <a:t>planning, </a:t>
            </a:r>
            <a:r>
              <a:rPr sz="2640" dirty="0">
                <a:latin typeface="Carlito"/>
                <a:cs typeface="Carlito"/>
              </a:rPr>
              <a:t>modeling,  construction, and </a:t>
            </a:r>
            <a:r>
              <a:rPr sz="2640" spc="-6" dirty="0">
                <a:latin typeface="Carlito"/>
                <a:cs typeface="Carlito"/>
              </a:rPr>
              <a:t>deployment, culminating </a:t>
            </a:r>
            <a:r>
              <a:rPr sz="2640" dirty="0">
                <a:latin typeface="Carlito"/>
                <a:cs typeface="Carlito"/>
              </a:rPr>
              <a:t>in </a:t>
            </a:r>
            <a:r>
              <a:rPr sz="2640" spc="-6" dirty="0">
                <a:latin typeface="Carlito"/>
                <a:cs typeface="Carlito"/>
              </a:rPr>
              <a:t>ongoing support of  </a:t>
            </a:r>
            <a:r>
              <a:rPr sz="2640" dirty="0">
                <a:latin typeface="Carlito"/>
                <a:cs typeface="Carlito"/>
              </a:rPr>
              <a:t>the </a:t>
            </a:r>
            <a:r>
              <a:rPr sz="2640" spc="-6" dirty="0">
                <a:latin typeface="Carlito"/>
                <a:cs typeface="Carlito"/>
              </a:rPr>
              <a:t>completed software </a:t>
            </a:r>
            <a:r>
              <a:rPr sz="2640" dirty="0" smtClean="0">
                <a:latin typeface="Carlito"/>
                <a:cs typeface="Carlito"/>
              </a:rPr>
              <a:t>.</a:t>
            </a:r>
            <a:endParaRPr sz="2640" dirty="0">
              <a:latin typeface="Carlito"/>
              <a:cs typeface="Carlito"/>
            </a:endParaRPr>
          </a:p>
        </p:txBody>
      </p:sp>
    </p:spTree>
    <p:extLst>
      <p:ext uri="{BB962C8B-B14F-4D97-AF65-F5344CB8AC3E}">
        <p14:creationId xmlns:p14="http://schemas.microsoft.com/office/powerpoint/2010/main" val="4183810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797674"/>
            <a:ext cx="10058400" cy="1818720"/>
          </a:xfrm>
          <a:prstGeom prst="rect">
            <a:avLst/>
          </a:prstGeom>
          <a:blipFill>
            <a:blip r:embed="rId2" cstate="print"/>
            <a:stretch>
              <a:fillRect/>
            </a:stretch>
          </a:blipFill>
        </p:spPr>
        <p:txBody>
          <a:bodyPr wrap="square" lIns="0" tIns="0" rIns="0" bIns="0" rtlCol="0"/>
          <a:lstStyle/>
          <a:p>
            <a:endParaRPr sz="1980"/>
          </a:p>
        </p:txBody>
      </p:sp>
      <p:sp>
        <p:nvSpPr>
          <p:cNvPr id="3" name="object 3"/>
          <p:cNvSpPr/>
          <p:nvPr/>
        </p:nvSpPr>
        <p:spPr>
          <a:xfrm>
            <a:off x="0" y="6658452"/>
            <a:ext cx="10058400" cy="929795"/>
          </a:xfrm>
          <a:prstGeom prst="rect">
            <a:avLst/>
          </a:prstGeom>
          <a:blipFill>
            <a:blip r:embed="rId3" cstate="print"/>
            <a:stretch>
              <a:fillRect/>
            </a:stretch>
          </a:blipFill>
        </p:spPr>
        <p:txBody>
          <a:bodyPr wrap="square" lIns="0" tIns="0" rIns="0" bIns="0" rtlCol="0"/>
          <a:lstStyle/>
          <a:p>
            <a:endParaRPr sz="1980"/>
          </a:p>
        </p:txBody>
      </p:sp>
      <p:sp>
        <p:nvSpPr>
          <p:cNvPr id="4" name="object 4"/>
          <p:cNvSpPr txBox="1">
            <a:spLocks noGrp="1"/>
          </p:cNvSpPr>
          <p:nvPr>
            <p:ph type="title"/>
          </p:nvPr>
        </p:nvSpPr>
        <p:spPr>
          <a:xfrm>
            <a:off x="1317426" y="6751514"/>
            <a:ext cx="7420166" cy="682046"/>
          </a:xfrm>
          <a:prstGeom prst="rect">
            <a:avLst/>
          </a:prstGeom>
        </p:spPr>
        <p:txBody>
          <a:bodyPr vert="horz" wrap="square" lIns="0" tIns="13272" rIns="0" bIns="0" rtlCol="0" anchor="ctr">
            <a:spAutoFit/>
          </a:bodyPr>
          <a:lstStyle/>
          <a:p>
            <a:pPr marL="13970">
              <a:lnSpc>
                <a:spcPct val="100000"/>
              </a:lnSpc>
              <a:spcBef>
                <a:spcPts val="105"/>
              </a:spcBef>
            </a:pPr>
            <a:r>
              <a:rPr sz="4345" b="1" spc="-6" dirty="0" smtClean="0">
                <a:solidFill>
                  <a:srgbClr val="6F2F9F"/>
                </a:solidFill>
                <a:latin typeface="Carlito"/>
                <a:cs typeface="Carlito"/>
              </a:rPr>
              <a:t>The </a:t>
            </a:r>
            <a:r>
              <a:rPr sz="4345" b="1" spc="-6" dirty="0">
                <a:solidFill>
                  <a:srgbClr val="6F2F9F"/>
                </a:solidFill>
                <a:latin typeface="Carlito"/>
                <a:cs typeface="Carlito"/>
              </a:rPr>
              <a:t>Waterfall</a:t>
            </a:r>
            <a:r>
              <a:rPr sz="4345" b="1" spc="-22" dirty="0">
                <a:solidFill>
                  <a:srgbClr val="6F2F9F"/>
                </a:solidFill>
                <a:latin typeface="Carlito"/>
                <a:cs typeface="Carlito"/>
              </a:rPr>
              <a:t> </a:t>
            </a:r>
            <a:r>
              <a:rPr sz="4345" b="1" spc="-6" dirty="0">
                <a:solidFill>
                  <a:srgbClr val="6F2F9F"/>
                </a:solidFill>
                <a:latin typeface="Carlito"/>
                <a:cs typeface="Carlito"/>
              </a:rPr>
              <a:t>Model</a:t>
            </a:r>
            <a:endParaRPr sz="4345" dirty="0">
              <a:latin typeface="Carlito"/>
              <a:cs typeface="Carlito"/>
            </a:endParaRPr>
          </a:p>
        </p:txBody>
      </p:sp>
    </p:spTree>
    <p:extLst>
      <p:ext uri="{BB962C8B-B14F-4D97-AF65-F5344CB8AC3E}">
        <p14:creationId xmlns:p14="http://schemas.microsoft.com/office/powerpoint/2010/main" val="230877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3404" y="807211"/>
            <a:ext cx="5128895" cy="574040"/>
          </a:xfrm>
          <a:prstGeom prst="rect">
            <a:avLst/>
          </a:prstGeom>
        </p:spPr>
        <p:txBody>
          <a:bodyPr vert="horz" wrap="square" lIns="0" tIns="12700" rIns="0" bIns="0" rtlCol="0">
            <a:spAutoFit/>
          </a:bodyPr>
          <a:lstStyle/>
          <a:p>
            <a:pPr marL="12700">
              <a:lnSpc>
                <a:spcPct val="100000"/>
              </a:lnSpc>
              <a:spcBef>
                <a:spcPts val="100"/>
              </a:spcBef>
            </a:pPr>
            <a:r>
              <a:rPr sz="3600" spc="-5" dirty="0"/>
              <a:t>Waterfall Process</a:t>
            </a:r>
            <a:r>
              <a:rPr sz="3600" spc="-210" dirty="0"/>
              <a:t> </a:t>
            </a:r>
            <a:r>
              <a:rPr sz="3600" dirty="0"/>
              <a:t>Models</a:t>
            </a:r>
            <a:endParaRPr sz="3600"/>
          </a:p>
        </p:txBody>
      </p:sp>
      <p:sp>
        <p:nvSpPr>
          <p:cNvPr id="3" name="object 3"/>
          <p:cNvSpPr txBox="1"/>
          <p:nvPr/>
        </p:nvSpPr>
        <p:spPr>
          <a:xfrm>
            <a:off x="4876291" y="1557021"/>
            <a:ext cx="254000" cy="270510"/>
          </a:xfrm>
          <a:prstGeom prst="rect">
            <a:avLst/>
          </a:prstGeom>
        </p:spPr>
        <p:txBody>
          <a:bodyPr vert="horz" wrap="square" lIns="0" tIns="13335" rIns="0" bIns="0" rtlCol="0">
            <a:spAutoFit/>
          </a:bodyPr>
          <a:lstStyle/>
          <a:p>
            <a:pPr marL="12700">
              <a:lnSpc>
                <a:spcPct val="100000"/>
              </a:lnSpc>
              <a:spcBef>
                <a:spcPts val="105"/>
              </a:spcBef>
            </a:pPr>
            <a:r>
              <a:rPr sz="1600" spc="-10" dirty="0">
                <a:solidFill>
                  <a:srgbClr val="799699"/>
                </a:solidFill>
                <a:latin typeface="Georgia"/>
                <a:cs typeface="Georgia"/>
              </a:rPr>
              <a:t>2</a:t>
            </a:r>
            <a:r>
              <a:rPr sz="1600" dirty="0">
                <a:solidFill>
                  <a:srgbClr val="799699"/>
                </a:solidFill>
                <a:latin typeface="Georgia"/>
                <a:cs typeface="Georgia"/>
              </a:rPr>
              <a:t>6</a:t>
            </a:r>
            <a:endParaRPr sz="1600">
              <a:latin typeface="Georgia"/>
              <a:cs typeface="Georgia"/>
            </a:endParaRPr>
          </a:p>
        </p:txBody>
      </p:sp>
      <p:sp>
        <p:nvSpPr>
          <p:cNvPr id="4" name="object 4"/>
          <p:cNvSpPr/>
          <p:nvPr/>
        </p:nvSpPr>
        <p:spPr>
          <a:xfrm>
            <a:off x="609600" y="1905000"/>
            <a:ext cx="8839200" cy="4953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 y="1853185"/>
            <a:ext cx="8839200" cy="4993005"/>
          </a:xfrm>
          <a:custGeom>
            <a:avLst/>
            <a:gdLst/>
            <a:ahLst/>
            <a:cxnLst/>
            <a:rect l="l" t="t" r="r" b="b"/>
            <a:pathLst>
              <a:path w="8839200" h="4993005">
                <a:moveTo>
                  <a:pt x="8839200" y="0"/>
                </a:moveTo>
                <a:lnTo>
                  <a:pt x="0" y="0"/>
                </a:lnTo>
                <a:lnTo>
                  <a:pt x="0" y="4992624"/>
                </a:lnTo>
                <a:lnTo>
                  <a:pt x="8839200" y="4992624"/>
                </a:lnTo>
                <a:lnTo>
                  <a:pt x="8839200" y="0"/>
                </a:lnTo>
                <a:close/>
              </a:path>
            </a:pathLst>
          </a:custGeom>
          <a:solidFill>
            <a:srgbClr val="C3CFD5"/>
          </a:solidFill>
        </p:spPr>
        <p:txBody>
          <a:bodyPr wrap="square" lIns="0" tIns="0" rIns="0" bIns="0" rtlCol="0"/>
          <a:lstStyle/>
          <a:p>
            <a:endParaRPr/>
          </a:p>
        </p:txBody>
      </p:sp>
      <p:sp>
        <p:nvSpPr>
          <p:cNvPr id="3" name="object 3"/>
          <p:cNvSpPr/>
          <p:nvPr/>
        </p:nvSpPr>
        <p:spPr>
          <a:xfrm>
            <a:off x="609600" y="1905000"/>
            <a:ext cx="8839200" cy="4940935"/>
          </a:xfrm>
          <a:custGeom>
            <a:avLst/>
            <a:gdLst/>
            <a:ahLst/>
            <a:cxnLst/>
            <a:rect l="l" t="t" r="r" b="b"/>
            <a:pathLst>
              <a:path w="8839200" h="4940934">
                <a:moveTo>
                  <a:pt x="0" y="4940809"/>
                </a:moveTo>
                <a:lnTo>
                  <a:pt x="8839200" y="4940809"/>
                </a:lnTo>
                <a:lnTo>
                  <a:pt x="8839200" y="0"/>
                </a:lnTo>
                <a:lnTo>
                  <a:pt x="0" y="0"/>
                </a:lnTo>
                <a:lnTo>
                  <a:pt x="0" y="4940809"/>
                </a:lnTo>
                <a:close/>
              </a:path>
            </a:pathLst>
          </a:custGeom>
          <a:solidFill>
            <a:srgbClr val="C3CFD5"/>
          </a:solidFill>
        </p:spPr>
        <p:txBody>
          <a:bodyPr wrap="square" lIns="0" tIns="0" rIns="0" bIns="0" rtlCol="0"/>
          <a:lstStyle/>
          <a:p>
            <a:endParaRPr/>
          </a:p>
        </p:txBody>
      </p:sp>
      <p:grpSp>
        <p:nvGrpSpPr>
          <p:cNvPr id="4" name="object 4"/>
          <p:cNvGrpSpPr/>
          <p:nvPr/>
        </p:nvGrpSpPr>
        <p:grpSpPr>
          <a:xfrm>
            <a:off x="606551" y="6845809"/>
            <a:ext cx="8842375" cy="317500"/>
            <a:chOff x="606551" y="6845809"/>
            <a:chExt cx="8842375" cy="317500"/>
          </a:xfrm>
        </p:grpSpPr>
        <p:sp>
          <p:nvSpPr>
            <p:cNvPr id="5" name="object 5"/>
            <p:cNvSpPr/>
            <p:nvPr/>
          </p:nvSpPr>
          <p:spPr>
            <a:xfrm>
              <a:off x="609600" y="7156703"/>
              <a:ext cx="8839200" cy="6350"/>
            </a:xfrm>
            <a:custGeom>
              <a:avLst/>
              <a:gdLst/>
              <a:ahLst/>
              <a:cxnLst/>
              <a:rect l="l" t="t" r="r" b="b"/>
              <a:pathLst>
                <a:path w="8839200" h="6350">
                  <a:moveTo>
                    <a:pt x="8839200" y="0"/>
                  </a:moveTo>
                  <a:lnTo>
                    <a:pt x="0" y="0"/>
                  </a:lnTo>
                  <a:lnTo>
                    <a:pt x="0" y="6096"/>
                  </a:lnTo>
                  <a:lnTo>
                    <a:pt x="8839200" y="6096"/>
                  </a:lnTo>
                  <a:lnTo>
                    <a:pt x="8839200" y="0"/>
                  </a:lnTo>
                  <a:close/>
                </a:path>
              </a:pathLst>
            </a:custGeom>
            <a:solidFill>
              <a:srgbClr val="C3CFD5"/>
            </a:solidFill>
          </p:spPr>
          <p:txBody>
            <a:bodyPr wrap="square" lIns="0" tIns="0" rIns="0" bIns="0" rtlCol="0"/>
            <a:lstStyle/>
            <a:p>
              <a:endParaRPr/>
            </a:p>
          </p:txBody>
        </p:sp>
        <p:sp>
          <p:nvSpPr>
            <p:cNvPr id="6" name="object 6"/>
            <p:cNvSpPr/>
            <p:nvPr/>
          </p:nvSpPr>
          <p:spPr>
            <a:xfrm>
              <a:off x="606551" y="6845809"/>
              <a:ext cx="8833485" cy="311150"/>
            </a:xfrm>
            <a:custGeom>
              <a:avLst/>
              <a:gdLst/>
              <a:ahLst/>
              <a:cxnLst/>
              <a:rect l="l" t="t" r="r" b="b"/>
              <a:pathLst>
                <a:path w="8833485" h="311150">
                  <a:moveTo>
                    <a:pt x="8833104" y="0"/>
                  </a:moveTo>
                  <a:lnTo>
                    <a:pt x="0" y="0"/>
                  </a:lnTo>
                  <a:lnTo>
                    <a:pt x="0" y="310896"/>
                  </a:lnTo>
                  <a:lnTo>
                    <a:pt x="8833104" y="310896"/>
                  </a:lnTo>
                  <a:lnTo>
                    <a:pt x="8833104" y="0"/>
                  </a:lnTo>
                  <a:close/>
                </a:path>
              </a:pathLst>
            </a:custGeom>
            <a:solidFill>
              <a:srgbClr val="8AABAC"/>
            </a:solidFill>
          </p:spPr>
          <p:txBody>
            <a:bodyPr wrap="square" lIns="0" tIns="0" rIns="0" bIns="0" rtlCol="0"/>
            <a:lstStyle/>
            <a:p>
              <a:endParaRPr/>
            </a:p>
          </p:txBody>
        </p:sp>
      </p:grpSp>
      <p:sp>
        <p:nvSpPr>
          <p:cNvPr id="7" name="object 7"/>
          <p:cNvSpPr/>
          <p:nvPr/>
        </p:nvSpPr>
        <p:spPr>
          <a:xfrm>
            <a:off x="603504" y="606551"/>
            <a:ext cx="8848725" cy="6562725"/>
          </a:xfrm>
          <a:custGeom>
            <a:avLst/>
            <a:gdLst/>
            <a:ahLst/>
            <a:cxnLst/>
            <a:rect l="l" t="t" r="r" b="b"/>
            <a:pathLst>
              <a:path w="8848725" h="6562725">
                <a:moveTo>
                  <a:pt x="8848344" y="0"/>
                </a:moveTo>
                <a:lnTo>
                  <a:pt x="0" y="0"/>
                </a:lnTo>
                <a:lnTo>
                  <a:pt x="0" y="6562344"/>
                </a:lnTo>
                <a:lnTo>
                  <a:pt x="8848344" y="6562344"/>
                </a:lnTo>
                <a:lnTo>
                  <a:pt x="8848344" y="6553200"/>
                </a:lnTo>
                <a:lnTo>
                  <a:pt x="15239" y="6553200"/>
                </a:lnTo>
                <a:lnTo>
                  <a:pt x="6095" y="6547104"/>
                </a:lnTo>
                <a:lnTo>
                  <a:pt x="15239" y="6547104"/>
                </a:lnTo>
                <a:lnTo>
                  <a:pt x="15239" y="15240"/>
                </a:lnTo>
                <a:lnTo>
                  <a:pt x="6095" y="15240"/>
                </a:lnTo>
                <a:lnTo>
                  <a:pt x="15239" y="6096"/>
                </a:lnTo>
                <a:lnTo>
                  <a:pt x="8848344" y="6096"/>
                </a:lnTo>
                <a:lnTo>
                  <a:pt x="8848344" y="0"/>
                </a:lnTo>
                <a:close/>
              </a:path>
            </a:pathLst>
          </a:custGeom>
          <a:solidFill>
            <a:srgbClr val="799699"/>
          </a:solidFill>
        </p:spPr>
        <p:txBody>
          <a:bodyPr wrap="square" lIns="0" tIns="0" rIns="0" bIns="0" rtlCol="0"/>
          <a:lstStyle/>
          <a:p>
            <a:endParaRPr/>
          </a:p>
        </p:txBody>
      </p:sp>
      <p:sp>
        <p:nvSpPr>
          <p:cNvPr id="8" name="object 8"/>
          <p:cNvSpPr/>
          <p:nvPr/>
        </p:nvSpPr>
        <p:spPr>
          <a:xfrm>
            <a:off x="609600" y="612647"/>
            <a:ext cx="8842375" cy="6547484"/>
          </a:xfrm>
          <a:custGeom>
            <a:avLst/>
            <a:gdLst/>
            <a:ahLst/>
            <a:cxnLst/>
            <a:rect l="l" t="t" r="r" b="b"/>
            <a:pathLst>
              <a:path w="8842375" h="6547484">
                <a:moveTo>
                  <a:pt x="8842248" y="0"/>
                </a:moveTo>
                <a:lnTo>
                  <a:pt x="8827008" y="0"/>
                </a:lnTo>
                <a:lnTo>
                  <a:pt x="8827008" y="6541008"/>
                </a:lnTo>
                <a:lnTo>
                  <a:pt x="9144" y="6541008"/>
                </a:lnTo>
                <a:lnTo>
                  <a:pt x="0" y="6541008"/>
                </a:lnTo>
                <a:lnTo>
                  <a:pt x="9144" y="6547104"/>
                </a:lnTo>
                <a:lnTo>
                  <a:pt x="8827008" y="6547104"/>
                </a:lnTo>
                <a:lnTo>
                  <a:pt x="8842248" y="6547104"/>
                </a:lnTo>
                <a:lnTo>
                  <a:pt x="8842248" y="0"/>
                </a:lnTo>
                <a:close/>
              </a:path>
            </a:pathLst>
          </a:custGeom>
          <a:solidFill>
            <a:srgbClr val="799699"/>
          </a:solidFill>
        </p:spPr>
        <p:txBody>
          <a:bodyPr wrap="square" lIns="0" tIns="0" rIns="0" bIns="0" rtlCol="0"/>
          <a:lstStyle/>
          <a:p>
            <a:endParaRPr/>
          </a:p>
        </p:txBody>
      </p:sp>
      <p:sp>
        <p:nvSpPr>
          <p:cNvPr id="9" name="object 9"/>
          <p:cNvSpPr/>
          <p:nvPr/>
        </p:nvSpPr>
        <p:spPr>
          <a:xfrm>
            <a:off x="609600" y="612647"/>
            <a:ext cx="8827135" cy="9525"/>
          </a:xfrm>
          <a:custGeom>
            <a:avLst/>
            <a:gdLst/>
            <a:ahLst/>
            <a:cxnLst/>
            <a:rect l="l" t="t" r="r" b="b"/>
            <a:pathLst>
              <a:path w="8827135" h="9525">
                <a:moveTo>
                  <a:pt x="8827008" y="0"/>
                </a:moveTo>
                <a:lnTo>
                  <a:pt x="9144" y="0"/>
                </a:lnTo>
                <a:lnTo>
                  <a:pt x="0" y="9144"/>
                </a:lnTo>
                <a:lnTo>
                  <a:pt x="9144" y="9144"/>
                </a:lnTo>
                <a:lnTo>
                  <a:pt x="8827008" y="9144"/>
                </a:lnTo>
                <a:lnTo>
                  <a:pt x="8827008" y="0"/>
                </a:lnTo>
                <a:close/>
              </a:path>
            </a:pathLst>
          </a:custGeom>
          <a:solidFill>
            <a:srgbClr val="799699"/>
          </a:solidFill>
        </p:spPr>
        <p:txBody>
          <a:bodyPr wrap="square" lIns="0" tIns="0" rIns="0" bIns="0" rtlCol="0"/>
          <a:lstStyle/>
          <a:p>
            <a:endParaRPr/>
          </a:p>
        </p:txBody>
      </p:sp>
      <p:grpSp>
        <p:nvGrpSpPr>
          <p:cNvPr id="10" name="object 10"/>
          <p:cNvGrpSpPr/>
          <p:nvPr/>
        </p:nvGrpSpPr>
        <p:grpSpPr>
          <a:xfrm>
            <a:off x="609600" y="1414272"/>
            <a:ext cx="8827135" cy="609600"/>
            <a:chOff x="609600" y="1414272"/>
            <a:chExt cx="8827135" cy="609600"/>
          </a:xfrm>
        </p:grpSpPr>
        <p:sp>
          <p:nvSpPr>
            <p:cNvPr id="11" name="object 11"/>
            <p:cNvSpPr/>
            <p:nvPr/>
          </p:nvSpPr>
          <p:spPr>
            <a:xfrm>
              <a:off x="609600" y="1734312"/>
              <a:ext cx="8827135" cy="0"/>
            </a:xfrm>
            <a:custGeom>
              <a:avLst/>
              <a:gdLst/>
              <a:ahLst/>
              <a:cxnLst/>
              <a:rect l="l" t="t" r="r" b="b"/>
              <a:pathLst>
                <a:path w="8827135">
                  <a:moveTo>
                    <a:pt x="0" y="0"/>
                  </a:moveTo>
                  <a:lnTo>
                    <a:pt x="8827008" y="0"/>
                  </a:lnTo>
                </a:path>
              </a:pathLst>
            </a:custGeom>
            <a:ln w="12191">
              <a:solidFill>
                <a:srgbClr val="799699"/>
              </a:solidFill>
              <a:prstDash val="sysDash"/>
            </a:ln>
          </p:spPr>
          <p:txBody>
            <a:bodyPr wrap="square" lIns="0" tIns="0" rIns="0" bIns="0" rtlCol="0"/>
            <a:lstStyle/>
            <a:p>
              <a:endParaRPr/>
            </a:p>
          </p:txBody>
        </p:sp>
        <p:sp>
          <p:nvSpPr>
            <p:cNvPr id="12" name="object 12"/>
            <p:cNvSpPr/>
            <p:nvPr/>
          </p:nvSpPr>
          <p:spPr>
            <a:xfrm>
              <a:off x="4724400" y="1414271"/>
              <a:ext cx="609600" cy="609600"/>
            </a:xfrm>
            <a:custGeom>
              <a:avLst/>
              <a:gdLst/>
              <a:ahLst/>
              <a:cxnLst/>
              <a:rect l="l" t="t" r="r" b="b"/>
              <a:pathLst>
                <a:path w="609600" h="609600">
                  <a:moveTo>
                    <a:pt x="609600" y="304800"/>
                  </a:moveTo>
                  <a:lnTo>
                    <a:pt x="606552" y="256032"/>
                  </a:lnTo>
                  <a:lnTo>
                    <a:pt x="594360" y="210312"/>
                  </a:lnTo>
                  <a:lnTo>
                    <a:pt x="576072" y="167640"/>
                  </a:lnTo>
                  <a:lnTo>
                    <a:pt x="551688" y="128016"/>
                  </a:lnTo>
                  <a:lnTo>
                    <a:pt x="521208" y="91440"/>
                  </a:lnTo>
                  <a:lnTo>
                    <a:pt x="487680" y="60960"/>
                  </a:lnTo>
                  <a:lnTo>
                    <a:pt x="448056" y="36576"/>
                  </a:lnTo>
                  <a:lnTo>
                    <a:pt x="402336" y="18288"/>
                  </a:lnTo>
                  <a:lnTo>
                    <a:pt x="356616" y="6096"/>
                  </a:lnTo>
                  <a:lnTo>
                    <a:pt x="304800" y="0"/>
                  </a:lnTo>
                  <a:lnTo>
                    <a:pt x="256032" y="6096"/>
                  </a:lnTo>
                  <a:lnTo>
                    <a:pt x="210312" y="18288"/>
                  </a:lnTo>
                  <a:lnTo>
                    <a:pt x="167640" y="36576"/>
                  </a:lnTo>
                  <a:lnTo>
                    <a:pt x="128016" y="60960"/>
                  </a:lnTo>
                  <a:lnTo>
                    <a:pt x="91440" y="91440"/>
                  </a:lnTo>
                  <a:lnTo>
                    <a:pt x="60960" y="128016"/>
                  </a:lnTo>
                  <a:lnTo>
                    <a:pt x="36576" y="167640"/>
                  </a:lnTo>
                  <a:lnTo>
                    <a:pt x="18288" y="210312"/>
                  </a:lnTo>
                  <a:lnTo>
                    <a:pt x="6096" y="256032"/>
                  </a:lnTo>
                  <a:lnTo>
                    <a:pt x="0" y="304800"/>
                  </a:lnTo>
                  <a:lnTo>
                    <a:pt x="6096" y="356616"/>
                  </a:lnTo>
                  <a:lnTo>
                    <a:pt x="18288" y="402336"/>
                  </a:lnTo>
                  <a:lnTo>
                    <a:pt x="36576" y="445008"/>
                  </a:lnTo>
                  <a:lnTo>
                    <a:pt x="60960" y="484632"/>
                  </a:lnTo>
                  <a:lnTo>
                    <a:pt x="91440" y="521208"/>
                  </a:lnTo>
                  <a:lnTo>
                    <a:pt x="128016" y="551688"/>
                  </a:lnTo>
                  <a:lnTo>
                    <a:pt x="167640" y="576072"/>
                  </a:lnTo>
                  <a:lnTo>
                    <a:pt x="210312" y="594360"/>
                  </a:lnTo>
                  <a:lnTo>
                    <a:pt x="256032" y="606552"/>
                  </a:lnTo>
                  <a:lnTo>
                    <a:pt x="304800" y="609600"/>
                  </a:lnTo>
                  <a:lnTo>
                    <a:pt x="356616" y="606552"/>
                  </a:lnTo>
                  <a:lnTo>
                    <a:pt x="402336" y="594360"/>
                  </a:lnTo>
                  <a:lnTo>
                    <a:pt x="448056" y="576072"/>
                  </a:lnTo>
                  <a:lnTo>
                    <a:pt x="487680" y="551688"/>
                  </a:lnTo>
                  <a:lnTo>
                    <a:pt x="521208" y="521208"/>
                  </a:lnTo>
                  <a:lnTo>
                    <a:pt x="551688" y="484632"/>
                  </a:lnTo>
                  <a:lnTo>
                    <a:pt x="576072" y="445008"/>
                  </a:lnTo>
                  <a:lnTo>
                    <a:pt x="594360" y="402336"/>
                  </a:lnTo>
                  <a:lnTo>
                    <a:pt x="606552" y="356616"/>
                  </a:lnTo>
                  <a:lnTo>
                    <a:pt x="609600" y="304800"/>
                  </a:lnTo>
                  <a:close/>
                </a:path>
              </a:pathLst>
            </a:custGeom>
            <a:solidFill>
              <a:srgbClr val="FFFFFF"/>
            </a:solidFill>
          </p:spPr>
          <p:txBody>
            <a:bodyPr wrap="square" lIns="0" tIns="0" rIns="0" bIns="0" rtlCol="0"/>
            <a:lstStyle/>
            <a:p>
              <a:endParaRPr/>
            </a:p>
          </p:txBody>
        </p:sp>
        <p:sp>
          <p:nvSpPr>
            <p:cNvPr id="13" name="object 13"/>
            <p:cNvSpPr/>
            <p:nvPr/>
          </p:nvSpPr>
          <p:spPr>
            <a:xfrm>
              <a:off x="4794504" y="1484375"/>
              <a:ext cx="472440" cy="469900"/>
            </a:xfrm>
            <a:custGeom>
              <a:avLst/>
              <a:gdLst/>
              <a:ahLst/>
              <a:cxnLst/>
              <a:rect l="l" t="t" r="r" b="b"/>
              <a:pathLst>
                <a:path w="472439" h="469900">
                  <a:moveTo>
                    <a:pt x="438912" y="234696"/>
                  </a:moveTo>
                  <a:lnTo>
                    <a:pt x="435864" y="213360"/>
                  </a:lnTo>
                  <a:lnTo>
                    <a:pt x="429768" y="176784"/>
                  </a:lnTo>
                  <a:lnTo>
                    <a:pt x="423672" y="155448"/>
                  </a:lnTo>
                  <a:lnTo>
                    <a:pt x="420624" y="150368"/>
                  </a:lnTo>
                  <a:lnTo>
                    <a:pt x="420624" y="216408"/>
                  </a:lnTo>
                  <a:lnTo>
                    <a:pt x="420624" y="256032"/>
                  </a:lnTo>
                  <a:lnTo>
                    <a:pt x="399288" y="323088"/>
                  </a:lnTo>
                  <a:lnTo>
                    <a:pt x="353568" y="377952"/>
                  </a:lnTo>
                  <a:lnTo>
                    <a:pt x="307848" y="405384"/>
                  </a:lnTo>
                  <a:lnTo>
                    <a:pt x="271272" y="417576"/>
                  </a:lnTo>
                  <a:lnTo>
                    <a:pt x="252984" y="420624"/>
                  </a:lnTo>
                  <a:lnTo>
                    <a:pt x="234696" y="420624"/>
                  </a:lnTo>
                  <a:lnTo>
                    <a:pt x="216408" y="417576"/>
                  </a:lnTo>
                  <a:lnTo>
                    <a:pt x="198120" y="417576"/>
                  </a:lnTo>
                  <a:lnTo>
                    <a:pt x="131064" y="387096"/>
                  </a:lnTo>
                  <a:lnTo>
                    <a:pt x="91440" y="350520"/>
                  </a:lnTo>
                  <a:lnTo>
                    <a:pt x="64008" y="304800"/>
                  </a:lnTo>
                  <a:lnTo>
                    <a:pt x="51816" y="252984"/>
                  </a:lnTo>
                  <a:lnTo>
                    <a:pt x="51816" y="216408"/>
                  </a:lnTo>
                  <a:lnTo>
                    <a:pt x="54864" y="195072"/>
                  </a:lnTo>
                  <a:lnTo>
                    <a:pt x="60960" y="179832"/>
                  </a:lnTo>
                  <a:lnTo>
                    <a:pt x="67056" y="161544"/>
                  </a:lnTo>
                  <a:lnTo>
                    <a:pt x="94488" y="115824"/>
                  </a:lnTo>
                  <a:lnTo>
                    <a:pt x="164592" y="64008"/>
                  </a:lnTo>
                  <a:lnTo>
                    <a:pt x="237744" y="48768"/>
                  </a:lnTo>
                  <a:lnTo>
                    <a:pt x="292608" y="57912"/>
                  </a:lnTo>
                  <a:lnTo>
                    <a:pt x="310896" y="64008"/>
                  </a:lnTo>
                  <a:lnTo>
                    <a:pt x="341376" y="82296"/>
                  </a:lnTo>
                  <a:lnTo>
                    <a:pt x="353568" y="94488"/>
                  </a:lnTo>
                  <a:lnTo>
                    <a:pt x="368808" y="106680"/>
                  </a:lnTo>
                  <a:lnTo>
                    <a:pt x="381000" y="118872"/>
                  </a:lnTo>
                  <a:lnTo>
                    <a:pt x="408432" y="164592"/>
                  </a:lnTo>
                  <a:lnTo>
                    <a:pt x="414528" y="179832"/>
                  </a:lnTo>
                  <a:lnTo>
                    <a:pt x="420624" y="216408"/>
                  </a:lnTo>
                  <a:lnTo>
                    <a:pt x="420624" y="150368"/>
                  </a:lnTo>
                  <a:lnTo>
                    <a:pt x="414528" y="140208"/>
                  </a:lnTo>
                  <a:lnTo>
                    <a:pt x="402336" y="121920"/>
                  </a:lnTo>
                  <a:lnTo>
                    <a:pt x="393192" y="106680"/>
                  </a:lnTo>
                  <a:lnTo>
                    <a:pt x="365760" y="79248"/>
                  </a:lnTo>
                  <a:lnTo>
                    <a:pt x="313944" y="48768"/>
                  </a:lnTo>
                  <a:lnTo>
                    <a:pt x="277368" y="36576"/>
                  </a:lnTo>
                  <a:lnTo>
                    <a:pt x="256032" y="33528"/>
                  </a:lnTo>
                  <a:lnTo>
                    <a:pt x="216408" y="33528"/>
                  </a:lnTo>
                  <a:lnTo>
                    <a:pt x="158496" y="48768"/>
                  </a:lnTo>
                  <a:lnTo>
                    <a:pt x="124968" y="67056"/>
                  </a:lnTo>
                  <a:lnTo>
                    <a:pt x="79248" y="106680"/>
                  </a:lnTo>
                  <a:lnTo>
                    <a:pt x="70104" y="121920"/>
                  </a:lnTo>
                  <a:lnTo>
                    <a:pt x="57912" y="137160"/>
                  </a:lnTo>
                  <a:lnTo>
                    <a:pt x="51816" y="155448"/>
                  </a:lnTo>
                  <a:lnTo>
                    <a:pt x="42672" y="173736"/>
                  </a:lnTo>
                  <a:lnTo>
                    <a:pt x="39624" y="195072"/>
                  </a:lnTo>
                  <a:lnTo>
                    <a:pt x="36576" y="213360"/>
                  </a:lnTo>
                  <a:lnTo>
                    <a:pt x="33528" y="234696"/>
                  </a:lnTo>
                  <a:lnTo>
                    <a:pt x="36576" y="256032"/>
                  </a:lnTo>
                  <a:lnTo>
                    <a:pt x="39624" y="274320"/>
                  </a:lnTo>
                  <a:lnTo>
                    <a:pt x="42672" y="295656"/>
                  </a:lnTo>
                  <a:lnTo>
                    <a:pt x="48768" y="313944"/>
                  </a:lnTo>
                  <a:lnTo>
                    <a:pt x="57912" y="332232"/>
                  </a:lnTo>
                  <a:lnTo>
                    <a:pt x="70104" y="347472"/>
                  </a:lnTo>
                  <a:lnTo>
                    <a:pt x="79248" y="362712"/>
                  </a:lnTo>
                  <a:lnTo>
                    <a:pt x="106680" y="390144"/>
                  </a:lnTo>
                  <a:lnTo>
                    <a:pt x="158496" y="420624"/>
                  </a:lnTo>
                  <a:lnTo>
                    <a:pt x="195072" y="432816"/>
                  </a:lnTo>
                  <a:lnTo>
                    <a:pt x="216408" y="435864"/>
                  </a:lnTo>
                  <a:lnTo>
                    <a:pt x="256032" y="435864"/>
                  </a:lnTo>
                  <a:lnTo>
                    <a:pt x="313944" y="420624"/>
                  </a:lnTo>
                  <a:lnTo>
                    <a:pt x="347472" y="402336"/>
                  </a:lnTo>
                  <a:lnTo>
                    <a:pt x="377952" y="377952"/>
                  </a:lnTo>
                  <a:lnTo>
                    <a:pt x="414528" y="332232"/>
                  </a:lnTo>
                  <a:lnTo>
                    <a:pt x="420624" y="313944"/>
                  </a:lnTo>
                  <a:lnTo>
                    <a:pt x="429768" y="295656"/>
                  </a:lnTo>
                  <a:lnTo>
                    <a:pt x="432816" y="277368"/>
                  </a:lnTo>
                  <a:lnTo>
                    <a:pt x="438912" y="234696"/>
                  </a:lnTo>
                  <a:close/>
                </a:path>
                <a:path w="472439" h="469900">
                  <a:moveTo>
                    <a:pt x="472440" y="234696"/>
                  </a:moveTo>
                  <a:lnTo>
                    <a:pt x="466344" y="185928"/>
                  </a:lnTo>
                  <a:lnTo>
                    <a:pt x="454152" y="143256"/>
                  </a:lnTo>
                  <a:lnTo>
                    <a:pt x="454152" y="213360"/>
                  </a:lnTo>
                  <a:lnTo>
                    <a:pt x="454152" y="256032"/>
                  </a:lnTo>
                  <a:lnTo>
                    <a:pt x="438912" y="320040"/>
                  </a:lnTo>
                  <a:lnTo>
                    <a:pt x="405384" y="374904"/>
                  </a:lnTo>
                  <a:lnTo>
                    <a:pt x="374904" y="402336"/>
                  </a:lnTo>
                  <a:lnTo>
                    <a:pt x="359664" y="417576"/>
                  </a:lnTo>
                  <a:lnTo>
                    <a:pt x="323088" y="435864"/>
                  </a:lnTo>
                  <a:lnTo>
                    <a:pt x="301752" y="445008"/>
                  </a:lnTo>
                  <a:lnTo>
                    <a:pt x="280416" y="448056"/>
                  </a:lnTo>
                  <a:lnTo>
                    <a:pt x="259080" y="454152"/>
                  </a:lnTo>
                  <a:lnTo>
                    <a:pt x="213360" y="454152"/>
                  </a:lnTo>
                  <a:lnTo>
                    <a:pt x="192024" y="451104"/>
                  </a:lnTo>
                  <a:lnTo>
                    <a:pt x="170688" y="445008"/>
                  </a:lnTo>
                  <a:lnTo>
                    <a:pt x="152400" y="435864"/>
                  </a:lnTo>
                  <a:lnTo>
                    <a:pt x="131064" y="426720"/>
                  </a:lnTo>
                  <a:lnTo>
                    <a:pt x="97536" y="405384"/>
                  </a:lnTo>
                  <a:lnTo>
                    <a:pt x="67056" y="374904"/>
                  </a:lnTo>
                  <a:lnTo>
                    <a:pt x="42672" y="338328"/>
                  </a:lnTo>
                  <a:lnTo>
                    <a:pt x="27432" y="301752"/>
                  </a:lnTo>
                  <a:lnTo>
                    <a:pt x="18288" y="259080"/>
                  </a:lnTo>
                  <a:lnTo>
                    <a:pt x="18288" y="213360"/>
                  </a:lnTo>
                  <a:lnTo>
                    <a:pt x="33528" y="149352"/>
                  </a:lnTo>
                  <a:lnTo>
                    <a:pt x="54864" y="112776"/>
                  </a:lnTo>
                  <a:lnTo>
                    <a:pt x="82296" y="79248"/>
                  </a:lnTo>
                  <a:lnTo>
                    <a:pt x="112776" y="54864"/>
                  </a:lnTo>
                  <a:lnTo>
                    <a:pt x="149352" y="33528"/>
                  </a:lnTo>
                  <a:lnTo>
                    <a:pt x="192024" y="21336"/>
                  </a:lnTo>
                  <a:lnTo>
                    <a:pt x="234696" y="15240"/>
                  </a:lnTo>
                  <a:lnTo>
                    <a:pt x="259080" y="18288"/>
                  </a:lnTo>
                  <a:lnTo>
                    <a:pt x="301752" y="27432"/>
                  </a:lnTo>
                  <a:lnTo>
                    <a:pt x="341376" y="42672"/>
                  </a:lnTo>
                  <a:lnTo>
                    <a:pt x="356616" y="54864"/>
                  </a:lnTo>
                  <a:lnTo>
                    <a:pt x="374904" y="67056"/>
                  </a:lnTo>
                  <a:lnTo>
                    <a:pt x="405384" y="94488"/>
                  </a:lnTo>
                  <a:lnTo>
                    <a:pt x="429768" y="131064"/>
                  </a:lnTo>
                  <a:lnTo>
                    <a:pt x="451104" y="192024"/>
                  </a:lnTo>
                  <a:lnTo>
                    <a:pt x="454152" y="213360"/>
                  </a:lnTo>
                  <a:lnTo>
                    <a:pt x="454152" y="143256"/>
                  </a:lnTo>
                  <a:lnTo>
                    <a:pt x="417576" y="85344"/>
                  </a:lnTo>
                  <a:lnTo>
                    <a:pt x="384048" y="51816"/>
                  </a:lnTo>
                  <a:lnTo>
                    <a:pt x="347472" y="27432"/>
                  </a:lnTo>
                  <a:lnTo>
                    <a:pt x="304800" y="9144"/>
                  </a:lnTo>
                  <a:lnTo>
                    <a:pt x="259080" y="0"/>
                  </a:lnTo>
                  <a:lnTo>
                    <a:pt x="210312" y="0"/>
                  </a:lnTo>
                  <a:lnTo>
                    <a:pt x="121920" y="27432"/>
                  </a:lnTo>
                  <a:lnTo>
                    <a:pt x="85344" y="54864"/>
                  </a:lnTo>
                  <a:lnTo>
                    <a:pt x="54864" y="85344"/>
                  </a:lnTo>
                  <a:lnTo>
                    <a:pt x="27432" y="124968"/>
                  </a:lnTo>
                  <a:lnTo>
                    <a:pt x="12192" y="167640"/>
                  </a:lnTo>
                  <a:lnTo>
                    <a:pt x="0" y="237744"/>
                  </a:lnTo>
                  <a:lnTo>
                    <a:pt x="3048" y="259080"/>
                  </a:lnTo>
                  <a:lnTo>
                    <a:pt x="6096" y="283464"/>
                  </a:lnTo>
                  <a:lnTo>
                    <a:pt x="12192" y="304800"/>
                  </a:lnTo>
                  <a:lnTo>
                    <a:pt x="18288" y="329184"/>
                  </a:lnTo>
                  <a:lnTo>
                    <a:pt x="30480" y="347472"/>
                  </a:lnTo>
                  <a:lnTo>
                    <a:pt x="54864" y="387096"/>
                  </a:lnTo>
                  <a:lnTo>
                    <a:pt x="106680" y="432816"/>
                  </a:lnTo>
                  <a:lnTo>
                    <a:pt x="124968" y="441960"/>
                  </a:lnTo>
                  <a:lnTo>
                    <a:pt x="146304" y="454152"/>
                  </a:lnTo>
                  <a:lnTo>
                    <a:pt x="188976" y="466344"/>
                  </a:lnTo>
                  <a:lnTo>
                    <a:pt x="213360" y="469392"/>
                  </a:lnTo>
                  <a:lnTo>
                    <a:pt x="262128" y="469392"/>
                  </a:lnTo>
                  <a:lnTo>
                    <a:pt x="307848" y="460248"/>
                  </a:lnTo>
                  <a:lnTo>
                    <a:pt x="350520" y="441960"/>
                  </a:lnTo>
                  <a:lnTo>
                    <a:pt x="387096" y="417576"/>
                  </a:lnTo>
                  <a:lnTo>
                    <a:pt x="432816" y="365760"/>
                  </a:lnTo>
                  <a:lnTo>
                    <a:pt x="454152" y="326136"/>
                  </a:lnTo>
                  <a:lnTo>
                    <a:pt x="466344" y="280416"/>
                  </a:lnTo>
                  <a:lnTo>
                    <a:pt x="472440" y="234696"/>
                  </a:lnTo>
                  <a:close/>
                </a:path>
              </a:pathLst>
            </a:custGeom>
            <a:solidFill>
              <a:srgbClr val="799699"/>
            </a:solidFill>
          </p:spPr>
          <p:txBody>
            <a:bodyPr wrap="square" lIns="0" tIns="0" rIns="0" bIns="0" rtlCol="0"/>
            <a:lstStyle/>
            <a:p>
              <a:endParaRPr/>
            </a:p>
          </p:txBody>
        </p:sp>
      </p:grpSp>
      <p:sp>
        <p:nvSpPr>
          <p:cNvPr id="14" name="object 14"/>
          <p:cNvSpPr txBox="1">
            <a:spLocks noGrp="1"/>
          </p:cNvSpPr>
          <p:nvPr>
            <p:ph type="title"/>
          </p:nvPr>
        </p:nvSpPr>
        <p:spPr>
          <a:xfrm>
            <a:off x="761491" y="840740"/>
            <a:ext cx="5207635" cy="453390"/>
          </a:xfrm>
          <a:prstGeom prst="rect">
            <a:avLst/>
          </a:prstGeom>
        </p:spPr>
        <p:txBody>
          <a:bodyPr vert="horz" wrap="square" lIns="0" tIns="13335" rIns="0" bIns="0" rtlCol="0">
            <a:spAutoFit/>
          </a:bodyPr>
          <a:lstStyle/>
          <a:p>
            <a:pPr marL="12700">
              <a:lnSpc>
                <a:spcPct val="100000"/>
              </a:lnSpc>
              <a:spcBef>
                <a:spcPts val="105"/>
              </a:spcBef>
              <a:tabLst>
                <a:tab pos="4152900" algn="l"/>
              </a:tabLst>
            </a:pPr>
            <a:r>
              <a:rPr sz="2800" dirty="0"/>
              <a:t>Wa</a:t>
            </a:r>
            <a:r>
              <a:rPr sz="2800" spc="-10" dirty="0"/>
              <a:t>t</a:t>
            </a:r>
            <a:r>
              <a:rPr sz="2800" spc="10" dirty="0"/>
              <a:t>e</a:t>
            </a:r>
            <a:r>
              <a:rPr sz="2800" dirty="0"/>
              <a:t>rfa</a:t>
            </a:r>
            <a:r>
              <a:rPr sz="2800" spc="-10" dirty="0"/>
              <a:t>l</a:t>
            </a:r>
            <a:r>
              <a:rPr sz="2800" dirty="0"/>
              <a:t>l</a:t>
            </a:r>
            <a:r>
              <a:rPr sz="2800" spc="-85" dirty="0"/>
              <a:t> </a:t>
            </a:r>
            <a:r>
              <a:rPr sz="2800" spc="-10" dirty="0"/>
              <a:t>P</a:t>
            </a:r>
            <a:r>
              <a:rPr sz="2800" dirty="0"/>
              <a:t>ro</a:t>
            </a:r>
            <a:r>
              <a:rPr sz="2800" spc="-5" dirty="0"/>
              <a:t>c</a:t>
            </a:r>
            <a:r>
              <a:rPr sz="2800" spc="10" dirty="0"/>
              <a:t>e</a:t>
            </a:r>
            <a:r>
              <a:rPr sz="2800" spc="5" dirty="0"/>
              <a:t>s</a:t>
            </a:r>
            <a:r>
              <a:rPr sz="2800" dirty="0"/>
              <a:t>s</a:t>
            </a:r>
            <a:r>
              <a:rPr sz="2800" spc="-70" dirty="0"/>
              <a:t> </a:t>
            </a:r>
            <a:r>
              <a:rPr sz="2800" spc="-5" dirty="0" smtClean="0"/>
              <a:t>M</a:t>
            </a:r>
            <a:r>
              <a:rPr sz="2800" dirty="0" smtClean="0"/>
              <a:t>o</a:t>
            </a:r>
            <a:r>
              <a:rPr sz="2800" spc="-5" dirty="0" smtClean="0"/>
              <a:t>d</a:t>
            </a:r>
            <a:r>
              <a:rPr sz="2800" spc="10" dirty="0" smtClean="0"/>
              <a:t>e</a:t>
            </a:r>
            <a:r>
              <a:rPr sz="2800" spc="-10" dirty="0" smtClean="0"/>
              <a:t>l</a:t>
            </a:r>
            <a:endParaRPr sz="2800" dirty="0"/>
          </a:p>
        </p:txBody>
      </p:sp>
      <p:sp>
        <p:nvSpPr>
          <p:cNvPr id="15" name="object 15"/>
          <p:cNvSpPr txBox="1"/>
          <p:nvPr/>
        </p:nvSpPr>
        <p:spPr>
          <a:xfrm>
            <a:off x="837690" y="3181603"/>
            <a:ext cx="8621395"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Arial"/>
                <a:cs typeface="Arial"/>
              </a:rPr>
              <a:t>3.In</a:t>
            </a:r>
            <a:r>
              <a:rPr sz="1800" spc="130" dirty="0">
                <a:latin typeface="Arial"/>
                <a:cs typeface="Arial"/>
              </a:rPr>
              <a:t> </a:t>
            </a:r>
            <a:r>
              <a:rPr sz="1800" spc="-15" dirty="0">
                <a:latin typeface="Arial"/>
                <a:cs typeface="Arial"/>
              </a:rPr>
              <a:t>this</a:t>
            </a:r>
            <a:r>
              <a:rPr sz="1800" spc="175" dirty="0">
                <a:latin typeface="Arial"/>
                <a:cs typeface="Arial"/>
              </a:rPr>
              <a:t> </a:t>
            </a:r>
            <a:r>
              <a:rPr sz="1800" spc="-70" dirty="0">
                <a:latin typeface="Arial"/>
                <a:cs typeface="Arial"/>
              </a:rPr>
              <a:t>process</a:t>
            </a:r>
            <a:r>
              <a:rPr sz="1800" spc="145" dirty="0">
                <a:latin typeface="Arial"/>
                <a:cs typeface="Arial"/>
              </a:rPr>
              <a:t> </a:t>
            </a:r>
            <a:r>
              <a:rPr sz="1800" spc="-90" dirty="0">
                <a:latin typeface="Arial"/>
                <a:cs typeface="Arial"/>
              </a:rPr>
              <a:t>each</a:t>
            </a:r>
            <a:r>
              <a:rPr sz="1800" spc="45" dirty="0">
                <a:latin typeface="Arial"/>
                <a:cs typeface="Arial"/>
              </a:rPr>
              <a:t> </a:t>
            </a:r>
            <a:r>
              <a:rPr sz="1800" spc="-85" dirty="0">
                <a:latin typeface="Arial"/>
                <a:cs typeface="Arial"/>
              </a:rPr>
              <a:t>phase</a:t>
            </a:r>
            <a:r>
              <a:rPr sz="1800" spc="90" dirty="0">
                <a:latin typeface="Arial"/>
                <a:cs typeface="Arial"/>
              </a:rPr>
              <a:t> </a:t>
            </a:r>
            <a:r>
              <a:rPr sz="1800" spc="-40" dirty="0">
                <a:latin typeface="Arial"/>
                <a:cs typeface="Arial"/>
              </a:rPr>
              <a:t>is</a:t>
            </a:r>
            <a:r>
              <a:rPr sz="1800" spc="105" dirty="0">
                <a:latin typeface="Arial"/>
                <a:cs typeface="Arial"/>
              </a:rPr>
              <a:t> </a:t>
            </a:r>
            <a:r>
              <a:rPr sz="1800" spc="-75" dirty="0">
                <a:latin typeface="Arial"/>
                <a:cs typeface="Arial"/>
              </a:rPr>
              <a:t>processed</a:t>
            </a:r>
            <a:r>
              <a:rPr sz="1800" spc="160" dirty="0">
                <a:latin typeface="Arial"/>
                <a:cs typeface="Arial"/>
              </a:rPr>
              <a:t> </a:t>
            </a:r>
            <a:r>
              <a:rPr sz="1800" spc="-50" dirty="0">
                <a:latin typeface="Arial"/>
                <a:cs typeface="Arial"/>
              </a:rPr>
              <a:t>and</a:t>
            </a:r>
            <a:r>
              <a:rPr sz="1800" spc="90" dirty="0">
                <a:latin typeface="Arial"/>
                <a:cs typeface="Arial"/>
              </a:rPr>
              <a:t> </a:t>
            </a:r>
            <a:r>
              <a:rPr sz="1800" spc="-45" dirty="0">
                <a:latin typeface="Arial"/>
                <a:cs typeface="Arial"/>
              </a:rPr>
              <a:t>completed</a:t>
            </a:r>
            <a:r>
              <a:rPr sz="1800" spc="165" dirty="0">
                <a:latin typeface="Arial"/>
                <a:cs typeface="Arial"/>
              </a:rPr>
              <a:t> </a:t>
            </a:r>
            <a:r>
              <a:rPr sz="1800" spc="-60" dirty="0">
                <a:latin typeface="Arial"/>
                <a:cs typeface="Arial"/>
              </a:rPr>
              <a:t>at</a:t>
            </a:r>
            <a:r>
              <a:rPr sz="1800" spc="180" dirty="0">
                <a:latin typeface="Arial"/>
                <a:cs typeface="Arial"/>
              </a:rPr>
              <a:t> </a:t>
            </a:r>
            <a:r>
              <a:rPr sz="1800" spc="-65" dirty="0">
                <a:latin typeface="Arial"/>
                <a:cs typeface="Arial"/>
              </a:rPr>
              <a:t>one</a:t>
            </a:r>
            <a:r>
              <a:rPr sz="1800" spc="95" dirty="0">
                <a:latin typeface="Arial"/>
                <a:cs typeface="Arial"/>
              </a:rPr>
              <a:t> </a:t>
            </a:r>
            <a:r>
              <a:rPr sz="1800" spc="-15" dirty="0">
                <a:latin typeface="Arial"/>
                <a:cs typeface="Arial"/>
              </a:rPr>
              <a:t>time</a:t>
            </a:r>
            <a:r>
              <a:rPr sz="1800" spc="190" dirty="0">
                <a:latin typeface="Arial"/>
                <a:cs typeface="Arial"/>
              </a:rPr>
              <a:t> </a:t>
            </a:r>
            <a:r>
              <a:rPr sz="1800" spc="-95" dirty="0">
                <a:latin typeface="Arial"/>
                <a:cs typeface="Arial"/>
              </a:rPr>
              <a:t>so</a:t>
            </a:r>
            <a:r>
              <a:rPr sz="1800" spc="80" dirty="0">
                <a:latin typeface="Arial"/>
                <a:cs typeface="Arial"/>
              </a:rPr>
              <a:t> </a:t>
            </a:r>
            <a:r>
              <a:rPr sz="1800" spc="-30" dirty="0">
                <a:latin typeface="Arial"/>
                <a:cs typeface="Arial"/>
              </a:rPr>
              <a:t>overlapping</a:t>
            </a:r>
            <a:r>
              <a:rPr sz="1800" spc="254" dirty="0">
                <a:latin typeface="Arial"/>
                <a:cs typeface="Arial"/>
              </a:rPr>
              <a:t> </a:t>
            </a:r>
            <a:r>
              <a:rPr sz="1800" spc="-45" dirty="0">
                <a:latin typeface="Arial"/>
                <a:cs typeface="Arial"/>
              </a:rPr>
              <a:t>is</a:t>
            </a:r>
            <a:endParaRPr sz="1800">
              <a:latin typeface="Arial"/>
              <a:cs typeface="Arial"/>
            </a:endParaRPr>
          </a:p>
        </p:txBody>
      </p:sp>
      <p:sp>
        <p:nvSpPr>
          <p:cNvPr id="16" name="object 16"/>
          <p:cNvSpPr txBox="1"/>
          <p:nvPr/>
        </p:nvSpPr>
        <p:spPr>
          <a:xfrm>
            <a:off x="837690" y="3364483"/>
            <a:ext cx="7759700" cy="756920"/>
          </a:xfrm>
          <a:prstGeom prst="rect">
            <a:avLst/>
          </a:prstGeom>
        </p:spPr>
        <p:txBody>
          <a:bodyPr vert="horz" wrap="square" lIns="0" tIns="104139" rIns="0" bIns="0" rtlCol="0">
            <a:spAutoFit/>
          </a:bodyPr>
          <a:lstStyle/>
          <a:p>
            <a:pPr marL="287020">
              <a:lnSpc>
                <a:spcPct val="100000"/>
              </a:lnSpc>
              <a:spcBef>
                <a:spcPts val="819"/>
              </a:spcBef>
            </a:pPr>
            <a:r>
              <a:rPr sz="1800" spc="-45" dirty="0">
                <a:latin typeface="Arial"/>
                <a:cs typeface="Arial"/>
              </a:rPr>
              <a:t>avoided.</a:t>
            </a:r>
            <a:endParaRPr sz="1800">
              <a:latin typeface="Arial"/>
              <a:cs typeface="Arial"/>
            </a:endParaRPr>
          </a:p>
          <a:p>
            <a:pPr marL="12700">
              <a:lnSpc>
                <a:spcPct val="100000"/>
              </a:lnSpc>
              <a:spcBef>
                <a:spcPts val="720"/>
              </a:spcBef>
            </a:pPr>
            <a:r>
              <a:rPr sz="1800" spc="-65" dirty="0">
                <a:latin typeface="Arial"/>
                <a:cs typeface="Arial"/>
              </a:rPr>
              <a:t>4. </a:t>
            </a:r>
            <a:r>
              <a:rPr sz="1800" spc="-114" dirty="0">
                <a:latin typeface="Arial"/>
                <a:cs typeface="Arial"/>
              </a:rPr>
              <a:t>Easy </a:t>
            </a:r>
            <a:r>
              <a:rPr sz="1800" spc="-15" dirty="0">
                <a:latin typeface="Arial"/>
                <a:cs typeface="Arial"/>
              </a:rPr>
              <a:t>to </a:t>
            </a:r>
            <a:r>
              <a:rPr sz="1800" spc="-85" dirty="0">
                <a:latin typeface="Arial"/>
                <a:cs typeface="Arial"/>
              </a:rPr>
              <a:t>manage </a:t>
            </a:r>
            <a:r>
              <a:rPr sz="1800" spc="-125" dirty="0">
                <a:latin typeface="Arial"/>
                <a:cs typeface="Arial"/>
              </a:rPr>
              <a:t>as </a:t>
            </a:r>
            <a:r>
              <a:rPr sz="1800" spc="-30" dirty="0">
                <a:latin typeface="Arial"/>
                <a:cs typeface="Arial"/>
              </a:rPr>
              <a:t>all </a:t>
            </a:r>
            <a:r>
              <a:rPr sz="1800" spc="-25" dirty="0">
                <a:latin typeface="Arial"/>
                <a:cs typeface="Arial"/>
              </a:rPr>
              <a:t>requirement </a:t>
            </a:r>
            <a:r>
              <a:rPr sz="1800" spc="-70" dirty="0">
                <a:latin typeface="Arial"/>
                <a:cs typeface="Arial"/>
              </a:rPr>
              <a:t>are </a:t>
            </a:r>
            <a:r>
              <a:rPr sz="1800" spc="-15" dirty="0">
                <a:latin typeface="Arial"/>
                <a:cs typeface="Arial"/>
              </a:rPr>
              <a:t>very well </a:t>
            </a:r>
            <a:r>
              <a:rPr sz="1800" spc="-30" dirty="0">
                <a:latin typeface="Arial"/>
                <a:cs typeface="Arial"/>
              </a:rPr>
              <a:t>understood </a:t>
            </a:r>
            <a:r>
              <a:rPr sz="1800" spc="25" dirty="0">
                <a:latin typeface="Arial"/>
                <a:cs typeface="Arial"/>
              </a:rPr>
              <a:t>in </a:t>
            </a:r>
            <a:r>
              <a:rPr sz="1800" spc="-35" dirty="0">
                <a:latin typeface="Arial"/>
                <a:cs typeface="Arial"/>
              </a:rPr>
              <a:t>the</a:t>
            </a:r>
            <a:r>
              <a:rPr sz="1800" spc="-185" dirty="0">
                <a:latin typeface="Arial"/>
                <a:cs typeface="Arial"/>
              </a:rPr>
              <a:t> </a:t>
            </a:r>
            <a:r>
              <a:rPr sz="1800" spc="-30" dirty="0">
                <a:latin typeface="Arial"/>
                <a:cs typeface="Arial"/>
              </a:rPr>
              <a:t>beginning.</a:t>
            </a:r>
            <a:endParaRPr sz="1800">
              <a:latin typeface="Arial"/>
              <a:cs typeface="Arial"/>
            </a:endParaRPr>
          </a:p>
        </p:txBody>
      </p:sp>
      <p:sp>
        <p:nvSpPr>
          <p:cNvPr id="17" name="object 17"/>
          <p:cNvSpPr txBox="1"/>
          <p:nvPr/>
        </p:nvSpPr>
        <p:spPr>
          <a:xfrm>
            <a:off x="837690" y="4163059"/>
            <a:ext cx="5918835" cy="1242060"/>
          </a:xfrm>
          <a:prstGeom prst="rect">
            <a:avLst/>
          </a:prstGeom>
        </p:spPr>
        <p:txBody>
          <a:bodyPr vert="horz" wrap="square" lIns="0" tIns="134620" rIns="0" bIns="0" rtlCol="0">
            <a:spAutoFit/>
          </a:bodyPr>
          <a:lstStyle/>
          <a:p>
            <a:pPr marL="12700">
              <a:lnSpc>
                <a:spcPct val="100000"/>
              </a:lnSpc>
              <a:spcBef>
                <a:spcPts val="1060"/>
              </a:spcBef>
            </a:pPr>
            <a:r>
              <a:rPr sz="2400" spc="-100" dirty="0">
                <a:latin typeface="Arial"/>
                <a:cs typeface="Arial"/>
              </a:rPr>
              <a:t>Disadvantages</a:t>
            </a:r>
            <a:r>
              <a:rPr sz="2400" spc="10" dirty="0">
                <a:latin typeface="Arial"/>
                <a:cs typeface="Arial"/>
              </a:rPr>
              <a:t> </a:t>
            </a:r>
            <a:r>
              <a:rPr sz="2400" spc="-35" dirty="0">
                <a:latin typeface="Arial"/>
                <a:cs typeface="Arial"/>
              </a:rPr>
              <a:t>:</a:t>
            </a:r>
            <a:endParaRPr sz="2400">
              <a:latin typeface="Arial"/>
              <a:cs typeface="Arial"/>
            </a:endParaRPr>
          </a:p>
          <a:p>
            <a:pPr marL="469900" indent="-457200">
              <a:lnSpc>
                <a:spcPct val="100000"/>
              </a:lnSpc>
              <a:spcBef>
                <a:spcPts val="720"/>
              </a:spcBef>
              <a:buSzPct val="83333"/>
              <a:buAutoNum type="arabicPeriod"/>
              <a:tabLst>
                <a:tab pos="469265" algn="l"/>
                <a:tab pos="469900" algn="l"/>
              </a:tabLst>
            </a:pPr>
            <a:r>
              <a:rPr sz="1800" spc="-55" dirty="0">
                <a:latin typeface="Arial"/>
                <a:cs typeface="Arial"/>
              </a:rPr>
              <a:t>Problems </a:t>
            </a:r>
            <a:r>
              <a:rPr sz="1800" spc="20" dirty="0">
                <a:latin typeface="Arial"/>
                <a:cs typeface="Arial"/>
              </a:rPr>
              <a:t>in </a:t>
            </a:r>
            <a:r>
              <a:rPr sz="1800" spc="-15" dirty="0">
                <a:latin typeface="Arial"/>
                <a:cs typeface="Arial"/>
              </a:rPr>
              <a:t>this </a:t>
            </a:r>
            <a:r>
              <a:rPr sz="1800" spc="-35" dirty="0">
                <a:latin typeface="Arial"/>
                <a:cs typeface="Arial"/>
              </a:rPr>
              <a:t>model </a:t>
            </a:r>
            <a:r>
              <a:rPr sz="1800" spc="-40" dirty="0">
                <a:latin typeface="Arial"/>
                <a:cs typeface="Arial"/>
              </a:rPr>
              <a:t>remains </a:t>
            </a:r>
            <a:r>
              <a:rPr sz="1800" spc="-45" dirty="0">
                <a:latin typeface="Arial"/>
                <a:cs typeface="Arial"/>
              </a:rPr>
              <a:t>uncovered </a:t>
            </a:r>
            <a:r>
              <a:rPr sz="1800" spc="15" dirty="0">
                <a:latin typeface="Arial"/>
                <a:cs typeface="Arial"/>
              </a:rPr>
              <a:t>until</a:t>
            </a:r>
            <a:r>
              <a:rPr sz="1800" spc="130" dirty="0">
                <a:latin typeface="Arial"/>
                <a:cs typeface="Arial"/>
              </a:rPr>
              <a:t> </a:t>
            </a:r>
            <a:r>
              <a:rPr sz="1800" spc="-30" dirty="0">
                <a:latin typeface="Arial"/>
                <a:cs typeface="Arial"/>
              </a:rPr>
              <a:t>testing.</a:t>
            </a:r>
            <a:endParaRPr sz="1800">
              <a:latin typeface="Arial"/>
              <a:cs typeface="Arial"/>
            </a:endParaRPr>
          </a:p>
          <a:p>
            <a:pPr marL="469900" indent="-457200">
              <a:lnSpc>
                <a:spcPct val="100000"/>
              </a:lnSpc>
              <a:spcBef>
                <a:spcPts val="695"/>
              </a:spcBef>
              <a:buSzPct val="83333"/>
              <a:buAutoNum type="arabicPeriod"/>
              <a:tabLst>
                <a:tab pos="469265" algn="l"/>
                <a:tab pos="469900" algn="l"/>
              </a:tabLst>
            </a:pPr>
            <a:r>
              <a:rPr sz="1800" spc="-65" dirty="0">
                <a:latin typeface="Arial"/>
                <a:cs typeface="Arial"/>
              </a:rPr>
              <a:t>The </a:t>
            </a:r>
            <a:r>
              <a:rPr sz="1800" spc="-75" dirty="0">
                <a:latin typeface="Arial"/>
                <a:cs typeface="Arial"/>
              </a:rPr>
              <a:t>Biggest </a:t>
            </a:r>
            <a:r>
              <a:rPr sz="1800" spc="-55" dirty="0">
                <a:latin typeface="Arial"/>
                <a:cs typeface="Arial"/>
              </a:rPr>
              <a:t>Drawback </a:t>
            </a:r>
            <a:r>
              <a:rPr sz="1800" spc="-45" dirty="0">
                <a:latin typeface="Arial"/>
                <a:cs typeface="Arial"/>
              </a:rPr>
              <a:t>is </a:t>
            </a:r>
            <a:r>
              <a:rPr sz="1800" spc="-35" dirty="0">
                <a:latin typeface="Arial"/>
                <a:cs typeface="Arial"/>
              </a:rPr>
              <a:t>Blocking</a:t>
            </a:r>
            <a:r>
              <a:rPr sz="1800" spc="160" dirty="0">
                <a:latin typeface="Arial"/>
                <a:cs typeface="Arial"/>
              </a:rPr>
              <a:t> </a:t>
            </a:r>
            <a:r>
              <a:rPr sz="1800" spc="-100" dirty="0">
                <a:latin typeface="Arial"/>
                <a:cs typeface="Arial"/>
              </a:rPr>
              <a:t>State</a:t>
            </a:r>
            <a:endParaRPr sz="1800">
              <a:latin typeface="Arial"/>
              <a:cs typeface="Arial"/>
            </a:endParaRPr>
          </a:p>
        </p:txBody>
      </p:sp>
      <p:sp>
        <p:nvSpPr>
          <p:cNvPr id="18" name="object 18"/>
          <p:cNvSpPr txBox="1"/>
          <p:nvPr/>
        </p:nvSpPr>
        <p:spPr>
          <a:xfrm>
            <a:off x="837690" y="5467604"/>
            <a:ext cx="8618220" cy="29972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500" spc="-55" dirty="0">
                <a:latin typeface="Arial"/>
                <a:cs typeface="Arial"/>
              </a:rPr>
              <a:t>3.	</a:t>
            </a:r>
            <a:r>
              <a:rPr sz="1800" spc="-45" dirty="0">
                <a:latin typeface="Arial"/>
                <a:cs typeface="Arial"/>
              </a:rPr>
              <a:t>According </a:t>
            </a:r>
            <a:r>
              <a:rPr sz="1800" spc="-20" dirty="0">
                <a:latin typeface="Arial"/>
                <a:cs typeface="Arial"/>
              </a:rPr>
              <a:t>to </a:t>
            </a:r>
            <a:r>
              <a:rPr sz="1800" spc="-40" dirty="0">
                <a:latin typeface="Arial"/>
                <a:cs typeface="Arial"/>
              </a:rPr>
              <a:t>model </a:t>
            </a:r>
            <a:r>
              <a:rPr sz="1800" spc="-55" dirty="0">
                <a:latin typeface="Arial"/>
                <a:cs typeface="Arial"/>
              </a:rPr>
              <a:t>customer </a:t>
            </a:r>
            <a:r>
              <a:rPr sz="1800" spc="-80" dirty="0">
                <a:latin typeface="Arial"/>
                <a:cs typeface="Arial"/>
              </a:rPr>
              <a:t>have </a:t>
            </a:r>
            <a:r>
              <a:rPr sz="1800" spc="-20" dirty="0">
                <a:latin typeface="Arial"/>
                <a:cs typeface="Arial"/>
              </a:rPr>
              <a:t>to </a:t>
            </a:r>
            <a:r>
              <a:rPr sz="1800" spc="-65" dirty="0">
                <a:latin typeface="Arial"/>
                <a:cs typeface="Arial"/>
              </a:rPr>
              <a:t>state </a:t>
            </a:r>
            <a:r>
              <a:rPr sz="1800" spc="-25" dirty="0">
                <a:latin typeface="Arial"/>
                <a:cs typeface="Arial"/>
              </a:rPr>
              <a:t>requirement </a:t>
            </a:r>
            <a:r>
              <a:rPr sz="1800" spc="-60" dirty="0">
                <a:latin typeface="Arial"/>
                <a:cs typeface="Arial"/>
              </a:rPr>
              <a:t>at </a:t>
            </a:r>
            <a:r>
              <a:rPr sz="1800" spc="-35" dirty="0">
                <a:latin typeface="Arial"/>
                <a:cs typeface="Arial"/>
              </a:rPr>
              <a:t>beginning </a:t>
            </a:r>
            <a:r>
              <a:rPr sz="1800" spc="-20" dirty="0">
                <a:latin typeface="Arial"/>
                <a:cs typeface="Arial"/>
              </a:rPr>
              <a:t>only </a:t>
            </a:r>
            <a:r>
              <a:rPr sz="1800" spc="-15" dirty="0">
                <a:latin typeface="Arial"/>
                <a:cs typeface="Arial"/>
              </a:rPr>
              <a:t>which</a:t>
            </a:r>
            <a:r>
              <a:rPr sz="1800" spc="-50" dirty="0">
                <a:latin typeface="Arial"/>
                <a:cs typeface="Arial"/>
              </a:rPr>
              <a:t> </a:t>
            </a:r>
            <a:r>
              <a:rPr sz="1800" spc="-40" dirty="0">
                <a:latin typeface="Arial"/>
                <a:cs typeface="Arial"/>
              </a:rPr>
              <a:t>is</a:t>
            </a:r>
            <a:endParaRPr sz="1800">
              <a:latin typeface="Arial"/>
              <a:cs typeface="Arial"/>
            </a:endParaRPr>
          </a:p>
        </p:txBody>
      </p:sp>
      <p:sp>
        <p:nvSpPr>
          <p:cNvPr id="19" name="object 19"/>
          <p:cNvSpPr txBox="1"/>
          <p:nvPr/>
        </p:nvSpPr>
        <p:spPr>
          <a:xfrm>
            <a:off x="837690" y="5650483"/>
            <a:ext cx="6851015" cy="1120140"/>
          </a:xfrm>
          <a:prstGeom prst="rect">
            <a:avLst/>
          </a:prstGeom>
        </p:spPr>
        <p:txBody>
          <a:bodyPr vert="horz" wrap="square" lIns="0" tIns="104139" rIns="0" bIns="0" rtlCol="0">
            <a:spAutoFit/>
          </a:bodyPr>
          <a:lstStyle/>
          <a:p>
            <a:pPr marL="469900">
              <a:lnSpc>
                <a:spcPct val="100000"/>
              </a:lnSpc>
              <a:spcBef>
                <a:spcPts val="819"/>
              </a:spcBef>
            </a:pPr>
            <a:r>
              <a:rPr sz="1800" spc="5" dirty="0">
                <a:latin typeface="Arial"/>
                <a:cs typeface="Arial"/>
              </a:rPr>
              <a:t>difficult </a:t>
            </a:r>
            <a:r>
              <a:rPr sz="1800" spc="-15" dirty="0">
                <a:latin typeface="Arial"/>
                <a:cs typeface="Arial"/>
              </a:rPr>
              <a:t>for</a:t>
            </a:r>
            <a:r>
              <a:rPr sz="1800" spc="229" dirty="0">
                <a:latin typeface="Arial"/>
                <a:cs typeface="Arial"/>
              </a:rPr>
              <a:t> </a:t>
            </a:r>
            <a:r>
              <a:rPr sz="1800" spc="-60" dirty="0">
                <a:latin typeface="Arial"/>
                <a:cs typeface="Arial"/>
              </a:rPr>
              <a:t>customer.</a:t>
            </a:r>
            <a:endParaRPr sz="1800" dirty="0">
              <a:latin typeface="Arial"/>
              <a:cs typeface="Arial"/>
            </a:endParaRPr>
          </a:p>
          <a:p>
            <a:pPr marL="469900" indent="-457200">
              <a:lnSpc>
                <a:spcPct val="100000"/>
              </a:lnSpc>
              <a:spcBef>
                <a:spcPts val="720"/>
              </a:spcBef>
              <a:buSzPct val="83333"/>
              <a:buAutoNum type="arabicPeriod" startAt="4"/>
              <a:tabLst>
                <a:tab pos="469265" algn="l"/>
                <a:tab pos="469900" algn="l"/>
              </a:tabLst>
            </a:pPr>
            <a:r>
              <a:rPr sz="1800" spc="-80" dirty="0">
                <a:latin typeface="Arial"/>
                <a:cs typeface="Arial"/>
              </a:rPr>
              <a:t>Customer </a:t>
            </a:r>
            <a:r>
              <a:rPr sz="1800" spc="-75" dirty="0">
                <a:latin typeface="Arial"/>
                <a:cs typeface="Arial"/>
              </a:rPr>
              <a:t>get </a:t>
            </a:r>
            <a:r>
              <a:rPr sz="1800" dirty="0">
                <a:latin typeface="Arial"/>
                <a:cs typeface="Arial"/>
              </a:rPr>
              <a:t>working </a:t>
            </a:r>
            <a:r>
              <a:rPr sz="1800" spc="-30" dirty="0">
                <a:latin typeface="Arial"/>
                <a:cs typeface="Arial"/>
              </a:rPr>
              <a:t>version too </a:t>
            </a:r>
            <a:r>
              <a:rPr sz="1800" spc="-50" dirty="0">
                <a:latin typeface="Arial"/>
                <a:cs typeface="Arial"/>
              </a:rPr>
              <a:t>late </a:t>
            </a:r>
            <a:r>
              <a:rPr sz="1800" spc="-95" dirty="0">
                <a:latin typeface="Arial"/>
                <a:cs typeface="Arial"/>
              </a:rPr>
              <a:t>so </a:t>
            </a:r>
            <a:r>
              <a:rPr sz="1800" spc="-15" dirty="0">
                <a:latin typeface="Arial"/>
                <a:cs typeface="Arial"/>
              </a:rPr>
              <a:t>not </a:t>
            </a:r>
            <a:r>
              <a:rPr sz="1800" spc="-125" dirty="0">
                <a:latin typeface="Arial"/>
                <a:cs typeface="Arial"/>
              </a:rPr>
              <a:t>a </a:t>
            </a:r>
            <a:r>
              <a:rPr sz="1800" spc="-30" dirty="0">
                <a:latin typeface="Arial"/>
                <a:cs typeface="Arial"/>
              </a:rPr>
              <a:t>realistic</a:t>
            </a:r>
            <a:r>
              <a:rPr sz="1800" spc="130" dirty="0">
                <a:latin typeface="Arial"/>
                <a:cs typeface="Arial"/>
              </a:rPr>
              <a:t> </a:t>
            </a:r>
            <a:r>
              <a:rPr sz="1800" spc="-45" dirty="0">
                <a:latin typeface="Arial"/>
                <a:cs typeface="Arial"/>
              </a:rPr>
              <a:t>approach</a:t>
            </a:r>
            <a:endParaRPr sz="1800" dirty="0">
              <a:latin typeface="Arial"/>
              <a:cs typeface="Arial"/>
            </a:endParaRPr>
          </a:p>
          <a:p>
            <a:pPr marL="469900" indent="-457200">
              <a:lnSpc>
                <a:spcPct val="100000"/>
              </a:lnSpc>
              <a:spcBef>
                <a:spcPts val="695"/>
              </a:spcBef>
              <a:buSzPct val="83333"/>
              <a:buAutoNum type="arabicPeriod" startAt="4"/>
              <a:tabLst>
                <a:tab pos="469265" algn="l"/>
                <a:tab pos="469900" algn="l"/>
              </a:tabLst>
            </a:pPr>
            <a:r>
              <a:rPr sz="1800" spc="-60" dirty="0">
                <a:latin typeface="Arial"/>
                <a:cs typeface="Arial"/>
              </a:rPr>
              <a:t>Suitable </a:t>
            </a:r>
            <a:r>
              <a:rPr sz="1800" spc="-15" dirty="0">
                <a:latin typeface="Arial"/>
                <a:cs typeface="Arial"/>
              </a:rPr>
              <a:t>only for </a:t>
            </a:r>
            <a:r>
              <a:rPr sz="1800" spc="-50" dirty="0">
                <a:latin typeface="Arial"/>
                <a:cs typeface="Arial"/>
              </a:rPr>
              <a:t>small</a:t>
            </a:r>
            <a:r>
              <a:rPr sz="1800" spc="185" dirty="0">
                <a:latin typeface="Arial"/>
                <a:cs typeface="Arial"/>
              </a:rPr>
              <a:t> </a:t>
            </a:r>
            <a:r>
              <a:rPr sz="1800" spc="-30" dirty="0">
                <a:latin typeface="Arial"/>
                <a:cs typeface="Arial"/>
              </a:rPr>
              <a:t>projects.</a:t>
            </a:r>
            <a:endParaRPr sz="1800" dirty="0">
              <a:latin typeface="Arial"/>
              <a:cs typeface="Arial"/>
            </a:endParaRPr>
          </a:p>
        </p:txBody>
      </p:sp>
      <p:sp>
        <p:nvSpPr>
          <p:cNvPr id="20" name="object 20"/>
          <p:cNvSpPr txBox="1"/>
          <p:nvPr/>
        </p:nvSpPr>
        <p:spPr>
          <a:xfrm>
            <a:off x="837690" y="1425098"/>
            <a:ext cx="6094095" cy="1693545"/>
          </a:xfrm>
          <a:prstGeom prst="rect">
            <a:avLst/>
          </a:prstGeom>
        </p:spPr>
        <p:txBody>
          <a:bodyPr vert="horz" wrap="square" lIns="0" tIns="145415" rIns="0" bIns="0" rtlCol="0">
            <a:spAutoFit/>
          </a:bodyPr>
          <a:lstStyle/>
          <a:p>
            <a:pPr marR="1764030" algn="r">
              <a:lnSpc>
                <a:spcPct val="100000"/>
              </a:lnSpc>
              <a:spcBef>
                <a:spcPts val="1145"/>
              </a:spcBef>
            </a:pPr>
            <a:endParaRPr sz="1600" dirty="0">
              <a:latin typeface="Georgia"/>
              <a:cs typeface="Georgia"/>
            </a:endParaRPr>
          </a:p>
          <a:p>
            <a:pPr marL="12700">
              <a:lnSpc>
                <a:spcPct val="100000"/>
              </a:lnSpc>
              <a:spcBef>
                <a:spcPts val="1550"/>
              </a:spcBef>
            </a:pPr>
            <a:r>
              <a:rPr sz="2400" spc="-85" dirty="0">
                <a:latin typeface="Arial"/>
                <a:cs typeface="Arial"/>
              </a:rPr>
              <a:t>Advantages</a:t>
            </a:r>
            <a:r>
              <a:rPr sz="2400" spc="-85" dirty="0">
                <a:latin typeface="Georgia"/>
                <a:cs typeface="Georgia"/>
              </a:rPr>
              <a:t>:</a:t>
            </a:r>
            <a:endParaRPr sz="2400" dirty="0">
              <a:latin typeface="Georgia"/>
              <a:cs typeface="Georgia"/>
            </a:endParaRPr>
          </a:p>
          <a:p>
            <a:pPr marL="234950" indent="-222885">
              <a:lnSpc>
                <a:spcPct val="100000"/>
              </a:lnSpc>
              <a:spcBef>
                <a:spcPts val="720"/>
              </a:spcBef>
              <a:buAutoNum type="arabicPeriod"/>
              <a:tabLst>
                <a:tab pos="235585" algn="l"/>
              </a:tabLst>
            </a:pPr>
            <a:r>
              <a:rPr sz="1800" spc="-75" dirty="0">
                <a:latin typeface="Arial"/>
                <a:cs typeface="Arial"/>
              </a:rPr>
              <a:t>Very </a:t>
            </a:r>
            <a:r>
              <a:rPr sz="1800" spc="-65" dirty="0">
                <a:latin typeface="Arial"/>
                <a:cs typeface="Arial"/>
              </a:rPr>
              <a:t>Simple </a:t>
            </a:r>
            <a:r>
              <a:rPr sz="1800" dirty="0">
                <a:latin typeface="Arial"/>
                <a:cs typeface="Arial"/>
              </a:rPr>
              <a:t>&amp; </a:t>
            </a:r>
            <a:r>
              <a:rPr sz="1800" spc="-114" dirty="0">
                <a:latin typeface="Arial"/>
                <a:cs typeface="Arial"/>
              </a:rPr>
              <a:t>Easy </a:t>
            </a:r>
            <a:r>
              <a:rPr sz="1800" spc="-20" dirty="0">
                <a:latin typeface="Arial"/>
                <a:cs typeface="Arial"/>
              </a:rPr>
              <a:t>to</a:t>
            </a:r>
            <a:r>
              <a:rPr sz="1800" spc="35" dirty="0">
                <a:latin typeface="Arial"/>
                <a:cs typeface="Arial"/>
              </a:rPr>
              <a:t> </a:t>
            </a:r>
            <a:r>
              <a:rPr sz="1800" spc="-40" dirty="0">
                <a:latin typeface="Arial"/>
                <a:cs typeface="Arial"/>
              </a:rPr>
              <a:t>Understand</a:t>
            </a:r>
            <a:endParaRPr sz="1800" dirty="0">
              <a:latin typeface="Arial"/>
              <a:cs typeface="Arial"/>
            </a:endParaRPr>
          </a:p>
          <a:p>
            <a:pPr marL="234950" indent="-222885">
              <a:lnSpc>
                <a:spcPct val="100000"/>
              </a:lnSpc>
              <a:spcBef>
                <a:spcPts val="700"/>
              </a:spcBef>
              <a:buAutoNum type="arabicPeriod"/>
              <a:tabLst>
                <a:tab pos="235585" algn="l"/>
              </a:tabLst>
            </a:pPr>
            <a:r>
              <a:rPr sz="1800" spc="-50" dirty="0">
                <a:latin typeface="Arial"/>
                <a:cs typeface="Arial"/>
              </a:rPr>
              <a:t>Is </a:t>
            </a:r>
            <a:r>
              <a:rPr sz="1800" spc="-125" dirty="0">
                <a:latin typeface="Arial"/>
                <a:cs typeface="Arial"/>
              </a:rPr>
              <a:t>a </a:t>
            </a:r>
            <a:r>
              <a:rPr sz="1800" spc="-75" dirty="0">
                <a:latin typeface="Arial"/>
                <a:cs typeface="Arial"/>
              </a:rPr>
              <a:t>Systematic </a:t>
            </a:r>
            <a:r>
              <a:rPr sz="1800" dirty="0">
                <a:latin typeface="Arial"/>
                <a:cs typeface="Arial"/>
              </a:rPr>
              <a:t>&amp; </a:t>
            </a:r>
            <a:r>
              <a:rPr sz="1800" spc="-60" dirty="0">
                <a:latin typeface="Arial"/>
                <a:cs typeface="Arial"/>
              </a:rPr>
              <a:t>Sequential </a:t>
            </a:r>
            <a:r>
              <a:rPr sz="1800" spc="-45" dirty="0">
                <a:latin typeface="Arial"/>
                <a:cs typeface="Arial"/>
              </a:rPr>
              <a:t>approach </a:t>
            </a:r>
            <a:r>
              <a:rPr sz="1800" spc="-15" dirty="0">
                <a:latin typeface="Arial"/>
                <a:cs typeface="Arial"/>
              </a:rPr>
              <a:t>for </a:t>
            </a:r>
            <a:r>
              <a:rPr sz="1800" spc="-155" dirty="0">
                <a:latin typeface="Arial"/>
                <a:cs typeface="Arial"/>
              </a:rPr>
              <a:t>S/ </a:t>
            </a:r>
            <a:r>
              <a:rPr sz="1800" spc="-45" dirty="0">
                <a:latin typeface="Arial"/>
                <a:cs typeface="Arial"/>
              </a:rPr>
              <a:t>W</a:t>
            </a:r>
            <a:r>
              <a:rPr sz="1800" spc="204" dirty="0">
                <a:latin typeface="Arial"/>
                <a:cs typeface="Arial"/>
              </a:rPr>
              <a:t> </a:t>
            </a:r>
            <a:r>
              <a:rPr sz="1800" spc="-50" dirty="0">
                <a:latin typeface="Arial"/>
                <a:cs typeface="Arial"/>
              </a:rPr>
              <a:t>Development</a:t>
            </a:r>
            <a:endParaRPr sz="1800" dirty="0">
              <a:latin typeface="Arial"/>
              <a:cs typeface="Aria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93272" y="44450"/>
            <a:ext cx="8465127" cy="7539142"/>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p:nvPr/>
        </p:nvSpPr>
        <p:spPr>
          <a:xfrm>
            <a:off x="5715000" y="6643002"/>
            <a:ext cx="4343399" cy="475066"/>
          </a:xfrm>
          <a:prstGeom prst="rect">
            <a:avLst/>
          </a:prstGeom>
        </p:spPr>
        <p:txBody>
          <a:bodyPr vert="horz" wrap="square" lIns="0" tIns="13272" rIns="0" bIns="0" rtlCol="0">
            <a:spAutoFit/>
          </a:bodyPr>
          <a:lstStyle/>
          <a:p>
            <a:pPr algn="ctr">
              <a:lnSpc>
                <a:spcPts val="3614"/>
              </a:lnSpc>
              <a:spcBef>
                <a:spcPts val="105"/>
              </a:spcBef>
            </a:pPr>
            <a:r>
              <a:rPr sz="3025" b="1" spc="-6" dirty="0" smtClean="0">
                <a:solidFill>
                  <a:srgbClr val="6F2F9F"/>
                </a:solidFill>
                <a:latin typeface="Carlito"/>
                <a:cs typeface="Carlito"/>
              </a:rPr>
              <a:t>The</a:t>
            </a:r>
            <a:r>
              <a:rPr sz="3025" b="1" spc="-50" dirty="0" smtClean="0">
                <a:solidFill>
                  <a:srgbClr val="6F2F9F"/>
                </a:solidFill>
                <a:latin typeface="Carlito"/>
                <a:cs typeface="Carlito"/>
              </a:rPr>
              <a:t> </a:t>
            </a:r>
            <a:r>
              <a:rPr sz="3025" b="1" spc="-6" dirty="0" smtClean="0">
                <a:solidFill>
                  <a:srgbClr val="6F2F9F"/>
                </a:solidFill>
                <a:latin typeface="Carlito"/>
                <a:cs typeface="Carlito"/>
              </a:rPr>
              <a:t>V-</a:t>
            </a:r>
            <a:r>
              <a:rPr sz="3080" b="1" spc="-11" dirty="0" smtClean="0">
                <a:solidFill>
                  <a:srgbClr val="6F2F9F"/>
                </a:solidFill>
                <a:latin typeface="Carlito"/>
                <a:cs typeface="Carlito"/>
              </a:rPr>
              <a:t>model</a:t>
            </a:r>
            <a:endParaRPr sz="3080" dirty="0">
              <a:latin typeface="Carlito"/>
              <a:cs typeface="Carlito"/>
            </a:endParaRPr>
          </a:p>
        </p:txBody>
      </p:sp>
    </p:spTree>
    <p:extLst>
      <p:ext uri="{BB962C8B-B14F-4D97-AF65-F5344CB8AC3E}">
        <p14:creationId xmlns:p14="http://schemas.microsoft.com/office/powerpoint/2010/main" val="3671060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13" y="44450"/>
            <a:ext cx="329692" cy="478914"/>
          </a:xfrm>
          <a:prstGeom prst="rect">
            <a:avLst/>
          </a:prstGeom>
        </p:spPr>
        <p:txBody>
          <a:bodyPr vert="horz" wrap="square" lIns="0" tIns="13272" rIns="0" bIns="0" rtlCol="0">
            <a:spAutoFit/>
          </a:bodyPr>
          <a:lstStyle/>
          <a:p>
            <a:pPr marL="13970">
              <a:spcBef>
                <a:spcPts val="105"/>
              </a:spcBef>
            </a:pPr>
            <a:r>
              <a:rPr sz="3025" spc="-6" dirty="0">
                <a:latin typeface="Wingdings"/>
                <a:cs typeface="Wingdings"/>
              </a:rPr>
              <a:t></a:t>
            </a:r>
            <a:endParaRPr sz="3025">
              <a:latin typeface="Wingdings"/>
              <a:cs typeface="Wingdings"/>
            </a:endParaRPr>
          </a:p>
        </p:txBody>
      </p:sp>
      <p:sp>
        <p:nvSpPr>
          <p:cNvPr id="3" name="object 3"/>
          <p:cNvSpPr txBox="1"/>
          <p:nvPr/>
        </p:nvSpPr>
        <p:spPr>
          <a:xfrm>
            <a:off x="460450" y="312114"/>
            <a:ext cx="9193657" cy="1317925"/>
          </a:xfrm>
          <a:prstGeom prst="rect">
            <a:avLst/>
          </a:prstGeom>
        </p:spPr>
        <p:txBody>
          <a:bodyPr vert="horz" wrap="square" lIns="0" tIns="107569" rIns="0" bIns="0" rtlCol="0">
            <a:spAutoFit/>
          </a:bodyPr>
          <a:lstStyle/>
          <a:p>
            <a:pPr marL="13970" marR="5588">
              <a:lnSpc>
                <a:spcPct val="76200"/>
              </a:lnSpc>
              <a:spcBef>
                <a:spcPts val="847"/>
              </a:spcBef>
            </a:pPr>
            <a:r>
              <a:rPr sz="2585" dirty="0">
                <a:latin typeface="Carlito"/>
                <a:cs typeface="Carlito"/>
              </a:rPr>
              <a:t>As a </a:t>
            </a:r>
            <a:r>
              <a:rPr sz="2585" spc="-6" dirty="0">
                <a:latin typeface="Carlito"/>
                <a:cs typeface="Carlito"/>
              </a:rPr>
              <a:t>software </a:t>
            </a:r>
            <a:r>
              <a:rPr sz="2585" dirty="0">
                <a:latin typeface="Carlito"/>
                <a:cs typeface="Carlito"/>
              </a:rPr>
              <a:t>team </a:t>
            </a:r>
            <a:r>
              <a:rPr sz="2585" spc="-6" dirty="0">
                <a:latin typeface="Carlito"/>
                <a:cs typeface="Carlito"/>
              </a:rPr>
              <a:t>moves down </a:t>
            </a:r>
            <a:r>
              <a:rPr sz="2585" dirty="0">
                <a:latin typeface="Carlito"/>
                <a:cs typeface="Carlito"/>
              </a:rPr>
              <a:t>the left </a:t>
            </a:r>
            <a:r>
              <a:rPr sz="2585" spc="-11" dirty="0">
                <a:latin typeface="Carlito"/>
                <a:cs typeface="Carlito"/>
              </a:rPr>
              <a:t>side </a:t>
            </a:r>
            <a:r>
              <a:rPr sz="2585" spc="-6" dirty="0">
                <a:latin typeface="Carlito"/>
                <a:cs typeface="Carlito"/>
              </a:rPr>
              <a:t>of the V, basic </a:t>
            </a:r>
            <a:r>
              <a:rPr sz="2585" spc="-11" dirty="0">
                <a:latin typeface="Carlito"/>
                <a:cs typeface="Carlito"/>
              </a:rPr>
              <a:t>problem  </a:t>
            </a:r>
            <a:r>
              <a:rPr sz="2585" dirty="0">
                <a:latin typeface="Carlito"/>
                <a:cs typeface="Carlito"/>
              </a:rPr>
              <a:t>requirements are </a:t>
            </a:r>
            <a:r>
              <a:rPr sz="2585" spc="-6" dirty="0">
                <a:latin typeface="Carlito"/>
                <a:cs typeface="Carlito"/>
              </a:rPr>
              <a:t>refined </a:t>
            </a:r>
            <a:r>
              <a:rPr sz="2585" dirty="0">
                <a:latin typeface="Carlito"/>
                <a:cs typeface="Carlito"/>
              </a:rPr>
              <a:t>into </a:t>
            </a:r>
            <a:r>
              <a:rPr sz="2585" spc="-6" dirty="0">
                <a:latin typeface="Carlito"/>
                <a:cs typeface="Carlito"/>
              </a:rPr>
              <a:t>progressively more detailed </a:t>
            </a:r>
            <a:r>
              <a:rPr sz="2585" dirty="0">
                <a:latin typeface="Carlito"/>
                <a:cs typeface="Carlito"/>
              </a:rPr>
              <a:t>and  technical </a:t>
            </a:r>
            <a:r>
              <a:rPr sz="2585" spc="-6" dirty="0">
                <a:latin typeface="Carlito"/>
                <a:cs typeface="Carlito"/>
              </a:rPr>
              <a:t>representations of </a:t>
            </a:r>
            <a:r>
              <a:rPr sz="2585" dirty="0">
                <a:latin typeface="Carlito"/>
                <a:cs typeface="Carlito"/>
              </a:rPr>
              <a:t>the </a:t>
            </a:r>
            <a:r>
              <a:rPr sz="2585" spc="-6" dirty="0">
                <a:latin typeface="Carlito"/>
                <a:cs typeface="Carlito"/>
              </a:rPr>
              <a:t>problem </a:t>
            </a:r>
            <a:r>
              <a:rPr sz="2585" dirty="0">
                <a:latin typeface="Carlito"/>
                <a:cs typeface="Carlito"/>
              </a:rPr>
              <a:t>and its </a:t>
            </a:r>
            <a:r>
              <a:rPr sz="2585" spc="-11" dirty="0">
                <a:latin typeface="Carlito"/>
                <a:cs typeface="Carlito"/>
              </a:rPr>
              <a:t>solution.</a:t>
            </a:r>
            <a:endParaRPr sz="2585">
              <a:latin typeface="Carlito"/>
              <a:cs typeface="Carlito"/>
            </a:endParaRPr>
          </a:p>
        </p:txBody>
      </p:sp>
      <p:sp>
        <p:nvSpPr>
          <p:cNvPr id="4" name="object 4"/>
          <p:cNvSpPr txBox="1"/>
          <p:nvPr/>
        </p:nvSpPr>
        <p:spPr>
          <a:xfrm>
            <a:off x="86613" y="1811096"/>
            <a:ext cx="347155" cy="505716"/>
          </a:xfrm>
          <a:prstGeom prst="rect">
            <a:avLst/>
          </a:prstGeom>
        </p:spPr>
        <p:txBody>
          <a:bodyPr vert="horz" wrap="square" lIns="0" tIns="14669" rIns="0" bIns="0" rtlCol="0">
            <a:spAutoFit/>
          </a:bodyPr>
          <a:lstStyle/>
          <a:p>
            <a:pPr marL="13970">
              <a:spcBef>
                <a:spcPts val="116"/>
              </a:spcBef>
            </a:pPr>
            <a:r>
              <a:rPr sz="3190" dirty="0">
                <a:latin typeface="Wingdings"/>
                <a:cs typeface="Wingdings"/>
              </a:rPr>
              <a:t></a:t>
            </a:r>
            <a:endParaRPr sz="3190">
              <a:latin typeface="Wingdings"/>
              <a:cs typeface="Wingdings"/>
            </a:endParaRPr>
          </a:p>
        </p:txBody>
      </p:sp>
      <p:sp>
        <p:nvSpPr>
          <p:cNvPr id="5" name="object 5"/>
          <p:cNvSpPr txBox="1"/>
          <p:nvPr/>
        </p:nvSpPr>
        <p:spPr>
          <a:xfrm>
            <a:off x="460450" y="2139671"/>
            <a:ext cx="9280970" cy="1381725"/>
          </a:xfrm>
          <a:prstGeom prst="rect">
            <a:avLst/>
          </a:prstGeom>
        </p:spPr>
        <p:txBody>
          <a:bodyPr vert="horz" wrap="square" lIns="0" tIns="97092" rIns="0" bIns="0" rtlCol="0">
            <a:spAutoFit/>
          </a:bodyPr>
          <a:lstStyle/>
          <a:p>
            <a:pPr marL="13970" marR="5588">
              <a:lnSpc>
                <a:spcPct val="79300"/>
              </a:lnSpc>
              <a:spcBef>
                <a:spcPts val="765"/>
              </a:spcBef>
            </a:pPr>
            <a:r>
              <a:rPr sz="2640" spc="-6" dirty="0">
                <a:latin typeface="Carlito"/>
                <a:cs typeface="Carlito"/>
              </a:rPr>
              <a:t>Once </a:t>
            </a:r>
            <a:r>
              <a:rPr sz="2640" dirty="0">
                <a:latin typeface="Carlito"/>
                <a:cs typeface="Carlito"/>
              </a:rPr>
              <a:t>code </a:t>
            </a:r>
            <a:r>
              <a:rPr sz="2640" spc="-6" dirty="0">
                <a:latin typeface="Carlito"/>
                <a:cs typeface="Carlito"/>
              </a:rPr>
              <a:t>has been </a:t>
            </a:r>
            <a:r>
              <a:rPr sz="2640" dirty="0">
                <a:latin typeface="Carlito"/>
                <a:cs typeface="Carlito"/>
              </a:rPr>
              <a:t>generated, </a:t>
            </a:r>
            <a:r>
              <a:rPr sz="2640" spc="-6" dirty="0">
                <a:latin typeface="Carlito"/>
                <a:cs typeface="Carlito"/>
              </a:rPr>
              <a:t>the </a:t>
            </a:r>
            <a:r>
              <a:rPr sz="2640" dirty="0">
                <a:latin typeface="Carlito"/>
                <a:cs typeface="Carlito"/>
              </a:rPr>
              <a:t>team moves </a:t>
            </a:r>
            <a:r>
              <a:rPr sz="2640" spc="-6" dirty="0">
                <a:latin typeface="Carlito"/>
                <a:cs typeface="Carlito"/>
              </a:rPr>
              <a:t>up </a:t>
            </a:r>
            <a:r>
              <a:rPr sz="2640" dirty="0">
                <a:latin typeface="Carlito"/>
                <a:cs typeface="Carlito"/>
              </a:rPr>
              <a:t>the right </a:t>
            </a:r>
            <a:r>
              <a:rPr sz="2640" spc="-6" dirty="0">
                <a:latin typeface="Carlito"/>
                <a:cs typeface="Carlito"/>
              </a:rPr>
              <a:t>side of  </a:t>
            </a:r>
            <a:r>
              <a:rPr sz="2640" dirty="0">
                <a:latin typeface="Carlito"/>
                <a:cs typeface="Carlito"/>
              </a:rPr>
              <a:t>the </a:t>
            </a:r>
            <a:r>
              <a:rPr sz="2640" spc="-6" dirty="0">
                <a:latin typeface="Carlito"/>
                <a:cs typeface="Carlito"/>
              </a:rPr>
              <a:t>V, </a:t>
            </a:r>
            <a:r>
              <a:rPr sz="2640" dirty="0">
                <a:latin typeface="Carlito"/>
                <a:cs typeface="Carlito"/>
              </a:rPr>
              <a:t>essentially </a:t>
            </a:r>
            <a:r>
              <a:rPr sz="2640" spc="-6" dirty="0">
                <a:latin typeface="Carlito"/>
                <a:cs typeface="Carlito"/>
              </a:rPr>
              <a:t>performing </a:t>
            </a:r>
            <a:r>
              <a:rPr sz="2640" dirty="0">
                <a:latin typeface="Carlito"/>
                <a:cs typeface="Carlito"/>
              </a:rPr>
              <a:t>a </a:t>
            </a:r>
            <a:r>
              <a:rPr sz="2640" spc="-6" dirty="0">
                <a:latin typeface="Carlito"/>
                <a:cs typeface="Carlito"/>
              </a:rPr>
              <a:t>series of </a:t>
            </a:r>
            <a:r>
              <a:rPr sz="2640" dirty="0">
                <a:latin typeface="Carlito"/>
                <a:cs typeface="Carlito"/>
              </a:rPr>
              <a:t>tests </a:t>
            </a:r>
            <a:r>
              <a:rPr sz="2640" spc="-6" dirty="0">
                <a:latin typeface="Carlito"/>
                <a:cs typeface="Carlito"/>
              </a:rPr>
              <a:t>(quality assurance  </a:t>
            </a:r>
            <a:r>
              <a:rPr sz="2640" dirty="0">
                <a:latin typeface="Carlito"/>
                <a:cs typeface="Carlito"/>
              </a:rPr>
              <a:t>actions) that </a:t>
            </a:r>
            <a:r>
              <a:rPr sz="2640" spc="-6" dirty="0">
                <a:latin typeface="Carlito"/>
                <a:cs typeface="Carlito"/>
              </a:rPr>
              <a:t>validate </a:t>
            </a:r>
            <a:r>
              <a:rPr sz="2640" dirty="0">
                <a:latin typeface="Carlito"/>
                <a:cs typeface="Carlito"/>
              </a:rPr>
              <a:t>each </a:t>
            </a:r>
            <a:r>
              <a:rPr sz="2640" spc="-11" dirty="0">
                <a:latin typeface="Carlito"/>
                <a:cs typeface="Carlito"/>
              </a:rPr>
              <a:t>of </a:t>
            </a:r>
            <a:r>
              <a:rPr sz="2640" dirty="0">
                <a:latin typeface="Carlito"/>
                <a:cs typeface="Carlito"/>
              </a:rPr>
              <a:t>the </a:t>
            </a:r>
            <a:r>
              <a:rPr sz="2640" spc="-6" dirty="0">
                <a:latin typeface="Carlito"/>
                <a:cs typeface="Carlito"/>
              </a:rPr>
              <a:t>models </a:t>
            </a:r>
            <a:r>
              <a:rPr sz="2640" dirty="0">
                <a:latin typeface="Carlito"/>
                <a:cs typeface="Carlito"/>
              </a:rPr>
              <a:t>created as the team  moved </a:t>
            </a:r>
            <a:r>
              <a:rPr sz="2640" spc="-6" dirty="0">
                <a:latin typeface="Carlito"/>
                <a:cs typeface="Carlito"/>
              </a:rPr>
              <a:t>down </a:t>
            </a:r>
            <a:r>
              <a:rPr sz="2640" dirty="0">
                <a:latin typeface="Carlito"/>
                <a:cs typeface="Carlito"/>
              </a:rPr>
              <a:t>the left</a:t>
            </a:r>
            <a:r>
              <a:rPr sz="2640" spc="-6" dirty="0">
                <a:latin typeface="Carlito"/>
                <a:cs typeface="Carlito"/>
              </a:rPr>
              <a:t> side.</a:t>
            </a:r>
            <a:endParaRPr sz="2640">
              <a:latin typeface="Carlito"/>
              <a:cs typeface="Carlito"/>
            </a:endParaRPr>
          </a:p>
        </p:txBody>
      </p:sp>
      <p:sp>
        <p:nvSpPr>
          <p:cNvPr id="6" name="object 6"/>
          <p:cNvSpPr txBox="1"/>
          <p:nvPr/>
        </p:nvSpPr>
        <p:spPr>
          <a:xfrm>
            <a:off x="86613" y="4029671"/>
            <a:ext cx="286385" cy="411908"/>
          </a:xfrm>
          <a:prstGeom prst="rect">
            <a:avLst/>
          </a:prstGeom>
        </p:spPr>
        <p:txBody>
          <a:bodyPr vert="horz" wrap="square" lIns="0" tIns="13970" rIns="0" bIns="0" rtlCol="0">
            <a:spAutoFit/>
          </a:bodyPr>
          <a:lstStyle/>
          <a:p>
            <a:pPr marL="13970">
              <a:spcBef>
                <a:spcPts val="110"/>
              </a:spcBef>
            </a:pPr>
            <a:r>
              <a:rPr sz="2585" dirty="0">
                <a:latin typeface="Wingdings"/>
                <a:cs typeface="Wingdings"/>
              </a:rPr>
              <a:t></a:t>
            </a:r>
            <a:endParaRPr sz="2585">
              <a:latin typeface="Wingdings"/>
              <a:cs typeface="Wingdings"/>
            </a:endParaRPr>
          </a:p>
        </p:txBody>
      </p:sp>
      <p:sp>
        <p:nvSpPr>
          <p:cNvPr id="7" name="object 7"/>
          <p:cNvSpPr txBox="1"/>
          <p:nvPr/>
        </p:nvSpPr>
        <p:spPr>
          <a:xfrm>
            <a:off x="460450" y="4274425"/>
            <a:ext cx="8876538" cy="644087"/>
          </a:xfrm>
          <a:prstGeom prst="rect">
            <a:avLst/>
          </a:prstGeom>
        </p:spPr>
        <p:txBody>
          <a:bodyPr vert="horz" wrap="square" lIns="0" tIns="95695" rIns="0" bIns="0" rtlCol="0">
            <a:spAutoFit/>
          </a:bodyPr>
          <a:lstStyle/>
          <a:p>
            <a:pPr marL="13970" marR="5588">
              <a:lnSpc>
                <a:spcPct val="76700"/>
              </a:lnSpc>
              <a:spcBef>
                <a:spcPts val="754"/>
              </a:spcBef>
            </a:pPr>
            <a:r>
              <a:rPr sz="2310" dirty="0">
                <a:latin typeface="Carlito"/>
                <a:cs typeface="Carlito"/>
              </a:rPr>
              <a:t>In reality, </a:t>
            </a:r>
            <a:r>
              <a:rPr sz="2310" spc="-6" dirty="0">
                <a:latin typeface="Carlito"/>
                <a:cs typeface="Carlito"/>
              </a:rPr>
              <a:t>there </a:t>
            </a:r>
            <a:r>
              <a:rPr sz="2310" dirty="0">
                <a:latin typeface="Carlito"/>
                <a:cs typeface="Carlito"/>
              </a:rPr>
              <a:t>is </a:t>
            </a:r>
            <a:r>
              <a:rPr sz="2310" spc="-6" dirty="0">
                <a:latin typeface="Carlito"/>
                <a:cs typeface="Carlito"/>
              </a:rPr>
              <a:t>no fundamental difference between </a:t>
            </a:r>
            <a:r>
              <a:rPr sz="2310" dirty="0">
                <a:latin typeface="Carlito"/>
                <a:cs typeface="Carlito"/>
              </a:rPr>
              <a:t>the </a:t>
            </a:r>
            <a:r>
              <a:rPr sz="2310" spc="-6" dirty="0">
                <a:latin typeface="Carlito"/>
                <a:cs typeface="Carlito"/>
              </a:rPr>
              <a:t>classic life cycle  </a:t>
            </a:r>
            <a:r>
              <a:rPr sz="2310" dirty="0">
                <a:latin typeface="Carlito"/>
                <a:cs typeface="Carlito"/>
              </a:rPr>
              <a:t>and the</a:t>
            </a:r>
            <a:r>
              <a:rPr sz="2310" spc="6" dirty="0">
                <a:latin typeface="Carlito"/>
                <a:cs typeface="Carlito"/>
              </a:rPr>
              <a:t> </a:t>
            </a:r>
            <a:r>
              <a:rPr sz="2310" spc="-11" dirty="0">
                <a:latin typeface="Carlito"/>
                <a:cs typeface="Carlito"/>
              </a:rPr>
              <a:t>V-model.</a:t>
            </a:r>
            <a:endParaRPr sz="2310">
              <a:latin typeface="Carlito"/>
              <a:cs typeface="Carlito"/>
            </a:endParaRPr>
          </a:p>
        </p:txBody>
      </p:sp>
      <p:sp>
        <p:nvSpPr>
          <p:cNvPr id="8" name="object 8"/>
          <p:cNvSpPr txBox="1"/>
          <p:nvPr/>
        </p:nvSpPr>
        <p:spPr>
          <a:xfrm>
            <a:off x="86613" y="4938280"/>
            <a:ext cx="286385" cy="411908"/>
          </a:xfrm>
          <a:prstGeom prst="rect">
            <a:avLst/>
          </a:prstGeom>
        </p:spPr>
        <p:txBody>
          <a:bodyPr vert="horz" wrap="square" lIns="0" tIns="13970" rIns="0" bIns="0" rtlCol="0">
            <a:spAutoFit/>
          </a:bodyPr>
          <a:lstStyle/>
          <a:p>
            <a:pPr marL="13970">
              <a:spcBef>
                <a:spcPts val="110"/>
              </a:spcBef>
            </a:pPr>
            <a:r>
              <a:rPr sz="2585" dirty="0">
                <a:latin typeface="Wingdings"/>
                <a:cs typeface="Wingdings"/>
              </a:rPr>
              <a:t></a:t>
            </a:r>
            <a:endParaRPr sz="2585">
              <a:latin typeface="Wingdings"/>
              <a:cs typeface="Wingdings"/>
            </a:endParaRPr>
          </a:p>
        </p:txBody>
      </p:sp>
      <p:sp>
        <p:nvSpPr>
          <p:cNvPr id="9" name="object 9"/>
          <p:cNvSpPr txBox="1"/>
          <p:nvPr/>
        </p:nvSpPr>
        <p:spPr>
          <a:xfrm>
            <a:off x="460450" y="5183036"/>
            <a:ext cx="7506780" cy="917816"/>
          </a:xfrm>
          <a:prstGeom prst="rect">
            <a:avLst/>
          </a:prstGeom>
        </p:spPr>
        <p:txBody>
          <a:bodyPr vert="horz" wrap="square" lIns="0" tIns="95695" rIns="0" bIns="0" rtlCol="0">
            <a:spAutoFit/>
          </a:bodyPr>
          <a:lstStyle/>
          <a:p>
            <a:pPr marL="13970" marR="5588">
              <a:lnSpc>
                <a:spcPct val="76700"/>
              </a:lnSpc>
              <a:spcBef>
                <a:spcPts val="754"/>
              </a:spcBef>
            </a:pPr>
            <a:r>
              <a:rPr sz="2310" spc="-6" dirty="0">
                <a:latin typeface="Carlito"/>
                <a:cs typeface="Carlito"/>
              </a:rPr>
              <a:t>The </a:t>
            </a:r>
            <a:r>
              <a:rPr sz="2310" dirty="0">
                <a:latin typeface="Carlito"/>
                <a:cs typeface="Carlito"/>
              </a:rPr>
              <a:t>V-model </a:t>
            </a:r>
            <a:r>
              <a:rPr sz="2310" spc="-6" dirty="0">
                <a:latin typeface="Carlito"/>
                <a:cs typeface="Carlito"/>
              </a:rPr>
              <a:t>provides </a:t>
            </a:r>
            <a:r>
              <a:rPr sz="2310" dirty="0">
                <a:latin typeface="Carlito"/>
                <a:cs typeface="Carlito"/>
              </a:rPr>
              <a:t>a way </a:t>
            </a:r>
            <a:r>
              <a:rPr sz="2310" spc="-6" dirty="0">
                <a:latin typeface="Carlito"/>
                <a:cs typeface="Carlito"/>
              </a:rPr>
              <a:t>of visualizing how verification and  </a:t>
            </a:r>
            <a:r>
              <a:rPr sz="2310" dirty="0">
                <a:latin typeface="Carlito"/>
                <a:cs typeface="Carlito"/>
              </a:rPr>
              <a:t>validation </a:t>
            </a:r>
            <a:r>
              <a:rPr sz="2310" spc="-6" dirty="0">
                <a:latin typeface="Carlito"/>
                <a:cs typeface="Carlito"/>
              </a:rPr>
              <a:t>actions </a:t>
            </a:r>
            <a:r>
              <a:rPr sz="2310" dirty="0">
                <a:latin typeface="Carlito"/>
                <a:cs typeface="Carlito"/>
              </a:rPr>
              <a:t>are </a:t>
            </a:r>
            <a:r>
              <a:rPr sz="2310" spc="-6" dirty="0">
                <a:latin typeface="Carlito"/>
                <a:cs typeface="Carlito"/>
              </a:rPr>
              <a:t>applied </a:t>
            </a:r>
            <a:r>
              <a:rPr sz="2310" dirty="0">
                <a:latin typeface="Carlito"/>
                <a:cs typeface="Carlito"/>
              </a:rPr>
              <a:t>to </a:t>
            </a:r>
            <a:r>
              <a:rPr sz="2310" spc="-6" dirty="0">
                <a:latin typeface="Carlito"/>
                <a:cs typeface="Carlito"/>
              </a:rPr>
              <a:t>earlier engineering</a:t>
            </a:r>
            <a:r>
              <a:rPr sz="2310" spc="-17" dirty="0">
                <a:latin typeface="Carlito"/>
                <a:cs typeface="Carlito"/>
              </a:rPr>
              <a:t> </a:t>
            </a:r>
            <a:r>
              <a:rPr sz="2310" dirty="0">
                <a:latin typeface="Carlito"/>
                <a:cs typeface="Carlito"/>
              </a:rPr>
              <a:t>work.</a:t>
            </a:r>
            <a:endParaRPr sz="2310">
              <a:latin typeface="Carlito"/>
              <a:cs typeface="Carlito"/>
            </a:endParaRPr>
          </a:p>
        </p:txBody>
      </p:sp>
      <p:sp>
        <p:nvSpPr>
          <p:cNvPr id="10" name="object 10"/>
          <p:cNvSpPr txBox="1"/>
          <p:nvPr/>
        </p:nvSpPr>
        <p:spPr>
          <a:xfrm>
            <a:off x="100583" y="5993100"/>
            <a:ext cx="307340" cy="487378"/>
          </a:xfrm>
          <a:prstGeom prst="rect">
            <a:avLst/>
          </a:prstGeom>
        </p:spPr>
        <p:txBody>
          <a:bodyPr vert="horz" wrap="square" lIns="0" tIns="13272" rIns="0" bIns="0" rtlCol="0">
            <a:spAutoFit/>
          </a:bodyPr>
          <a:lstStyle/>
          <a:p>
            <a:pPr>
              <a:spcBef>
                <a:spcPts val="105"/>
              </a:spcBef>
            </a:pPr>
            <a:r>
              <a:rPr sz="3080" spc="-6" dirty="0">
                <a:latin typeface="Wingdings"/>
                <a:cs typeface="Wingdings"/>
              </a:rPr>
              <a:t></a:t>
            </a:r>
            <a:endParaRPr sz="3080">
              <a:latin typeface="Wingdings"/>
              <a:cs typeface="Wingdings"/>
            </a:endParaRPr>
          </a:p>
        </p:txBody>
      </p:sp>
      <p:sp>
        <p:nvSpPr>
          <p:cNvPr id="11" name="object 11"/>
          <p:cNvSpPr txBox="1"/>
          <p:nvPr/>
        </p:nvSpPr>
        <p:spPr>
          <a:xfrm>
            <a:off x="474420" y="6306586"/>
            <a:ext cx="9172702" cy="809709"/>
          </a:xfrm>
          <a:prstGeom prst="rect">
            <a:avLst/>
          </a:prstGeom>
        </p:spPr>
        <p:txBody>
          <a:bodyPr vert="horz" wrap="square" lIns="0" tIns="13970" rIns="0" bIns="0" rtlCol="0">
            <a:spAutoFit/>
          </a:bodyPr>
          <a:lstStyle/>
          <a:p>
            <a:pPr>
              <a:spcBef>
                <a:spcPts val="110"/>
              </a:spcBef>
            </a:pPr>
            <a:r>
              <a:rPr sz="2585" spc="-6" dirty="0">
                <a:latin typeface="Carlito"/>
                <a:cs typeface="Carlito"/>
              </a:rPr>
              <a:t>The waterfall </a:t>
            </a:r>
            <a:r>
              <a:rPr sz="2585" dirty="0">
                <a:latin typeface="Carlito"/>
                <a:cs typeface="Carlito"/>
              </a:rPr>
              <a:t>model is </a:t>
            </a:r>
            <a:r>
              <a:rPr sz="2585" spc="-6" dirty="0">
                <a:latin typeface="Carlito"/>
                <a:cs typeface="Carlito"/>
              </a:rPr>
              <a:t>the oldest paradigm for software</a:t>
            </a:r>
            <a:r>
              <a:rPr sz="2585" spc="77" dirty="0">
                <a:latin typeface="Carlito"/>
                <a:cs typeface="Carlito"/>
              </a:rPr>
              <a:t> </a:t>
            </a:r>
            <a:r>
              <a:rPr sz="2585" spc="-6" dirty="0">
                <a:latin typeface="Carlito"/>
                <a:cs typeface="Carlito"/>
              </a:rPr>
              <a:t>engineering.</a:t>
            </a:r>
            <a:endParaRPr sz="2585">
              <a:latin typeface="Carlito"/>
              <a:cs typeface="Carlito"/>
            </a:endParaRPr>
          </a:p>
        </p:txBody>
      </p:sp>
    </p:spTree>
    <p:extLst>
      <p:ext uri="{BB962C8B-B14F-4D97-AF65-F5344CB8AC3E}">
        <p14:creationId xmlns:p14="http://schemas.microsoft.com/office/powerpoint/2010/main" val="1454258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93667" y="807211"/>
            <a:ext cx="3285490" cy="574040"/>
          </a:xfrm>
          <a:prstGeom prst="rect">
            <a:avLst/>
          </a:prstGeom>
        </p:spPr>
        <p:txBody>
          <a:bodyPr vert="horz" wrap="square" lIns="0" tIns="12700" rIns="0" bIns="0" rtlCol="0">
            <a:spAutoFit/>
          </a:bodyPr>
          <a:lstStyle/>
          <a:p>
            <a:pPr marL="12700">
              <a:lnSpc>
                <a:spcPct val="100000"/>
              </a:lnSpc>
              <a:spcBef>
                <a:spcPts val="100"/>
              </a:spcBef>
            </a:pPr>
            <a:r>
              <a:rPr sz="3600" b="1" dirty="0"/>
              <a:t>V </a:t>
            </a:r>
            <a:r>
              <a:rPr sz="3600" b="1" dirty="0" smtClean="0"/>
              <a:t>Model</a:t>
            </a:r>
            <a:endParaRPr sz="3600" b="1" dirty="0"/>
          </a:p>
        </p:txBody>
      </p:sp>
      <p:sp>
        <p:nvSpPr>
          <p:cNvPr id="3" name="object 3"/>
          <p:cNvSpPr txBox="1"/>
          <p:nvPr/>
        </p:nvSpPr>
        <p:spPr>
          <a:xfrm>
            <a:off x="825500" y="1998979"/>
            <a:ext cx="7314565" cy="4414520"/>
          </a:xfrm>
          <a:prstGeom prst="rect">
            <a:avLst/>
          </a:prstGeom>
        </p:spPr>
        <p:txBody>
          <a:bodyPr vert="horz" wrap="square" lIns="0" tIns="12700" rIns="0" bIns="0" rtlCol="0">
            <a:spAutoFit/>
          </a:bodyPr>
          <a:lstStyle/>
          <a:p>
            <a:pPr marL="12700">
              <a:lnSpc>
                <a:spcPct val="100000"/>
              </a:lnSpc>
              <a:spcBef>
                <a:spcPts val="100"/>
              </a:spcBef>
            </a:pPr>
            <a:r>
              <a:rPr sz="2400" b="1" spc="-105" dirty="0">
                <a:latin typeface="Arial"/>
                <a:cs typeface="Arial"/>
              </a:rPr>
              <a:t>Advantages</a:t>
            </a:r>
            <a:endParaRPr sz="2400">
              <a:latin typeface="Arial"/>
              <a:cs typeface="Arial"/>
            </a:endParaRPr>
          </a:p>
          <a:p>
            <a:pPr marL="469900" indent="-457200">
              <a:lnSpc>
                <a:spcPct val="100000"/>
              </a:lnSpc>
              <a:buAutoNum type="arabicPeriod"/>
              <a:tabLst>
                <a:tab pos="469265" algn="l"/>
                <a:tab pos="469900" algn="l"/>
              </a:tabLst>
            </a:pPr>
            <a:r>
              <a:rPr sz="2400" spc="-110" dirty="0">
                <a:latin typeface="Arial"/>
                <a:cs typeface="Arial"/>
              </a:rPr>
              <a:t>Progress </a:t>
            </a:r>
            <a:r>
              <a:rPr sz="2400" spc="-140" dirty="0">
                <a:latin typeface="Arial"/>
                <a:cs typeface="Arial"/>
              </a:rPr>
              <a:t>goes </a:t>
            </a:r>
            <a:r>
              <a:rPr sz="2400" spc="30" dirty="0">
                <a:latin typeface="Arial"/>
                <a:cs typeface="Arial"/>
              </a:rPr>
              <a:t>in </a:t>
            </a:r>
            <a:r>
              <a:rPr sz="2400" spc="-35" dirty="0">
                <a:latin typeface="Arial"/>
                <a:cs typeface="Arial"/>
              </a:rPr>
              <a:t>very </a:t>
            </a:r>
            <a:r>
              <a:rPr sz="2400" spc="-70" dirty="0">
                <a:latin typeface="Arial"/>
                <a:cs typeface="Arial"/>
              </a:rPr>
              <a:t>systematic</a:t>
            </a:r>
            <a:r>
              <a:rPr sz="2400" spc="-425" dirty="0">
                <a:latin typeface="Arial"/>
                <a:cs typeface="Arial"/>
              </a:rPr>
              <a:t> </a:t>
            </a:r>
            <a:r>
              <a:rPr sz="2400" spc="-150" dirty="0">
                <a:latin typeface="Arial"/>
                <a:cs typeface="Arial"/>
              </a:rPr>
              <a:t>way.</a:t>
            </a:r>
            <a:endParaRPr sz="2400">
              <a:latin typeface="Arial"/>
              <a:cs typeface="Arial"/>
            </a:endParaRPr>
          </a:p>
          <a:p>
            <a:pPr marL="469900" indent="-457200">
              <a:lnSpc>
                <a:spcPct val="100000"/>
              </a:lnSpc>
              <a:buAutoNum type="arabicPeriod"/>
              <a:tabLst>
                <a:tab pos="469265" algn="l"/>
                <a:tab pos="469900" algn="l"/>
              </a:tabLst>
            </a:pPr>
            <a:r>
              <a:rPr sz="2400" spc="-120" dirty="0">
                <a:latin typeface="Arial"/>
                <a:cs typeface="Arial"/>
              </a:rPr>
              <a:t>Best </a:t>
            </a:r>
            <a:r>
              <a:rPr sz="2400" spc="-45" dirty="0">
                <a:latin typeface="Arial"/>
                <a:cs typeface="Arial"/>
              </a:rPr>
              <a:t>suitable </a:t>
            </a:r>
            <a:r>
              <a:rPr sz="2400" spc="-25" dirty="0">
                <a:latin typeface="Arial"/>
                <a:cs typeface="Arial"/>
              </a:rPr>
              <a:t>for </a:t>
            </a:r>
            <a:r>
              <a:rPr sz="2400" spc="-60" dirty="0">
                <a:latin typeface="Arial"/>
                <a:cs typeface="Arial"/>
              </a:rPr>
              <a:t>small and </a:t>
            </a:r>
            <a:r>
              <a:rPr sz="2400" spc="-25" dirty="0">
                <a:latin typeface="Arial"/>
                <a:cs typeface="Arial"/>
              </a:rPr>
              <a:t>medium </a:t>
            </a:r>
            <a:r>
              <a:rPr sz="2400" spc="-100" dirty="0">
                <a:latin typeface="Arial"/>
                <a:cs typeface="Arial"/>
              </a:rPr>
              <a:t>size</a:t>
            </a:r>
            <a:r>
              <a:rPr sz="2400" spc="-445" dirty="0">
                <a:latin typeface="Arial"/>
                <a:cs typeface="Arial"/>
              </a:rPr>
              <a:t> </a:t>
            </a:r>
            <a:r>
              <a:rPr sz="2400" spc="-60" dirty="0">
                <a:latin typeface="Arial"/>
                <a:cs typeface="Arial"/>
              </a:rPr>
              <a:t>projects.</a:t>
            </a:r>
            <a:endParaRPr sz="2400">
              <a:latin typeface="Arial"/>
              <a:cs typeface="Arial"/>
            </a:endParaRPr>
          </a:p>
          <a:p>
            <a:pPr marL="469900" indent="-457200">
              <a:lnSpc>
                <a:spcPct val="100000"/>
              </a:lnSpc>
              <a:buAutoNum type="arabicPeriod"/>
              <a:tabLst>
                <a:tab pos="469265" algn="l"/>
                <a:tab pos="469900" algn="l"/>
              </a:tabLst>
            </a:pPr>
            <a:r>
              <a:rPr sz="2400" spc="-85" dirty="0">
                <a:latin typeface="Arial"/>
                <a:cs typeface="Arial"/>
              </a:rPr>
              <a:t>Testing </a:t>
            </a:r>
            <a:r>
              <a:rPr sz="2400" spc="-45" dirty="0">
                <a:latin typeface="Arial"/>
                <a:cs typeface="Arial"/>
              </a:rPr>
              <a:t>starts </a:t>
            </a:r>
            <a:r>
              <a:rPr sz="2400" dirty="0">
                <a:latin typeface="Arial"/>
                <a:cs typeface="Arial"/>
              </a:rPr>
              <a:t>from </a:t>
            </a:r>
            <a:r>
              <a:rPr sz="2400" spc="-35" dirty="0">
                <a:latin typeface="Arial"/>
                <a:cs typeface="Arial"/>
              </a:rPr>
              <a:t>requirement</a:t>
            </a:r>
            <a:r>
              <a:rPr sz="2400" spc="-415" dirty="0">
                <a:latin typeface="Arial"/>
                <a:cs typeface="Arial"/>
              </a:rPr>
              <a:t> </a:t>
            </a:r>
            <a:r>
              <a:rPr sz="2400" spc="-114" dirty="0">
                <a:latin typeface="Arial"/>
                <a:cs typeface="Arial"/>
              </a:rPr>
              <a:t>phase.</a:t>
            </a:r>
            <a:endParaRPr sz="2400">
              <a:latin typeface="Arial"/>
              <a:cs typeface="Arial"/>
            </a:endParaRPr>
          </a:p>
          <a:p>
            <a:pPr marL="469900" indent="-457200">
              <a:lnSpc>
                <a:spcPct val="100000"/>
              </a:lnSpc>
              <a:buAutoNum type="arabicPeriod"/>
              <a:tabLst>
                <a:tab pos="469265" algn="l"/>
                <a:tab pos="469900" algn="l"/>
              </a:tabLst>
            </a:pPr>
            <a:r>
              <a:rPr sz="2400" spc="-145" dirty="0">
                <a:latin typeface="Arial"/>
                <a:cs typeface="Arial"/>
              </a:rPr>
              <a:t>Easy </a:t>
            </a:r>
            <a:r>
              <a:rPr sz="2400" spc="-10" dirty="0">
                <a:latin typeface="Arial"/>
                <a:cs typeface="Arial"/>
              </a:rPr>
              <a:t>to </a:t>
            </a:r>
            <a:r>
              <a:rPr sz="2400" spc="-90" dirty="0">
                <a:latin typeface="Arial"/>
                <a:cs typeface="Arial"/>
              </a:rPr>
              <a:t>keep </a:t>
            </a:r>
            <a:r>
              <a:rPr sz="2400" spc="-40" dirty="0">
                <a:latin typeface="Arial"/>
                <a:cs typeface="Arial"/>
              </a:rPr>
              <a:t>track </a:t>
            </a:r>
            <a:r>
              <a:rPr sz="2400" spc="-35" dirty="0">
                <a:latin typeface="Arial"/>
                <a:cs typeface="Arial"/>
              </a:rPr>
              <a:t>on</a:t>
            </a:r>
            <a:r>
              <a:rPr sz="2400" spc="-395" dirty="0">
                <a:latin typeface="Arial"/>
                <a:cs typeface="Arial"/>
              </a:rPr>
              <a:t> </a:t>
            </a:r>
            <a:r>
              <a:rPr sz="2400" spc="-90" dirty="0">
                <a:latin typeface="Arial"/>
                <a:cs typeface="Arial"/>
              </a:rPr>
              <a:t>progress.</a:t>
            </a:r>
            <a:endParaRPr sz="2400">
              <a:latin typeface="Arial"/>
              <a:cs typeface="Arial"/>
            </a:endParaRPr>
          </a:p>
          <a:p>
            <a:pPr>
              <a:lnSpc>
                <a:spcPct val="100000"/>
              </a:lnSpc>
              <a:spcBef>
                <a:spcPts val="5"/>
              </a:spcBef>
            </a:pPr>
            <a:endParaRPr sz="2500">
              <a:latin typeface="Arial"/>
              <a:cs typeface="Arial"/>
            </a:endParaRPr>
          </a:p>
          <a:p>
            <a:pPr marL="12700">
              <a:lnSpc>
                <a:spcPct val="100000"/>
              </a:lnSpc>
            </a:pPr>
            <a:r>
              <a:rPr sz="2400" b="1" spc="-85" dirty="0">
                <a:latin typeface="Arial"/>
                <a:cs typeface="Arial"/>
              </a:rPr>
              <a:t>Disadvantages</a:t>
            </a:r>
            <a:endParaRPr sz="2400">
              <a:latin typeface="Arial"/>
              <a:cs typeface="Arial"/>
            </a:endParaRPr>
          </a:p>
          <a:p>
            <a:pPr marL="469900" indent="-457200">
              <a:lnSpc>
                <a:spcPct val="100000"/>
              </a:lnSpc>
              <a:buAutoNum type="arabicPeriod"/>
              <a:tabLst>
                <a:tab pos="469265" algn="l"/>
                <a:tab pos="469900" algn="l"/>
              </a:tabLst>
            </a:pPr>
            <a:r>
              <a:rPr sz="2400" spc="-55" dirty="0">
                <a:latin typeface="Arial"/>
                <a:cs typeface="Arial"/>
              </a:rPr>
              <a:t>Not </a:t>
            </a:r>
            <a:r>
              <a:rPr sz="2400" spc="-45" dirty="0">
                <a:latin typeface="Arial"/>
                <a:cs typeface="Arial"/>
              </a:rPr>
              <a:t>suitable </a:t>
            </a:r>
            <a:r>
              <a:rPr sz="2400" spc="-25" dirty="0">
                <a:latin typeface="Arial"/>
                <a:cs typeface="Arial"/>
              </a:rPr>
              <a:t>for </a:t>
            </a:r>
            <a:r>
              <a:rPr sz="2400" spc="-75" dirty="0">
                <a:latin typeface="Arial"/>
                <a:cs typeface="Arial"/>
              </a:rPr>
              <a:t>bigger </a:t>
            </a:r>
            <a:r>
              <a:rPr sz="2400" spc="-60" dirty="0">
                <a:latin typeface="Arial"/>
                <a:cs typeface="Arial"/>
              </a:rPr>
              <a:t>and </a:t>
            </a:r>
            <a:r>
              <a:rPr sz="2400" spc="-55" dirty="0">
                <a:latin typeface="Arial"/>
                <a:cs typeface="Arial"/>
              </a:rPr>
              <a:t>complex</a:t>
            </a:r>
            <a:r>
              <a:rPr sz="2400" spc="-370" dirty="0">
                <a:latin typeface="Arial"/>
                <a:cs typeface="Arial"/>
              </a:rPr>
              <a:t> </a:t>
            </a:r>
            <a:r>
              <a:rPr sz="2400" spc="-45" dirty="0">
                <a:latin typeface="Arial"/>
                <a:cs typeface="Arial"/>
              </a:rPr>
              <a:t>projects</a:t>
            </a:r>
            <a:endParaRPr sz="2400">
              <a:latin typeface="Arial"/>
              <a:cs typeface="Arial"/>
            </a:endParaRPr>
          </a:p>
          <a:p>
            <a:pPr marL="469900" indent="-457200">
              <a:lnSpc>
                <a:spcPct val="100000"/>
              </a:lnSpc>
              <a:buAutoNum type="arabicPeriod"/>
              <a:tabLst>
                <a:tab pos="469265" algn="l"/>
                <a:tab pos="469900" algn="l"/>
              </a:tabLst>
            </a:pPr>
            <a:r>
              <a:rPr sz="2400" spc="-55" dirty="0">
                <a:latin typeface="Arial"/>
                <a:cs typeface="Arial"/>
              </a:rPr>
              <a:t>Not </a:t>
            </a:r>
            <a:r>
              <a:rPr sz="2400" spc="-165" dirty="0">
                <a:latin typeface="Arial"/>
                <a:cs typeface="Arial"/>
              </a:rPr>
              <a:t>a </a:t>
            </a:r>
            <a:r>
              <a:rPr sz="2400" spc="-75" dirty="0">
                <a:latin typeface="Arial"/>
                <a:cs typeface="Arial"/>
              </a:rPr>
              <a:t>good </a:t>
            </a:r>
            <a:r>
              <a:rPr sz="2400" dirty="0">
                <a:latin typeface="Arial"/>
                <a:cs typeface="Arial"/>
              </a:rPr>
              <a:t>option </a:t>
            </a:r>
            <a:r>
              <a:rPr sz="2400" spc="20" dirty="0">
                <a:latin typeface="Arial"/>
                <a:cs typeface="Arial"/>
              </a:rPr>
              <a:t>If </a:t>
            </a:r>
            <a:r>
              <a:rPr sz="2400" spc="-65" dirty="0">
                <a:latin typeface="Arial"/>
                <a:cs typeface="Arial"/>
              </a:rPr>
              <a:t>Requirement </a:t>
            </a:r>
            <a:r>
              <a:rPr sz="2400" spc="-120" dirty="0">
                <a:latin typeface="Arial"/>
                <a:cs typeface="Arial"/>
              </a:rPr>
              <a:t>changes</a:t>
            </a:r>
            <a:r>
              <a:rPr sz="2400" spc="-500" dirty="0">
                <a:latin typeface="Arial"/>
                <a:cs typeface="Arial"/>
              </a:rPr>
              <a:t> </a:t>
            </a:r>
            <a:r>
              <a:rPr sz="2400" spc="-55" dirty="0">
                <a:latin typeface="Arial"/>
                <a:cs typeface="Arial"/>
              </a:rPr>
              <a:t>frequently.</a:t>
            </a:r>
            <a:endParaRPr sz="2400">
              <a:latin typeface="Arial"/>
              <a:cs typeface="Arial"/>
            </a:endParaRPr>
          </a:p>
          <a:p>
            <a:pPr marL="469900" marR="5080" indent="-457200">
              <a:lnSpc>
                <a:spcPct val="100000"/>
              </a:lnSpc>
              <a:buAutoNum type="arabicPeriod"/>
              <a:tabLst>
                <a:tab pos="469265" algn="l"/>
                <a:tab pos="469900" algn="l"/>
              </a:tabLst>
            </a:pPr>
            <a:r>
              <a:rPr sz="2400" spc="-80" dirty="0">
                <a:latin typeface="Arial"/>
                <a:cs typeface="Arial"/>
              </a:rPr>
              <a:t>The</a:t>
            </a:r>
            <a:r>
              <a:rPr sz="2400" spc="-165" dirty="0">
                <a:latin typeface="Arial"/>
                <a:cs typeface="Arial"/>
              </a:rPr>
              <a:t> </a:t>
            </a:r>
            <a:r>
              <a:rPr sz="2400" spc="-30" dirty="0">
                <a:latin typeface="Arial"/>
                <a:cs typeface="Arial"/>
              </a:rPr>
              <a:t>client</a:t>
            </a:r>
            <a:r>
              <a:rPr sz="2400" spc="-70" dirty="0">
                <a:latin typeface="Arial"/>
                <a:cs typeface="Arial"/>
              </a:rPr>
              <a:t> </a:t>
            </a:r>
            <a:r>
              <a:rPr sz="2400" spc="-170" dirty="0">
                <a:latin typeface="Arial"/>
                <a:cs typeface="Arial"/>
              </a:rPr>
              <a:t>sees</a:t>
            </a:r>
            <a:r>
              <a:rPr sz="2400" spc="-140" dirty="0">
                <a:latin typeface="Arial"/>
                <a:cs typeface="Arial"/>
              </a:rPr>
              <a:t> </a:t>
            </a:r>
            <a:r>
              <a:rPr sz="2400" spc="-40" dirty="0">
                <a:latin typeface="Arial"/>
                <a:cs typeface="Arial"/>
              </a:rPr>
              <a:t>the</a:t>
            </a:r>
            <a:r>
              <a:rPr sz="2400" spc="-140" dirty="0">
                <a:latin typeface="Arial"/>
                <a:cs typeface="Arial"/>
              </a:rPr>
              <a:t> </a:t>
            </a:r>
            <a:r>
              <a:rPr sz="2400" spc="-15" dirty="0">
                <a:latin typeface="Arial"/>
                <a:cs typeface="Arial"/>
              </a:rPr>
              <a:t>only</a:t>
            </a:r>
            <a:r>
              <a:rPr sz="2400" spc="-145" dirty="0">
                <a:latin typeface="Arial"/>
                <a:cs typeface="Arial"/>
              </a:rPr>
              <a:t> </a:t>
            </a:r>
            <a:r>
              <a:rPr sz="2400" spc="-15" dirty="0">
                <a:latin typeface="Arial"/>
                <a:cs typeface="Arial"/>
              </a:rPr>
              <a:t>final</a:t>
            </a:r>
            <a:r>
              <a:rPr sz="2400" spc="-85" dirty="0">
                <a:latin typeface="Arial"/>
                <a:cs typeface="Arial"/>
              </a:rPr>
              <a:t> </a:t>
            </a:r>
            <a:r>
              <a:rPr sz="2400" spc="-45" dirty="0">
                <a:latin typeface="Arial"/>
                <a:cs typeface="Arial"/>
              </a:rPr>
              <a:t>project,</a:t>
            </a:r>
            <a:r>
              <a:rPr sz="2400" spc="-155" dirty="0">
                <a:latin typeface="Arial"/>
                <a:cs typeface="Arial"/>
              </a:rPr>
              <a:t> </a:t>
            </a:r>
            <a:r>
              <a:rPr sz="2400" spc="-25" dirty="0">
                <a:latin typeface="Arial"/>
                <a:cs typeface="Arial"/>
              </a:rPr>
              <a:t>not</a:t>
            </a:r>
            <a:r>
              <a:rPr sz="2400" spc="-90" dirty="0">
                <a:latin typeface="Arial"/>
                <a:cs typeface="Arial"/>
              </a:rPr>
              <a:t> </a:t>
            </a:r>
            <a:r>
              <a:rPr sz="2400" spc="-30" dirty="0">
                <a:latin typeface="Arial"/>
                <a:cs typeface="Arial"/>
              </a:rPr>
              <a:t>intermediate  </a:t>
            </a:r>
            <a:r>
              <a:rPr sz="2400" spc="-70" dirty="0">
                <a:latin typeface="Arial"/>
                <a:cs typeface="Arial"/>
              </a:rPr>
              <a:t>modules.</a:t>
            </a:r>
            <a:endParaRPr sz="2400">
              <a:latin typeface="Arial"/>
              <a:cs typeface="Arial"/>
            </a:endParaRPr>
          </a:p>
          <a:p>
            <a:pPr marL="469900" indent="-457200">
              <a:lnSpc>
                <a:spcPct val="100000"/>
              </a:lnSpc>
              <a:buAutoNum type="arabicPeriod"/>
              <a:tabLst>
                <a:tab pos="469265" algn="l"/>
                <a:tab pos="469900" algn="l"/>
              </a:tabLst>
            </a:pPr>
            <a:r>
              <a:rPr sz="2400" spc="-85" dirty="0">
                <a:latin typeface="Arial"/>
                <a:cs typeface="Arial"/>
              </a:rPr>
              <a:t>No </a:t>
            </a:r>
            <a:r>
              <a:rPr sz="2400" spc="-110" dirty="0">
                <a:latin typeface="Arial"/>
                <a:cs typeface="Arial"/>
              </a:rPr>
              <a:t>scope </a:t>
            </a:r>
            <a:r>
              <a:rPr sz="2400" spc="-25" dirty="0">
                <a:latin typeface="Arial"/>
                <a:cs typeface="Arial"/>
              </a:rPr>
              <a:t>for </a:t>
            </a:r>
            <a:r>
              <a:rPr sz="2400" spc="-5" dirty="0">
                <a:latin typeface="Arial"/>
                <a:cs typeface="Arial"/>
              </a:rPr>
              <a:t>risk</a:t>
            </a:r>
            <a:r>
              <a:rPr sz="2400" spc="-240" dirty="0">
                <a:latin typeface="Arial"/>
                <a:cs typeface="Arial"/>
              </a:rPr>
              <a:t> </a:t>
            </a:r>
            <a:r>
              <a:rPr sz="2400" spc="-85" dirty="0">
                <a:latin typeface="Arial"/>
                <a:cs typeface="Arial"/>
              </a:rPr>
              <a:t>management</a:t>
            </a:r>
            <a:endParaRPr sz="2400">
              <a:latin typeface="Arial"/>
              <a:cs typeface="Aria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1692" y="822452"/>
            <a:ext cx="5537835" cy="574040"/>
          </a:xfrm>
          <a:prstGeom prst="rect">
            <a:avLst/>
          </a:prstGeom>
        </p:spPr>
        <p:txBody>
          <a:bodyPr vert="horz" wrap="square" lIns="0" tIns="12700" rIns="0" bIns="0" rtlCol="0">
            <a:spAutoFit/>
          </a:bodyPr>
          <a:lstStyle/>
          <a:p>
            <a:pPr marL="12700">
              <a:lnSpc>
                <a:spcPct val="100000"/>
              </a:lnSpc>
              <a:spcBef>
                <a:spcPts val="100"/>
              </a:spcBef>
            </a:pPr>
            <a:r>
              <a:rPr sz="3600" spc="-5" dirty="0"/>
              <a:t>Incremental Process</a:t>
            </a:r>
            <a:r>
              <a:rPr sz="3600" spc="-100" dirty="0"/>
              <a:t> </a:t>
            </a:r>
            <a:r>
              <a:rPr sz="3600" dirty="0"/>
              <a:t>Model</a:t>
            </a:r>
            <a:endParaRPr sz="3600"/>
          </a:p>
        </p:txBody>
      </p:sp>
      <p:sp>
        <p:nvSpPr>
          <p:cNvPr id="3" name="object 3"/>
          <p:cNvSpPr txBox="1"/>
          <p:nvPr/>
        </p:nvSpPr>
        <p:spPr>
          <a:xfrm>
            <a:off x="837690" y="1413624"/>
            <a:ext cx="8547735" cy="4103046"/>
          </a:xfrm>
          <a:prstGeom prst="rect">
            <a:avLst/>
          </a:prstGeom>
        </p:spPr>
        <p:txBody>
          <a:bodyPr vert="horz" wrap="square" lIns="0" tIns="156845" rIns="0" bIns="0" rtlCol="0">
            <a:spAutoFit/>
          </a:bodyPr>
          <a:lstStyle/>
          <a:p>
            <a:pPr marL="287020" marR="48260" indent="-274320">
              <a:lnSpc>
                <a:spcPct val="100000"/>
              </a:lnSpc>
              <a:spcBef>
                <a:spcPts val="1560"/>
              </a:spcBef>
              <a:buSzPct val="84090"/>
              <a:buFont typeface="Wingdings"/>
              <a:buChar char=""/>
              <a:tabLst>
                <a:tab pos="287020" algn="l"/>
              </a:tabLst>
            </a:pPr>
            <a:r>
              <a:rPr sz="2200" spc="-35" dirty="0" smtClean="0">
                <a:latin typeface="Arial"/>
                <a:cs typeface="Arial"/>
              </a:rPr>
              <a:t>This </a:t>
            </a:r>
            <a:r>
              <a:rPr sz="2200" spc="-55" dirty="0" smtClean="0">
                <a:latin typeface="Arial"/>
                <a:cs typeface="Arial"/>
              </a:rPr>
              <a:t>Model </a:t>
            </a:r>
            <a:r>
              <a:rPr sz="2200" spc="-70" dirty="0" smtClean="0">
                <a:latin typeface="Arial"/>
                <a:cs typeface="Arial"/>
              </a:rPr>
              <a:t>Helps </a:t>
            </a:r>
            <a:r>
              <a:rPr sz="2200" spc="-10" dirty="0" smtClean="0">
                <a:latin typeface="Arial"/>
                <a:cs typeface="Arial"/>
              </a:rPr>
              <a:t>to </a:t>
            </a:r>
            <a:r>
              <a:rPr sz="2200" spc="-25" dirty="0" smtClean="0">
                <a:latin typeface="Arial"/>
                <a:cs typeface="Arial"/>
              </a:rPr>
              <a:t>implement </a:t>
            </a:r>
            <a:r>
              <a:rPr sz="2200" spc="5" dirty="0" smtClean="0">
                <a:latin typeface="Arial"/>
                <a:cs typeface="Arial"/>
              </a:rPr>
              <a:t>limited </a:t>
            </a:r>
            <a:r>
              <a:rPr sz="2200" spc="-95" dirty="0" smtClean="0">
                <a:latin typeface="Arial"/>
                <a:cs typeface="Arial"/>
              </a:rPr>
              <a:t>set </a:t>
            </a:r>
            <a:r>
              <a:rPr sz="2200" spc="-25" dirty="0" smtClean="0">
                <a:latin typeface="Arial"/>
                <a:cs typeface="Arial"/>
              </a:rPr>
              <a:t>of </a:t>
            </a:r>
            <a:r>
              <a:rPr sz="2200" spc="-60" dirty="0" smtClean="0">
                <a:latin typeface="Arial"/>
                <a:cs typeface="Arial"/>
              </a:rPr>
              <a:t>customer </a:t>
            </a:r>
            <a:r>
              <a:rPr sz="2200" spc="-30" dirty="0" smtClean="0">
                <a:latin typeface="Arial"/>
                <a:cs typeface="Arial"/>
              </a:rPr>
              <a:t>requirement  </a:t>
            </a:r>
            <a:r>
              <a:rPr sz="2200" spc="-10" dirty="0" smtClean="0">
                <a:latin typeface="Arial"/>
                <a:cs typeface="Arial"/>
              </a:rPr>
              <a:t>quickly </a:t>
            </a:r>
            <a:r>
              <a:rPr sz="2200" spc="-50" dirty="0" smtClean="0">
                <a:latin typeface="Arial"/>
                <a:cs typeface="Arial"/>
              </a:rPr>
              <a:t>and </a:t>
            </a:r>
            <a:r>
              <a:rPr sz="2200" spc="-55" dirty="0" smtClean="0">
                <a:latin typeface="Arial"/>
                <a:cs typeface="Arial"/>
              </a:rPr>
              <a:t>Delivered </a:t>
            </a:r>
            <a:r>
              <a:rPr sz="2200" spc="-10" dirty="0" smtClean="0">
                <a:latin typeface="Arial"/>
                <a:cs typeface="Arial"/>
              </a:rPr>
              <a:t>to</a:t>
            </a:r>
            <a:r>
              <a:rPr sz="2200" spc="-45" dirty="0" smtClean="0">
                <a:latin typeface="Arial"/>
                <a:cs typeface="Arial"/>
              </a:rPr>
              <a:t> </a:t>
            </a:r>
            <a:r>
              <a:rPr sz="2200" spc="-55" dirty="0" smtClean="0">
                <a:latin typeface="Arial"/>
                <a:cs typeface="Arial"/>
              </a:rPr>
              <a:t>customer</a:t>
            </a:r>
            <a:endParaRPr sz="2200" dirty="0" smtClean="0">
              <a:latin typeface="Arial"/>
              <a:cs typeface="Arial"/>
            </a:endParaRPr>
          </a:p>
          <a:p>
            <a:pPr marL="287020" marR="5080" indent="-274320">
              <a:lnSpc>
                <a:spcPct val="100000"/>
              </a:lnSpc>
              <a:spcBef>
                <a:spcPts val="695"/>
              </a:spcBef>
              <a:buSzPct val="84090"/>
              <a:buFont typeface="Wingdings"/>
              <a:buChar char=""/>
              <a:tabLst>
                <a:tab pos="287020" algn="l"/>
              </a:tabLst>
            </a:pPr>
            <a:r>
              <a:rPr sz="2200" spc="-70" dirty="0" smtClean="0">
                <a:latin typeface="Arial"/>
                <a:cs typeface="Arial"/>
              </a:rPr>
              <a:t>The </a:t>
            </a:r>
            <a:r>
              <a:rPr sz="2200" spc="-15" dirty="0">
                <a:latin typeface="Arial"/>
                <a:cs typeface="Arial"/>
              </a:rPr>
              <a:t>Modified </a:t>
            </a:r>
            <a:r>
              <a:rPr sz="2200" spc="-50" dirty="0">
                <a:latin typeface="Arial"/>
                <a:cs typeface="Arial"/>
              </a:rPr>
              <a:t>and </a:t>
            </a:r>
            <a:r>
              <a:rPr sz="2200" spc="-70" dirty="0">
                <a:latin typeface="Arial"/>
                <a:cs typeface="Arial"/>
              </a:rPr>
              <a:t>Remaining </a:t>
            </a:r>
            <a:r>
              <a:rPr sz="2200" spc="-35" dirty="0">
                <a:latin typeface="Arial"/>
                <a:cs typeface="Arial"/>
              </a:rPr>
              <a:t>requirements </a:t>
            </a:r>
            <a:r>
              <a:rPr sz="2200" spc="-85" dirty="0">
                <a:latin typeface="Arial"/>
                <a:cs typeface="Arial"/>
              </a:rPr>
              <a:t>are </a:t>
            </a:r>
            <a:r>
              <a:rPr sz="2200" spc="-30" dirty="0">
                <a:latin typeface="Arial"/>
                <a:cs typeface="Arial"/>
              </a:rPr>
              <a:t>implemented </a:t>
            </a:r>
            <a:r>
              <a:rPr sz="2200" spc="-65" dirty="0">
                <a:latin typeface="Arial"/>
                <a:cs typeface="Arial"/>
              </a:rPr>
              <a:t>step </a:t>
            </a:r>
            <a:r>
              <a:rPr sz="2200" spc="-25" dirty="0">
                <a:latin typeface="Arial"/>
                <a:cs typeface="Arial"/>
              </a:rPr>
              <a:t>by  </a:t>
            </a:r>
            <a:r>
              <a:rPr sz="2200" spc="-65" dirty="0">
                <a:latin typeface="Arial"/>
                <a:cs typeface="Arial"/>
              </a:rPr>
              <a:t>step</a:t>
            </a:r>
            <a:endParaRPr sz="2200" dirty="0">
              <a:latin typeface="Arial"/>
              <a:cs typeface="Arial"/>
            </a:endParaRPr>
          </a:p>
          <a:p>
            <a:pPr marL="287020" marR="13970" indent="-274320">
              <a:lnSpc>
                <a:spcPct val="100000"/>
              </a:lnSpc>
              <a:spcBef>
                <a:spcPts val="700"/>
              </a:spcBef>
              <a:buSzPct val="84090"/>
              <a:buFont typeface="Wingdings"/>
              <a:buChar char=""/>
              <a:tabLst>
                <a:tab pos="287020" algn="l"/>
              </a:tabLst>
            </a:pPr>
            <a:r>
              <a:rPr sz="2200" spc="-70" dirty="0">
                <a:latin typeface="Arial"/>
                <a:cs typeface="Arial"/>
              </a:rPr>
              <a:t>The </a:t>
            </a:r>
            <a:r>
              <a:rPr sz="2200" spc="-75" dirty="0">
                <a:latin typeface="Arial"/>
                <a:cs typeface="Arial"/>
              </a:rPr>
              <a:t>Overall </a:t>
            </a:r>
            <a:r>
              <a:rPr sz="2200" spc="-35" dirty="0">
                <a:latin typeface="Arial"/>
                <a:cs typeface="Arial"/>
              </a:rPr>
              <a:t>Functionalities </a:t>
            </a:r>
            <a:r>
              <a:rPr sz="2200" spc="-75" dirty="0">
                <a:latin typeface="Arial"/>
                <a:cs typeface="Arial"/>
              </a:rPr>
              <a:t>are </a:t>
            </a:r>
            <a:r>
              <a:rPr sz="2200" spc="-10" dirty="0">
                <a:latin typeface="Arial"/>
                <a:cs typeface="Arial"/>
              </a:rPr>
              <a:t>split to </a:t>
            </a:r>
            <a:r>
              <a:rPr sz="2200" spc="-50" dirty="0">
                <a:latin typeface="Arial"/>
                <a:cs typeface="Arial"/>
              </a:rPr>
              <a:t>smaller </a:t>
            </a:r>
            <a:r>
              <a:rPr sz="2200" spc="-45" dirty="0">
                <a:latin typeface="Arial"/>
                <a:cs typeface="Arial"/>
              </a:rPr>
              <a:t>modules </a:t>
            </a:r>
            <a:r>
              <a:rPr sz="2200" spc="-50" dirty="0">
                <a:latin typeface="Arial"/>
                <a:cs typeface="Arial"/>
              </a:rPr>
              <a:t>and </a:t>
            </a:r>
            <a:r>
              <a:rPr sz="2200" spc="-25" dirty="0">
                <a:latin typeface="Arial"/>
                <a:cs typeface="Arial"/>
              </a:rPr>
              <a:t>then </a:t>
            </a:r>
            <a:r>
              <a:rPr sz="2200" spc="-30" dirty="0">
                <a:latin typeface="Arial"/>
                <a:cs typeface="Arial"/>
              </a:rPr>
              <a:t>the  </a:t>
            </a:r>
            <a:r>
              <a:rPr sz="2200" spc="-45" dirty="0">
                <a:latin typeface="Arial"/>
                <a:cs typeface="Arial"/>
              </a:rPr>
              <a:t>modules </a:t>
            </a:r>
            <a:r>
              <a:rPr sz="2200" spc="-75" dirty="0">
                <a:latin typeface="Arial"/>
                <a:cs typeface="Arial"/>
              </a:rPr>
              <a:t>are </a:t>
            </a:r>
            <a:r>
              <a:rPr sz="2200" spc="-10" dirty="0">
                <a:latin typeface="Arial"/>
                <a:cs typeface="Arial"/>
              </a:rPr>
              <a:t>quickly </a:t>
            </a:r>
            <a:r>
              <a:rPr sz="2200" spc="-60" dirty="0">
                <a:latin typeface="Arial"/>
                <a:cs typeface="Arial"/>
              </a:rPr>
              <a:t>developed </a:t>
            </a:r>
            <a:r>
              <a:rPr sz="2200" spc="-50" dirty="0">
                <a:latin typeface="Arial"/>
                <a:cs typeface="Arial"/>
              </a:rPr>
              <a:t>and</a:t>
            </a:r>
            <a:r>
              <a:rPr sz="2200" spc="-215" dirty="0">
                <a:latin typeface="Arial"/>
                <a:cs typeface="Arial"/>
              </a:rPr>
              <a:t> </a:t>
            </a:r>
            <a:r>
              <a:rPr sz="2200" spc="-35" dirty="0">
                <a:latin typeface="Arial"/>
                <a:cs typeface="Arial"/>
              </a:rPr>
              <a:t>delivered.</a:t>
            </a:r>
            <a:endParaRPr sz="2200" dirty="0">
              <a:latin typeface="Arial"/>
              <a:cs typeface="Arial"/>
            </a:endParaRPr>
          </a:p>
          <a:p>
            <a:pPr>
              <a:lnSpc>
                <a:spcPct val="100000"/>
              </a:lnSpc>
              <a:spcBef>
                <a:spcPts val="30"/>
              </a:spcBef>
              <a:buFont typeface="Wingdings"/>
              <a:buChar char=""/>
            </a:pPr>
            <a:endParaRPr sz="3500" dirty="0">
              <a:latin typeface="Arial"/>
              <a:cs typeface="Arial"/>
            </a:endParaRPr>
          </a:p>
          <a:p>
            <a:pPr marL="287020" indent="-274955">
              <a:lnSpc>
                <a:spcPct val="100000"/>
              </a:lnSpc>
              <a:buSzPct val="84090"/>
              <a:buFont typeface="Wingdings"/>
              <a:buChar char=""/>
              <a:tabLst>
                <a:tab pos="287655" algn="l"/>
              </a:tabLst>
            </a:pPr>
            <a:r>
              <a:rPr sz="2200" b="1" spc="-70" dirty="0">
                <a:latin typeface="Arial"/>
                <a:cs typeface="Arial"/>
              </a:rPr>
              <a:t>Types </a:t>
            </a:r>
            <a:r>
              <a:rPr sz="2200" b="1" spc="-60" dirty="0">
                <a:latin typeface="Arial"/>
                <a:cs typeface="Arial"/>
              </a:rPr>
              <a:t>of </a:t>
            </a:r>
            <a:r>
              <a:rPr sz="2200" b="1" spc="-20" dirty="0">
                <a:latin typeface="Arial"/>
                <a:cs typeface="Arial"/>
              </a:rPr>
              <a:t>Incremental </a:t>
            </a:r>
            <a:r>
              <a:rPr sz="2200" b="1" spc="-125" dirty="0">
                <a:latin typeface="Arial"/>
                <a:cs typeface="Arial"/>
              </a:rPr>
              <a:t>Process</a:t>
            </a:r>
            <a:r>
              <a:rPr sz="2200" b="1" spc="-150" dirty="0">
                <a:latin typeface="Arial"/>
                <a:cs typeface="Arial"/>
              </a:rPr>
              <a:t> </a:t>
            </a:r>
            <a:r>
              <a:rPr sz="2200" b="1" spc="-35" dirty="0">
                <a:latin typeface="Arial"/>
                <a:cs typeface="Arial"/>
              </a:rPr>
              <a:t>Model</a:t>
            </a:r>
            <a:endParaRPr sz="2200" dirty="0">
              <a:latin typeface="Arial"/>
              <a:cs typeface="Arial"/>
            </a:endParaRPr>
          </a:p>
          <a:p>
            <a:pPr marL="469900" indent="-457200">
              <a:lnSpc>
                <a:spcPct val="100000"/>
              </a:lnSpc>
              <a:spcBef>
                <a:spcPts val="695"/>
              </a:spcBef>
              <a:buSzPct val="84090"/>
              <a:buAutoNum type="arabicPeriod"/>
              <a:tabLst>
                <a:tab pos="469265" algn="l"/>
                <a:tab pos="469900" algn="l"/>
              </a:tabLst>
            </a:pPr>
            <a:r>
              <a:rPr sz="2200" spc="-65" dirty="0">
                <a:latin typeface="Arial"/>
                <a:cs typeface="Arial"/>
              </a:rPr>
              <a:t>The </a:t>
            </a:r>
            <a:r>
              <a:rPr sz="2200" spc="-35" dirty="0">
                <a:latin typeface="Arial"/>
                <a:cs typeface="Arial"/>
              </a:rPr>
              <a:t>Increment</a:t>
            </a:r>
            <a:r>
              <a:rPr sz="2200" spc="-25" dirty="0">
                <a:latin typeface="Arial"/>
                <a:cs typeface="Arial"/>
              </a:rPr>
              <a:t> </a:t>
            </a:r>
            <a:r>
              <a:rPr sz="2200" spc="-50" dirty="0">
                <a:latin typeface="Arial"/>
                <a:cs typeface="Arial"/>
              </a:rPr>
              <a:t>Model</a:t>
            </a:r>
            <a:endParaRPr sz="2200" dirty="0">
              <a:latin typeface="Arial"/>
              <a:cs typeface="Arial"/>
            </a:endParaRPr>
          </a:p>
          <a:p>
            <a:pPr marL="469900" indent="-457200">
              <a:lnSpc>
                <a:spcPct val="100000"/>
              </a:lnSpc>
              <a:spcBef>
                <a:spcPts val="695"/>
              </a:spcBef>
              <a:buSzPct val="84090"/>
              <a:buAutoNum type="arabicPeriod"/>
              <a:tabLst>
                <a:tab pos="469265" algn="l"/>
                <a:tab pos="469900" algn="l"/>
              </a:tabLst>
            </a:pPr>
            <a:r>
              <a:rPr sz="2200" spc="-65" dirty="0">
                <a:latin typeface="Arial"/>
                <a:cs typeface="Arial"/>
              </a:rPr>
              <a:t>The </a:t>
            </a:r>
            <a:r>
              <a:rPr sz="2200" spc="-155" dirty="0">
                <a:latin typeface="Arial"/>
                <a:cs typeface="Arial"/>
              </a:rPr>
              <a:t>RAD</a:t>
            </a:r>
            <a:r>
              <a:rPr sz="2200" spc="-250" dirty="0">
                <a:latin typeface="Arial"/>
                <a:cs typeface="Arial"/>
              </a:rPr>
              <a:t> </a:t>
            </a:r>
            <a:r>
              <a:rPr sz="2200" spc="-50" dirty="0">
                <a:latin typeface="Arial"/>
                <a:cs typeface="Arial"/>
              </a:rPr>
              <a:t>Model</a:t>
            </a:r>
            <a:endParaRPr sz="2200" dirty="0">
              <a:latin typeface="Arial"/>
              <a:cs typeface="Aria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76375"/>
            <a:ext cx="10058400" cy="6711872"/>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978793" y="6912449"/>
            <a:ext cx="8038338" cy="682046"/>
          </a:xfrm>
          <a:prstGeom prst="rect">
            <a:avLst/>
          </a:prstGeom>
        </p:spPr>
        <p:txBody>
          <a:bodyPr vert="horz" wrap="square" lIns="0" tIns="13272" rIns="0" bIns="0" rtlCol="0" anchor="ctr">
            <a:spAutoFit/>
          </a:bodyPr>
          <a:lstStyle/>
          <a:p>
            <a:pPr marL="13970">
              <a:lnSpc>
                <a:spcPct val="100000"/>
              </a:lnSpc>
              <a:spcBef>
                <a:spcPts val="105"/>
              </a:spcBef>
            </a:pPr>
            <a:r>
              <a:rPr sz="4345" b="1" spc="-6" dirty="0" smtClean="0">
                <a:solidFill>
                  <a:srgbClr val="6F2F9F"/>
                </a:solidFill>
                <a:latin typeface="Carlito"/>
                <a:cs typeface="Carlito"/>
              </a:rPr>
              <a:t> </a:t>
            </a:r>
            <a:r>
              <a:rPr sz="4345" b="1" spc="-6" dirty="0">
                <a:solidFill>
                  <a:srgbClr val="6F2F9F"/>
                </a:solidFill>
                <a:latin typeface="Carlito"/>
                <a:cs typeface="Carlito"/>
              </a:rPr>
              <a:t>The Incremental</a:t>
            </a:r>
            <a:r>
              <a:rPr sz="4345" b="1" spc="28" dirty="0">
                <a:solidFill>
                  <a:srgbClr val="6F2F9F"/>
                </a:solidFill>
                <a:latin typeface="Carlito"/>
                <a:cs typeface="Carlito"/>
              </a:rPr>
              <a:t> </a:t>
            </a:r>
            <a:r>
              <a:rPr sz="4345" b="1" spc="-11" dirty="0">
                <a:solidFill>
                  <a:srgbClr val="6F2F9F"/>
                </a:solidFill>
                <a:latin typeface="Carlito"/>
                <a:cs typeface="Carlito"/>
              </a:rPr>
              <a:t>Model</a:t>
            </a:r>
            <a:endParaRPr sz="4345" dirty="0">
              <a:latin typeface="Carlito"/>
              <a:cs typeface="Carlito"/>
            </a:endParaRPr>
          </a:p>
        </p:txBody>
      </p:sp>
    </p:spTree>
    <p:extLst>
      <p:ext uri="{BB962C8B-B14F-4D97-AF65-F5344CB8AC3E}">
        <p14:creationId xmlns:p14="http://schemas.microsoft.com/office/powerpoint/2010/main" val="1126646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6492" y="901699"/>
            <a:ext cx="4284980" cy="453390"/>
          </a:xfrm>
          <a:prstGeom prst="rect">
            <a:avLst/>
          </a:prstGeom>
        </p:spPr>
        <p:txBody>
          <a:bodyPr vert="horz" wrap="square" lIns="0" tIns="13335" rIns="0" bIns="0" rtlCol="0">
            <a:spAutoFit/>
          </a:bodyPr>
          <a:lstStyle/>
          <a:p>
            <a:pPr marL="12700">
              <a:lnSpc>
                <a:spcPct val="100000"/>
              </a:lnSpc>
              <a:spcBef>
                <a:spcPts val="105"/>
              </a:spcBef>
            </a:pPr>
            <a:r>
              <a:rPr sz="2800" spc="-85" dirty="0">
                <a:latin typeface="Arial"/>
                <a:cs typeface="Arial"/>
              </a:rPr>
              <a:t>The </a:t>
            </a:r>
            <a:r>
              <a:rPr sz="2800" spc="-45" dirty="0">
                <a:latin typeface="Arial"/>
                <a:cs typeface="Arial"/>
              </a:rPr>
              <a:t>Increment </a:t>
            </a:r>
            <a:r>
              <a:rPr sz="2800" spc="-65" dirty="0">
                <a:latin typeface="Arial"/>
                <a:cs typeface="Arial"/>
              </a:rPr>
              <a:t>Model</a:t>
            </a:r>
            <a:r>
              <a:rPr sz="2800" spc="-320" dirty="0">
                <a:latin typeface="Arial"/>
                <a:cs typeface="Arial"/>
              </a:rPr>
              <a:t> </a:t>
            </a:r>
            <a:r>
              <a:rPr sz="2800" spc="-225" dirty="0">
                <a:latin typeface="Arial"/>
                <a:cs typeface="Arial"/>
              </a:rPr>
              <a:t>Cont…</a:t>
            </a:r>
            <a:endParaRPr sz="2800">
              <a:latin typeface="Arial"/>
              <a:cs typeface="Arial"/>
            </a:endParaRPr>
          </a:p>
        </p:txBody>
      </p:sp>
      <p:sp>
        <p:nvSpPr>
          <p:cNvPr id="3" name="object 3"/>
          <p:cNvSpPr txBox="1"/>
          <p:nvPr/>
        </p:nvSpPr>
        <p:spPr>
          <a:xfrm>
            <a:off x="8177276" y="3056635"/>
            <a:ext cx="1005840" cy="347345"/>
          </a:xfrm>
          <a:prstGeom prst="rect">
            <a:avLst/>
          </a:prstGeom>
        </p:spPr>
        <p:txBody>
          <a:bodyPr vert="horz" wrap="square" lIns="0" tIns="13970" rIns="0" bIns="0" rtlCol="0">
            <a:spAutoFit/>
          </a:bodyPr>
          <a:lstStyle/>
          <a:p>
            <a:pPr marL="12700">
              <a:lnSpc>
                <a:spcPct val="100000"/>
              </a:lnSpc>
              <a:spcBef>
                <a:spcPts val="110"/>
              </a:spcBef>
            </a:pPr>
            <a:r>
              <a:rPr sz="2100" spc="5" dirty="0">
                <a:latin typeface="Arial"/>
                <a:cs typeface="Arial"/>
              </a:rPr>
              <a:t>p</a:t>
            </a:r>
            <a:r>
              <a:rPr sz="2100" spc="45" dirty="0">
                <a:latin typeface="Arial"/>
                <a:cs typeface="Arial"/>
              </a:rPr>
              <a:t>r</a:t>
            </a:r>
            <a:r>
              <a:rPr sz="2100" spc="-70" dirty="0">
                <a:latin typeface="Arial"/>
                <a:cs typeface="Arial"/>
              </a:rPr>
              <a:t>o</a:t>
            </a:r>
            <a:r>
              <a:rPr sz="2100" dirty="0">
                <a:latin typeface="Arial"/>
                <a:cs typeface="Arial"/>
              </a:rPr>
              <a:t>v</a:t>
            </a:r>
            <a:r>
              <a:rPr sz="2100" spc="45" dirty="0">
                <a:latin typeface="Arial"/>
                <a:cs typeface="Arial"/>
              </a:rPr>
              <a:t>i</a:t>
            </a:r>
            <a:r>
              <a:rPr sz="2100" dirty="0">
                <a:latin typeface="Arial"/>
                <a:cs typeface="Arial"/>
              </a:rPr>
              <a:t>d</a:t>
            </a:r>
            <a:r>
              <a:rPr sz="2100" spc="-140" dirty="0">
                <a:latin typeface="Arial"/>
                <a:cs typeface="Arial"/>
              </a:rPr>
              <a:t>es</a:t>
            </a:r>
            <a:endParaRPr sz="2100">
              <a:latin typeface="Arial"/>
              <a:cs typeface="Arial"/>
            </a:endParaRPr>
          </a:p>
        </p:txBody>
      </p:sp>
      <p:sp>
        <p:nvSpPr>
          <p:cNvPr id="4" name="object 4"/>
          <p:cNvSpPr txBox="1"/>
          <p:nvPr/>
        </p:nvSpPr>
        <p:spPr>
          <a:xfrm>
            <a:off x="825500" y="1936801"/>
            <a:ext cx="8100059" cy="3387725"/>
          </a:xfrm>
          <a:prstGeom prst="rect">
            <a:avLst/>
          </a:prstGeom>
        </p:spPr>
        <p:txBody>
          <a:bodyPr vert="horz" wrap="square" lIns="0" tIns="173990" rIns="0" bIns="0" rtlCol="0">
            <a:spAutoFit/>
          </a:bodyPr>
          <a:lstStyle/>
          <a:p>
            <a:pPr marL="527685" indent="-515620">
              <a:lnSpc>
                <a:spcPct val="100000"/>
              </a:lnSpc>
              <a:spcBef>
                <a:spcPts val="1370"/>
              </a:spcBef>
              <a:buFont typeface="Wingdings"/>
              <a:buChar char=""/>
              <a:tabLst>
                <a:tab pos="527685" algn="l"/>
                <a:tab pos="528320" algn="l"/>
              </a:tabLst>
            </a:pPr>
            <a:r>
              <a:rPr sz="2100" spc="-75" dirty="0">
                <a:latin typeface="Arial"/>
                <a:cs typeface="Arial"/>
              </a:rPr>
              <a:t>Combines </a:t>
            </a:r>
            <a:r>
              <a:rPr sz="2100" spc="-55" dirty="0">
                <a:latin typeface="Arial"/>
                <a:cs typeface="Arial"/>
              </a:rPr>
              <a:t>elements </a:t>
            </a:r>
            <a:r>
              <a:rPr sz="2100" spc="-20" dirty="0">
                <a:latin typeface="Arial"/>
                <a:cs typeface="Arial"/>
              </a:rPr>
              <a:t>of </a:t>
            </a:r>
            <a:r>
              <a:rPr sz="2100" spc="-25" dirty="0">
                <a:latin typeface="Arial"/>
                <a:cs typeface="Arial"/>
              </a:rPr>
              <a:t>waterfall  </a:t>
            </a:r>
            <a:r>
              <a:rPr sz="2100" spc="-35" dirty="0">
                <a:latin typeface="Arial"/>
                <a:cs typeface="Arial"/>
              </a:rPr>
              <a:t>model </a:t>
            </a:r>
            <a:r>
              <a:rPr sz="2100" spc="25" dirty="0">
                <a:latin typeface="Arial"/>
                <a:cs typeface="Arial"/>
              </a:rPr>
              <a:t>in </a:t>
            </a:r>
            <a:r>
              <a:rPr sz="2100" spc="-35" dirty="0">
                <a:latin typeface="Arial"/>
                <a:cs typeface="Arial"/>
              </a:rPr>
              <a:t>iterative</a:t>
            </a:r>
            <a:r>
              <a:rPr sz="2100" spc="-265" dirty="0">
                <a:latin typeface="Arial"/>
                <a:cs typeface="Arial"/>
              </a:rPr>
              <a:t> </a:t>
            </a:r>
            <a:r>
              <a:rPr sz="2100" spc="-70" dirty="0">
                <a:latin typeface="Arial"/>
                <a:cs typeface="Arial"/>
              </a:rPr>
              <a:t>manner.</a:t>
            </a:r>
            <a:endParaRPr sz="2100">
              <a:latin typeface="Arial"/>
              <a:cs typeface="Arial"/>
            </a:endParaRPr>
          </a:p>
          <a:p>
            <a:pPr marL="527685" indent="-515620">
              <a:lnSpc>
                <a:spcPct val="100000"/>
              </a:lnSpc>
              <a:spcBef>
                <a:spcPts val="1270"/>
              </a:spcBef>
              <a:buFont typeface="Wingdings"/>
              <a:buChar char=""/>
              <a:tabLst>
                <a:tab pos="527685" algn="l"/>
                <a:tab pos="528320" algn="l"/>
              </a:tabLst>
            </a:pPr>
            <a:r>
              <a:rPr sz="2100" spc="-85" dirty="0">
                <a:latin typeface="Arial"/>
                <a:cs typeface="Arial"/>
              </a:rPr>
              <a:t>assist </a:t>
            </a:r>
            <a:r>
              <a:rPr sz="2100" spc="-50" dirty="0">
                <a:latin typeface="Arial"/>
                <a:cs typeface="Arial"/>
              </a:rPr>
              <a:t>stakeholders </a:t>
            </a:r>
            <a:r>
              <a:rPr sz="2100" spc="-5" dirty="0">
                <a:latin typeface="Arial"/>
                <a:cs typeface="Arial"/>
              </a:rPr>
              <a:t>to </a:t>
            </a:r>
            <a:r>
              <a:rPr sz="2100" spc="-30" dirty="0">
                <a:latin typeface="Arial"/>
                <a:cs typeface="Arial"/>
              </a:rPr>
              <a:t>better understand </a:t>
            </a:r>
            <a:r>
              <a:rPr sz="2100" spc="-25" dirty="0">
                <a:latin typeface="Arial"/>
                <a:cs typeface="Arial"/>
              </a:rPr>
              <a:t>what </a:t>
            </a:r>
            <a:r>
              <a:rPr sz="2100" spc="-50" dirty="0">
                <a:latin typeface="Arial"/>
                <a:cs typeface="Arial"/>
              </a:rPr>
              <a:t>is </a:t>
            </a:r>
            <a:r>
              <a:rPr sz="2100" spc="-5" dirty="0">
                <a:latin typeface="Arial"/>
                <a:cs typeface="Arial"/>
              </a:rPr>
              <a:t>to </a:t>
            </a:r>
            <a:r>
              <a:rPr sz="2100" spc="-80" dirty="0">
                <a:latin typeface="Arial"/>
                <a:cs typeface="Arial"/>
              </a:rPr>
              <a:t>be</a:t>
            </a:r>
            <a:r>
              <a:rPr sz="2100" spc="160" dirty="0">
                <a:latin typeface="Arial"/>
                <a:cs typeface="Arial"/>
              </a:rPr>
              <a:t> </a:t>
            </a:r>
            <a:r>
              <a:rPr sz="2100" spc="15" dirty="0">
                <a:latin typeface="Arial"/>
                <a:cs typeface="Arial"/>
              </a:rPr>
              <a:t>built</a:t>
            </a:r>
            <a:endParaRPr sz="2100">
              <a:latin typeface="Arial"/>
              <a:cs typeface="Arial"/>
            </a:endParaRPr>
          </a:p>
          <a:p>
            <a:pPr marL="527685" marR="909319" indent="-515620">
              <a:lnSpc>
                <a:spcPts val="3790"/>
              </a:lnSpc>
              <a:spcBef>
                <a:spcPts val="315"/>
              </a:spcBef>
              <a:buFont typeface="Wingdings"/>
              <a:buChar char=""/>
              <a:tabLst>
                <a:tab pos="527685" algn="l"/>
                <a:tab pos="528320" algn="l"/>
                <a:tab pos="1365885" algn="l"/>
                <a:tab pos="1737995" algn="l"/>
                <a:tab pos="2846705" algn="l"/>
                <a:tab pos="3661410" algn="l"/>
                <a:tab pos="5093970" algn="l"/>
                <a:tab pos="5699760" algn="l"/>
              </a:tabLst>
            </a:pPr>
            <a:r>
              <a:rPr sz="2100" spc="-350" dirty="0">
                <a:latin typeface="Arial"/>
                <a:cs typeface="Arial"/>
              </a:rPr>
              <a:t>S</a:t>
            </a:r>
            <a:r>
              <a:rPr sz="2100" spc="-140" dirty="0">
                <a:latin typeface="Arial"/>
                <a:cs typeface="Arial"/>
              </a:rPr>
              <a:t>e</a:t>
            </a:r>
            <a:r>
              <a:rPr sz="2100" spc="75" dirty="0">
                <a:latin typeface="Arial"/>
                <a:cs typeface="Arial"/>
              </a:rPr>
              <a:t>r</a:t>
            </a:r>
            <a:r>
              <a:rPr sz="2100" spc="45" dirty="0">
                <a:latin typeface="Arial"/>
                <a:cs typeface="Arial"/>
              </a:rPr>
              <a:t>i</a:t>
            </a:r>
            <a:r>
              <a:rPr sz="2100" spc="-140" dirty="0">
                <a:latin typeface="Arial"/>
                <a:cs typeface="Arial"/>
              </a:rPr>
              <a:t>es</a:t>
            </a:r>
            <a:r>
              <a:rPr sz="2100" dirty="0">
                <a:latin typeface="Arial"/>
                <a:cs typeface="Arial"/>
              </a:rPr>
              <a:t>	</a:t>
            </a:r>
            <a:r>
              <a:rPr sz="2100" spc="-45" dirty="0">
                <a:latin typeface="Arial"/>
                <a:cs typeface="Arial"/>
              </a:rPr>
              <a:t>o</a:t>
            </a:r>
            <a:r>
              <a:rPr sz="2100" dirty="0">
                <a:latin typeface="Arial"/>
                <a:cs typeface="Arial"/>
              </a:rPr>
              <a:t>f	</a:t>
            </a:r>
            <a:r>
              <a:rPr sz="2100" spc="45" dirty="0">
                <a:latin typeface="Arial"/>
                <a:cs typeface="Arial"/>
              </a:rPr>
              <a:t>r</a:t>
            </a:r>
            <a:r>
              <a:rPr sz="2100" spc="-140" dirty="0">
                <a:latin typeface="Arial"/>
                <a:cs typeface="Arial"/>
              </a:rPr>
              <a:t>e</a:t>
            </a:r>
            <a:r>
              <a:rPr sz="2100" spc="30" dirty="0">
                <a:latin typeface="Arial"/>
                <a:cs typeface="Arial"/>
              </a:rPr>
              <a:t>l</a:t>
            </a:r>
            <a:r>
              <a:rPr sz="2100" spc="-140" dirty="0">
                <a:latin typeface="Arial"/>
                <a:cs typeface="Arial"/>
              </a:rPr>
              <a:t>e</a:t>
            </a:r>
            <a:r>
              <a:rPr sz="2100" spc="-165" dirty="0">
                <a:latin typeface="Arial"/>
                <a:cs typeface="Arial"/>
              </a:rPr>
              <a:t>a</a:t>
            </a:r>
            <a:r>
              <a:rPr sz="2100" spc="-145" dirty="0">
                <a:latin typeface="Arial"/>
                <a:cs typeface="Arial"/>
              </a:rPr>
              <a:t>s</a:t>
            </a:r>
            <a:r>
              <a:rPr sz="2100" spc="-70" dirty="0">
                <a:latin typeface="Arial"/>
                <a:cs typeface="Arial"/>
              </a:rPr>
              <a:t>ed</a:t>
            </a:r>
            <a:r>
              <a:rPr sz="2100" dirty="0">
                <a:latin typeface="Arial"/>
                <a:cs typeface="Arial"/>
              </a:rPr>
              <a:t>	</a:t>
            </a:r>
            <a:r>
              <a:rPr sz="2100" spc="-140" dirty="0">
                <a:latin typeface="Arial"/>
                <a:cs typeface="Arial"/>
              </a:rPr>
              <a:t>ca</a:t>
            </a:r>
            <a:r>
              <a:rPr sz="2100" spc="50" dirty="0">
                <a:latin typeface="Arial"/>
                <a:cs typeface="Arial"/>
              </a:rPr>
              <a:t>ll</a:t>
            </a:r>
            <a:r>
              <a:rPr sz="2100" spc="-165" dirty="0">
                <a:latin typeface="Arial"/>
                <a:cs typeface="Arial"/>
              </a:rPr>
              <a:t>e</a:t>
            </a:r>
            <a:r>
              <a:rPr sz="2100" dirty="0">
                <a:latin typeface="Arial"/>
                <a:cs typeface="Arial"/>
              </a:rPr>
              <a:t>d	</a:t>
            </a:r>
            <a:r>
              <a:rPr sz="2100" spc="45" dirty="0">
                <a:latin typeface="Arial"/>
                <a:cs typeface="Arial"/>
              </a:rPr>
              <a:t>i</a:t>
            </a:r>
            <a:r>
              <a:rPr sz="2100" dirty="0">
                <a:latin typeface="Arial"/>
                <a:cs typeface="Arial"/>
              </a:rPr>
              <a:t>n</a:t>
            </a:r>
            <a:r>
              <a:rPr sz="2100" spc="-114" dirty="0">
                <a:latin typeface="Arial"/>
                <a:cs typeface="Arial"/>
              </a:rPr>
              <a:t>c</a:t>
            </a:r>
            <a:r>
              <a:rPr sz="2100" spc="45" dirty="0">
                <a:latin typeface="Arial"/>
                <a:cs typeface="Arial"/>
              </a:rPr>
              <a:t>r</a:t>
            </a:r>
            <a:r>
              <a:rPr sz="2100" spc="-55" dirty="0">
                <a:latin typeface="Arial"/>
                <a:cs typeface="Arial"/>
              </a:rPr>
              <a:t>e</a:t>
            </a:r>
            <a:r>
              <a:rPr sz="2100" spc="-85" dirty="0">
                <a:latin typeface="Arial"/>
                <a:cs typeface="Arial"/>
              </a:rPr>
              <a:t>m</a:t>
            </a:r>
            <a:r>
              <a:rPr sz="2100" spc="-70" dirty="0">
                <a:latin typeface="Arial"/>
                <a:cs typeface="Arial"/>
              </a:rPr>
              <a:t>en</a:t>
            </a:r>
            <a:r>
              <a:rPr sz="2100" spc="40" dirty="0">
                <a:latin typeface="Arial"/>
                <a:cs typeface="Arial"/>
              </a:rPr>
              <a:t>t</a:t>
            </a:r>
            <a:r>
              <a:rPr sz="2100" spc="-145" dirty="0">
                <a:latin typeface="Arial"/>
                <a:cs typeface="Arial"/>
              </a:rPr>
              <a:t>s</a:t>
            </a:r>
            <a:r>
              <a:rPr sz="2100" dirty="0">
                <a:latin typeface="Arial"/>
                <a:cs typeface="Arial"/>
              </a:rPr>
              <a:t>	</a:t>
            </a:r>
            <a:r>
              <a:rPr sz="2100" spc="60" dirty="0">
                <a:latin typeface="Arial"/>
                <a:cs typeface="Arial"/>
              </a:rPr>
              <a:t>t</a:t>
            </a:r>
            <a:r>
              <a:rPr sz="2100" dirty="0">
                <a:latin typeface="Arial"/>
                <a:cs typeface="Arial"/>
              </a:rPr>
              <a:t>h</a:t>
            </a:r>
            <a:r>
              <a:rPr sz="2100" spc="-160" dirty="0">
                <a:latin typeface="Arial"/>
                <a:cs typeface="Arial"/>
              </a:rPr>
              <a:t>a</a:t>
            </a:r>
            <a:r>
              <a:rPr sz="2100" dirty="0">
                <a:latin typeface="Arial"/>
                <a:cs typeface="Arial"/>
              </a:rPr>
              <a:t>t	</a:t>
            </a:r>
            <a:r>
              <a:rPr sz="2100" spc="5" dirty="0">
                <a:latin typeface="Arial"/>
                <a:cs typeface="Arial"/>
              </a:rPr>
              <a:t>p</a:t>
            </a:r>
            <a:r>
              <a:rPr sz="2100" spc="20" dirty="0">
                <a:latin typeface="Arial"/>
                <a:cs typeface="Arial"/>
              </a:rPr>
              <a:t>r</a:t>
            </a:r>
            <a:r>
              <a:rPr sz="2100" spc="-45" dirty="0">
                <a:latin typeface="Arial"/>
                <a:cs typeface="Arial"/>
              </a:rPr>
              <a:t>o</a:t>
            </a:r>
            <a:r>
              <a:rPr sz="2100" spc="-135" dirty="0">
                <a:latin typeface="Arial"/>
                <a:cs typeface="Arial"/>
              </a:rPr>
              <a:t>g</a:t>
            </a:r>
            <a:r>
              <a:rPr sz="2100" spc="45" dirty="0">
                <a:latin typeface="Arial"/>
                <a:cs typeface="Arial"/>
              </a:rPr>
              <a:t>r</a:t>
            </a:r>
            <a:r>
              <a:rPr sz="2100" spc="-165" dirty="0">
                <a:latin typeface="Arial"/>
                <a:cs typeface="Arial"/>
              </a:rPr>
              <a:t>es</a:t>
            </a:r>
            <a:r>
              <a:rPr sz="2100" spc="-145" dirty="0">
                <a:latin typeface="Arial"/>
                <a:cs typeface="Arial"/>
              </a:rPr>
              <a:t>s</a:t>
            </a:r>
            <a:r>
              <a:rPr sz="2100" spc="-5" dirty="0">
                <a:latin typeface="Arial"/>
                <a:cs typeface="Arial"/>
              </a:rPr>
              <a:t>i</a:t>
            </a:r>
            <a:r>
              <a:rPr sz="2100" spc="-50" dirty="0">
                <a:latin typeface="Arial"/>
                <a:cs typeface="Arial"/>
              </a:rPr>
              <a:t>v</a:t>
            </a:r>
            <a:r>
              <a:rPr sz="2100" spc="-140" dirty="0">
                <a:latin typeface="Arial"/>
                <a:cs typeface="Arial"/>
              </a:rPr>
              <a:t>e</a:t>
            </a:r>
            <a:r>
              <a:rPr sz="2100" dirty="0">
                <a:latin typeface="Arial"/>
                <a:cs typeface="Arial"/>
              </a:rPr>
              <a:t>ly  </a:t>
            </a:r>
            <a:r>
              <a:rPr sz="2100" spc="-35" dirty="0">
                <a:latin typeface="Arial"/>
                <a:cs typeface="Arial"/>
              </a:rPr>
              <a:t>more</a:t>
            </a:r>
            <a:r>
              <a:rPr sz="2100" spc="-95" dirty="0">
                <a:latin typeface="Arial"/>
                <a:cs typeface="Arial"/>
              </a:rPr>
              <a:t> </a:t>
            </a:r>
            <a:r>
              <a:rPr sz="2100" dirty="0">
                <a:latin typeface="Arial"/>
                <a:cs typeface="Arial"/>
              </a:rPr>
              <a:t>functionality.</a:t>
            </a:r>
            <a:endParaRPr sz="2100">
              <a:latin typeface="Arial"/>
              <a:cs typeface="Arial"/>
            </a:endParaRPr>
          </a:p>
          <a:p>
            <a:pPr marL="527685" indent="-515620">
              <a:lnSpc>
                <a:spcPct val="100000"/>
              </a:lnSpc>
              <a:spcBef>
                <a:spcPts val="915"/>
              </a:spcBef>
              <a:buFont typeface="Wingdings"/>
              <a:buChar char=""/>
              <a:tabLst>
                <a:tab pos="527685" algn="l"/>
                <a:tab pos="528320" algn="l"/>
              </a:tabLst>
            </a:pPr>
            <a:r>
              <a:rPr sz="2100" spc="-160" dirty="0">
                <a:latin typeface="Arial"/>
                <a:cs typeface="Arial"/>
              </a:rPr>
              <a:t>Eg. </a:t>
            </a:r>
            <a:r>
              <a:rPr sz="2100" spc="-40" dirty="0">
                <a:latin typeface="Arial"/>
                <a:cs typeface="Arial"/>
              </a:rPr>
              <a:t>Word </a:t>
            </a:r>
            <a:r>
              <a:rPr sz="2100" spc="-65" dirty="0">
                <a:latin typeface="Arial"/>
                <a:cs typeface="Arial"/>
              </a:rPr>
              <a:t>processing</a:t>
            </a:r>
            <a:r>
              <a:rPr sz="2100" spc="-85" dirty="0">
                <a:latin typeface="Arial"/>
                <a:cs typeface="Arial"/>
              </a:rPr>
              <a:t> </a:t>
            </a:r>
            <a:r>
              <a:rPr sz="2100" spc="-75" dirty="0">
                <a:latin typeface="Arial"/>
                <a:cs typeface="Arial"/>
              </a:rPr>
              <a:t>system.</a:t>
            </a:r>
            <a:endParaRPr sz="2100">
              <a:latin typeface="Arial"/>
              <a:cs typeface="Arial"/>
            </a:endParaRPr>
          </a:p>
          <a:p>
            <a:pPr marL="527685" indent="-515620">
              <a:lnSpc>
                <a:spcPct val="100000"/>
              </a:lnSpc>
              <a:spcBef>
                <a:spcPts val="1270"/>
              </a:spcBef>
              <a:buFont typeface="Wingdings"/>
              <a:buChar char=""/>
              <a:tabLst>
                <a:tab pos="527685" algn="l"/>
                <a:tab pos="528320" algn="l"/>
                <a:tab pos="6214745" algn="l"/>
              </a:tabLst>
            </a:pPr>
            <a:r>
              <a:rPr sz="2100" spc="-35" dirty="0">
                <a:latin typeface="Arial"/>
                <a:cs typeface="Arial"/>
              </a:rPr>
              <a:t>First increment  </a:t>
            </a:r>
            <a:r>
              <a:rPr sz="2100" spc="-50" dirty="0">
                <a:latin typeface="Arial"/>
                <a:cs typeface="Arial"/>
              </a:rPr>
              <a:t>is </a:t>
            </a:r>
            <a:r>
              <a:rPr sz="2100" spc="-65" dirty="0">
                <a:latin typeface="Arial"/>
                <a:cs typeface="Arial"/>
              </a:rPr>
              <a:t>core </a:t>
            </a:r>
            <a:r>
              <a:rPr sz="2100" spc="-15" dirty="0">
                <a:latin typeface="Arial"/>
                <a:cs typeface="Arial"/>
              </a:rPr>
              <a:t>product </a:t>
            </a:r>
            <a:r>
              <a:rPr sz="2100" spc="-20" dirty="0">
                <a:latin typeface="Arial"/>
                <a:cs typeface="Arial"/>
              </a:rPr>
              <a:t>that </a:t>
            </a:r>
            <a:r>
              <a:rPr sz="2100" spc="-50" dirty="0">
                <a:latin typeface="Arial"/>
                <a:cs typeface="Arial"/>
              </a:rPr>
              <a:t>is</a:t>
            </a:r>
            <a:r>
              <a:rPr sz="2100" spc="-75" dirty="0">
                <a:latin typeface="Arial"/>
                <a:cs typeface="Arial"/>
              </a:rPr>
              <a:t> </a:t>
            </a:r>
            <a:r>
              <a:rPr sz="2100" spc="-55" dirty="0">
                <a:latin typeface="Arial"/>
                <a:cs typeface="Arial"/>
              </a:rPr>
              <a:t>opened</a:t>
            </a:r>
            <a:r>
              <a:rPr sz="2100" spc="-145" dirty="0">
                <a:latin typeface="Arial"/>
                <a:cs typeface="Arial"/>
              </a:rPr>
              <a:t> </a:t>
            </a:r>
            <a:r>
              <a:rPr sz="2100" spc="-10" dirty="0">
                <a:latin typeface="Arial"/>
                <a:cs typeface="Arial"/>
              </a:rPr>
              <a:t>for	</a:t>
            </a:r>
            <a:r>
              <a:rPr sz="2100" spc="-50" dirty="0">
                <a:latin typeface="Arial"/>
                <a:cs typeface="Arial"/>
              </a:rPr>
              <a:t>customer </a:t>
            </a:r>
            <a:r>
              <a:rPr sz="2100" spc="-5" dirty="0">
                <a:latin typeface="Arial"/>
                <a:cs typeface="Arial"/>
              </a:rPr>
              <a:t>to</a:t>
            </a:r>
            <a:r>
              <a:rPr sz="2100" spc="-15" dirty="0">
                <a:latin typeface="Arial"/>
                <a:cs typeface="Arial"/>
              </a:rPr>
              <a:t> </a:t>
            </a:r>
            <a:r>
              <a:rPr sz="2100" spc="-110" dirty="0">
                <a:latin typeface="Arial"/>
                <a:cs typeface="Arial"/>
              </a:rPr>
              <a:t>use.</a:t>
            </a:r>
            <a:endParaRPr sz="2100">
              <a:latin typeface="Arial"/>
              <a:cs typeface="Arial"/>
            </a:endParaRPr>
          </a:p>
          <a:p>
            <a:pPr marL="527685" indent="-515620">
              <a:lnSpc>
                <a:spcPct val="100000"/>
              </a:lnSpc>
              <a:spcBef>
                <a:spcPts val="1250"/>
              </a:spcBef>
              <a:buFont typeface="Wingdings"/>
              <a:buChar char=""/>
              <a:tabLst>
                <a:tab pos="527685" algn="l"/>
                <a:tab pos="528320" algn="l"/>
              </a:tabLst>
            </a:pPr>
            <a:r>
              <a:rPr sz="2100" spc="-50" dirty="0">
                <a:latin typeface="Arial"/>
                <a:cs typeface="Arial"/>
              </a:rPr>
              <a:t>Early </a:t>
            </a:r>
            <a:r>
              <a:rPr sz="2100" spc="-40" dirty="0">
                <a:latin typeface="Arial"/>
                <a:cs typeface="Arial"/>
              </a:rPr>
              <a:t>increments </a:t>
            </a:r>
            <a:r>
              <a:rPr sz="2100" spc="-80" dirty="0">
                <a:latin typeface="Arial"/>
                <a:cs typeface="Arial"/>
              </a:rPr>
              <a:t>are </a:t>
            </a:r>
            <a:r>
              <a:rPr sz="2100" spc="-35" dirty="0">
                <a:latin typeface="Arial"/>
                <a:cs typeface="Arial"/>
              </a:rPr>
              <a:t>stripes </a:t>
            </a:r>
            <a:r>
              <a:rPr sz="2100" spc="5" dirty="0">
                <a:latin typeface="Arial"/>
                <a:cs typeface="Arial"/>
              </a:rPr>
              <a:t>down </a:t>
            </a:r>
            <a:r>
              <a:rPr sz="2100" spc="-35" dirty="0">
                <a:latin typeface="Arial"/>
                <a:cs typeface="Arial"/>
              </a:rPr>
              <a:t>version </a:t>
            </a:r>
            <a:r>
              <a:rPr sz="2100" spc="-20" dirty="0">
                <a:latin typeface="Arial"/>
                <a:cs typeface="Arial"/>
              </a:rPr>
              <a:t>of </a:t>
            </a:r>
            <a:r>
              <a:rPr sz="2100" spc="-15" dirty="0">
                <a:latin typeface="Arial"/>
                <a:cs typeface="Arial"/>
              </a:rPr>
              <a:t>final</a:t>
            </a:r>
            <a:r>
              <a:rPr sz="2100" spc="170" dirty="0">
                <a:latin typeface="Arial"/>
                <a:cs typeface="Arial"/>
              </a:rPr>
              <a:t> </a:t>
            </a:r>
            <a:r>
              <a:rPr sz="2100" spc="-15" dirty="0">
                <a:latin typeface="Arial"/>
                <a:cs typeface="Arial"/>
              </a:rPr>
              <a:t>product</a:t>
            </a:r>
            <a:endParaRPr sz="2100">
              <a:latin typeface="Arial"/>
              <a:cs typeface="Arial"/>
            </a:endParaRPr>
          </a:p>
        </p:txBody>
      </p:sp>
      <p:sp>
        <p:nvSpPr>
          <p:cNvPr id="5" name="object 5"/>
          <p:cNvSpPr txBox="1"/>
          <p:nvPr/>
        </p:nvSpPr>
        <p:spPr>
          <a:xfrm>
            <a:off x="4876291" y="1557021"/>
            <a:ext cx="252729" cy="259686"/>
          </a:xfrm>
          <a:prstGeom prst="rect">
            <a:avLst/>
          </a:prstGeom>
        </p:spPr>
        <p:txBody>
          <a:bodyPr vert="horz" wrap="square" lIns="0" tIns="13335" rIns="0" bIns="0" rtlCol="0">
            <a:spAutoFit/>
          </a:bodyPr>
          <a:lstStyle/>
          <a:p>
            <a:pPr marL="12700">
              <a:lnSpc>
                <a:spcPct val="100000"/>
              </a:lnSpc>
              <a:spcBef>
                <a:spcPts val="105"/>
              </a:spcBef>
            </a:pPr>
            <a:endParaRPr sz="1600" dirty="0">
              <a:latin typeface="Georgia"/>
              <a:cs typeface="Georgi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6492" y="901699"/>
            <a:ext cx="4284980" cy="453390"/>
          </a:xfrm>
          <a:prstGeom prst="rect">
            <a:avLst/>
          </a:prstGeom>
        </p:spPr>
        <p:txBody>
          <a:bodyPr vert="horz" wrap="square" lIns="0" tIns="13335" rIns="0" bIns="0" rtlCol="0">
            <a:spAutoFit/>
          </a:bodyPr>
          <a:lstStyle/>
          <a:p>
            <a:pPr marL="12700">
              <a:lnSpc>
                <a:spcPct val="100000"/>
              </a:lnSpc>
              <a:spcBef>
                <a:spcPts val="105"/>
              </a:spcBef>
            </a:pPr>
            <a:r>
              <a:rPr sz="2800" spc="-85" dirty="0">
                <a:latin typeface="Arial"/>
                <a:cs typeface="Arial"/>
              </a:rPr>
              <a:t>The </a:t>
            </a:r>
            <a:r>
              <a:rPr sz="2800" spc="-45" dirty="0">
                <a:latin typeface="Arial"/>
                <a:cs typeface="Arial"/>
              </a:rPr>
              <a:t>Increment </a:t>
            </a:r>
            <a:r>
              <a:rPr sz="2800" spc="-65" dirty="0">
                <a:latin typeface="Arial"/>
                <a:cs typeface="Arial"/>
              </a:rPr>
              <a:t>Model</a:t>
            </a:r>
            <a:r>
              <a:rPr sz="2800" spc="-320" dirty="0">
                <a:latin typeface="Arial"/>
                <a:cs typeface="Arial"/>
              </a:rPr>
              <a:t> </a:t>
            </a:r>
            <a:r>
              <a:rPr sz="2800" spc="-225" dirty="0">
                <a:latin typeface="Arial"/>
                <a:cs typeface="Arial"/>
              </a:rPr>
              <a:t>Cont…</a:t>
            </a:r>
            <a:endParaRPr sz="2800">
              <a:latin typeface="Arial"/>
              <a:cs typeface="Arial"/>
            </a:endParaRPr>
          </a:p>
        </p:txBody>
      </p:sp>
      <p:sp>
        <p:nvSpPr>
          <p:cNvPr id="3" name="object 3"/>
          <p:cNvSpPr txBox="1"/>
          <p:nvPr/>
        </p:nvSpPr>
        <p:spPr>
          <a:xfrm>
            <a:off x="764540" y="2008123"/>
            <a:ext cx="8341995" cy="2768600"/>
          </a:xfrm>
          <a:prstGeom prst="rect">
            <a:avLst/>
          </a:prstGeom>
        </p:spPr>
        <p:txBody>
          <a:bodyPr vert="horz" wrap="square" lIns="0" tIns="12700" rIns="0" bIns="0" rtlCol="0">
            <a:spAutoFit/>
          </a:bodyPr>
          <a:lstStyle/>
          <a:p>
            <a:pPr marL="12700">
              <a:lnSpc>
                <a:spcPct val="100000"/>
              </a:lnSpc>
              <a:spcBef>
                <a:spcPts val="100"/>
              </a:spcBef>
            </a:pPr>
            <a:r>
              <a:rPr sz="1800" b="1" spc="-80" dirty="0">
                <a:latin typeface="Arial"/>
                <a:cs typeface="Arial"/>
              </a:rPr>
              <a:t>Advantages</a:t>
            </a:r>
            <a:endParaRPr sz="1800" dirty="0">
              <a:latin typeface="Arial"/>
              <a:cs typeface="Arial"/>
            </a:endParaRPr>
          </a:p>
          <a:p>
            <a:pPr marL="469900" indent="-457200">
              <a:lnSpc>
                <a:spcPct val="100000"/>
              </a:lnSpc>
              <a:buAutoNum type="arabicPeriod"/>
              <a:tabLst>
                <a:tab pos="469265" algn="l"/>
                <a:tab pos="469900" algn="l"/>
              </a:tabLst>
            </a:pPr>
            <a:r>
              <a:rPr sz="1800" spc="-65" dirty="0">
                <a:latin typeface="Arial"/>
                <a:cs typeface="Arial"/>
              </a:rPr>
              <a:t>The </a:t>
            </a:r>
            <a:r>
              <a:rPr sz="1800" spc="-40" dirty="0">
                <a:latin typeface="Arial"/>
                <a:cs typeface="Arial"/>
              </a:rPr>
              <a:t>Model </a:t>
            </a:r>
            <a:r>
              <a:rPr sz="1800" spc="-75" dirty="0">
                <a:latin typeface="Arial"/>
                <a:cs typeface="Arial"/>
              </a:rPr>
              <a:t>can </a:t>
            </a:r>
            <a:r>
              <a:rPr sz="1800" spc="-70" dirty="0">
                <a:latin typeface="Arial"/>
                <a:cs typeface="Arial"/>
              </a:rPr>
              <a:t>be used </a:t>
            </a:r>
            <a:r>
              <a:rPr sz="1800" spc="30" dirty="0">
                <a:latin typeface="Arial"/>
                <a:cs typeface="Arial"/>
              </a:rPr>
              <a:t>with</a:t>
            </a:r>
            <a:r>
              <a:rPr sz="1800" spc="-370" dirty="0">
                <a:latin typeface="Arial"/>
                <a:cs typeface="Arial"/>
              </a:rPr>
              <a:t> </a:t>
            </a:r>
            <a:r>
              <a:rPr sz="1800" spc="-50" dirty="0">
                <a:latin typeface="Arial"/>
                <a:cs typeface="Arial"/>
              </a:rPr>
              <a:t>small Development </a:t>
            </a:r>
            <a:r>
              <a:rPr sz="1800" spc="-110" dirty="0">
                <a:latin typeface="Arial"/>
                <a:cs typeface="Arial"/>
              </a:rPr>
              <a:t>Team</a:t>
            </a:r>
            <a:endParaRPr sz="1800" dirty="0">
              <a:latin typeface="Arial"/>
              <a:cs typeface="Arial"/>
            </a:endParaRPr>
          </a:p>
          <a:p>
            <a:pPr marL="469900" indent="-457200">
              <a:lnSpc>
                <a:spcPct val="100000"/>
              </a:lnSpc>
              <a:buAutoNum type="arabicPeriod"/>
              <a:tabLst>
                <a:tab pos="469265" algn="l"/>
                <a:tab pos="469900" algn="l"/>
              </a:tabLst>
            </a:pPr>
            <a:r>
              <a:rPr sz="1800" spc="-65" dirty="0">
                <a:latin typeface="Arial"/>
                <a:cs typeface="Arial"/>
              </a:rPr>
              <a:t>The </a:t>
            </a:r>
            <a:r>
              <a:rPr sz="1800" spc="10" dirty="0">
                <a:latin typeface="Arial"/>
                <a:cs typeface="Arial"/>
              </a:rPr>
              <a:t>initial</a:t>
            </a:r>
            <a:r>
              <a:rPr sz="1800" spc="-365" dirty="0">
                <a:latin typeface="Arial"/>
                <a:cs typeface="Arial"/>
              </a:rPr>
              <a:t> </a:t>
            </a:r>
            <a:r>
              <a:rPr lang="en-US" sz="1800" spc="-365" dirty="0" smtClean="0">
                <a:latin typeface="Arial"/>
                <a:cs typeface="Arial"/>
              </a:rPr>
              <a:t>   </a:t>
            </a:r>
            <a:r>
              <a:rPr sz="1800" spc="-30" dirty="0" smtClean="0">
                <a:latin typeface="Arial"/>
                <a:cs typeface="Arial"/>
              </a:rPr>
              <a:t>Delivery </a:t>
            </a:r>
            <a:r>
              <a:rPr sz="1800" spc="-25" dirty="0">
                <a:latin typeface="Arial"/>
                <a:cs typeface="Arial"/>
              </a:rPr>
              <a:t>of </a:t>
            </a:r>
            <a:r>
              <a:rPr sz="1800" spc="-45" dirty="0">
                <a:latin typeface="Arial"/>
                <a:cs typeface="Arial"/>
              </a:rPr>
              <a:t>Product </a:t>
            </a:r>
            <a:r>
              <a:rPr sz="1800" spc="-40" dirty="0">
                <a:latin typeface="Arial"/>
                <a:cs typeface="Arial"/>
              </a:rPr>
              <a:t>is </a:t>
            </a:r>
            <a:r>
              <a:rPr sz="1800" spc="-95" dirty="0">
                <a:latin typeface="Arial"/>
                <a:cs typeface="Arial"/>
              </a:rPr>
              <a:t>Faster</a:t>
            </a:r>
            <a:endParaRPr sz="1800" dirty="0">
              <a:latin typeface="Arial"/>
              <a:cs typeface="Arial"/>
            </a:endParaRPr>
          </a:p>
          <a:p>
            <a:pPr marL="469900" indent="-457200">
              <a:lnSpc>
                <a:spcPct val="100000"/>
              </a:lnSpc>
              <a:buAutoNum type="arabicPeriod"/>
              <a:tabLst>
                <a:tab pos="469265" algn="l"/>
                <a:tab pos="469900" algn="l"/>
              </a:tabLst>
            </a:pPr>
            <a:r>
              <a:rPr sz="1800" spc="-65" dirty="0">
                <a:latin typeface="Arial"/>
                <a:cs typeface="Arial"/>
              </a:rPr>
              <a:t>The </a:t>
            </a:r>
            <a:r>
              <a:rPr sz="1800" spc="-80" dirty="0">
                <a:latin typeface="Arial"/>
                <a:cs typeface="Arial"/>
              </a:rPr>
              <a:t>Customer </a:t>
            </a:r>
            <a:r>
              <a:rPr sz="1800" spc="-140" dirty="0">
                <a:latin typeface="Arial"/>
                <a:cs typeface="Arial"/>
              </a:rPr>
              <a:t>Can </a:t>
            </a:r>
            <a:r>
              <a:rPr sz="1800" spc="-75" dirty="0">
                <a:latin typeface="Arial"/>
                <a:cs typeface="Arial"/>
              </a:rPr>
              <a:t>Respond </a:t>
            </a:r>
            <a:r>
              <a:rPr sz="1800" spc="-20" dirty="0">
                <a:latin typeface="Arial"/>
                <a:cs typeface="Arial"/>
              </a:rPr>
              <a:t>to Functionality </a:t>
            </a:r>
            <a:r>
              <a:rPr sz="1800" spc="-40" dirty="0">
                <a:latin typeface="Arial"/>
                <a:cs typeface="Arial"/>
              </a:rPr>
              <a:t>after </a:t>
            </a:r>
            <a:r>
              <a:rPr sz="1800" spc="-90" dirty="0">
                <a:latin typeface="Arial"/>
                <a:cs typeface="Arial"/>
              </a:rPr>
              <a:t>each</a:t>
            </a:r>
            <a:r>
              <a:rPr sz="1800" spc="-285" dirty="0">
                <a:latin typeface="Arial"/>
                <a:cs typeface="Arial"/>
              </a:rPr>
              <a:t> </a:t>
            </a:r>
            <a:r>
              <a:rPr sz="1800" spc="-30" dirty="0">
                <a:latin typeface="Arial"/>
                <a:cs typeface="Arial"/>
              </a:rPr>
              <a:t>increment</a:t>
            </a:r>
            <a:endParaRPr sz="1800" dirty="0">
              <a:latin typeface="Arial"/>
              <a:cs typeface="Arial"/>
            </a:endParaRPr>
          </a:p>
          <a:p>
            <a:pPr>
              <a:lnSpc>
                <a:spcPct val="100000"/>
              </a:lnSpc>
              <a:spcBef>
                <a:spcPts val="30"/>
              </a:spcBef>
            </a:pPr>
            <a:endParaRPr sz="1850" dirty="0">
              <a:latin typeface="Arial"/>
              <a:cs typeface="Arial"/>
            </a:endParaRPr>
          </a:p>
          <a:p>
            <a:pPr marL="12700">
              <a:lnSpc>
                <a:spcPct val="100000"/>
              </a:lnSpc>
            </a:pPr>
            <a:r>
              <a:rPr sz="1800" b="1" spc="-70" dirty="0">
                <a:latin typeface="Arial"/>
                <a:cs typeface="Arial"/>
              </a:rPr>
              <a:t>Disadvantages</a:t>
            </a:r>
            <a:endParaRPr sz="1800" dirty="0">
              <a:latin typeface="Arial"/>
              <a:cs typeface="Arial"/>
            </a:endParaRPr>
          </a:p>
          <a:p>
            <a:pPr marL="469900" indent="-457200">
              <a:lnSpc>
                <a:spcPct val="100000"/>
              </a:lnSpc>
              <a:buAutoNum type="arabicPeriod"/>
              <a:tabLst>
                <a:tab pos="469265" algn="l"/>
                <a:tab pos="469900" algn="l"/>
              </a:tabLst>
            </a:pPr>
            <a:r>
              <a:rPr sz="1800" spc="-65" dirty="0">
                <a:latin typeface="Arial"/>
                <a:cs typeface="Arial"/>
              </a:rPr>
              <a:t>The </a:t>
            </a:r>
            <a:r>
              <a:rPr sz="1800" spc="-120" dirty="0">
                <a:latin typeface="Arial"/>
                <a:cs typeface="Arial"/>
              </a:rPr>
              <a:t>Cost </a:t>
            </a:r>
            <a:r>
              <a:rPr sz="1800" spc="-25" dirty="0">
                <a:latin typeface="Arial"/>
                <a:cs typeface="Arial"/>
              </a:rPr>
              <a:t>of </a:t>
            </a:r>
            <a:r>
              <a:rPr sz="1800" spc="-45" dirty="0">
                <a:latin typeface="Arial"/>
                <a:cs typeface="Arial"/>
              </a:rPr>
              <a:t>Final </a:t>
            </a:r>
            <a:r>
              <a:rPr sz="1800" spc="-20" dirty="0">
                <a:latin typeface="Arial"/>
                <a:cs typeface="Arial"/>
              </a:rPr>
              <a:t>product </a:t>
            </a:r>
            <a:r>
              <a:rPr sz="1800" spc="-50" dirty="0">
                <a:latin typeface="Arial"/>
                <a:cs typeface="Arial"/>
              </a:rPr>
              <a:t>may </a:t>
            </a:r>
            <a:r>
              <a:rPr sz="1800" spc="-70" dirty="0">
                <a:latin typeface="Arial"/>
                <a:cs typeface="Arial"/>
              </a:rPr>
              <a:t>be</a:t>
            </a:r>
            <a:r>
              <a:rPr sz="1800" spc="-275" dirty="0">
                <a:latin typeface="Arial"/>
                <a:cs typeface="Arial"/>
              </a:rPr>
              <a:t> </a:t>
            </a:r>
            <a:r>
              <a:rPr sz="1800" spc="-60" dirty="0">
                <a:latin typeface="Arial"/>
                <a:cs typeface="Arial"/>
              </a:rPr>
              <a:t>increased</a:t>
            </a:r>
            <a:endParaRPr sz="1800" dirty="0">
              <a:latin typeface="Arial"/>
              <a:cs typeface="Arial"/>
            </a:endParaRPr>
          </a:p>
          <a:p>
            <a:pPr marL="469900" marR="203200" indent="-457200">
              <a:lnSpc>
                <a:spcPct val="100000"/>
              </a:lnSpc>
              <a:buAutoNum type="arabicPeriod"/>
              <a:tabLst>
                <a:tab pos="469265" algn="l"/>
                <a:tab pos="469900" algn="l"/>
              </a:tabLst>
            </a:pPr>
            <a:r>
              <a:rPr sz="1800" spc="-30" dirty="0">
                <a:latin typeface="Arial"/>
                <a:cs typeface="Arial"/>
              </a:rPr>
              <a:t>After </a:t>
            </a:r>
            <a:r>
              <a:rPr sz="1800" spc="-90" dirty="0">
                <a:latin typeface="Arial"/>
                <a:cs typeface="Arial"/>
              </a:rPr>
              <a:t>each </a:t>
            </a:r>
            <a:r>
              <a:rPr sz="1800" spc="-30" dirty="0">
                <a:latin typeface="Arial"/>
                <a:cs typeface="Arial"/>
              </a:rPr>
              <a:t>increment </a:t>
            </a:r>
            <a:r>
              <a:rPr sz="1800" spc="-55" dirty="0">
                <a:latin typeface="Arial"/>
                <a:cs typeface="Arial"/>
              </a:rPr>
              <a:t>customer </a:t>
            </a:r>
            <a:r>
              <a:rPr sz="1800" spc="-50" dirty="0">
                <a:latin typeface="Arial"/>
                <a:cs typeface="Arial"/>
              </a:rPr>
              <a:t>may </a:t>
            </a:r>
            <a:r>
              <a:rPr sz="1800" spc="-45" dirty="0">
                <a:latin typeface="Arial"/>
                <a:cs typeface="Arial"/>
              </a:rPr>
              <a:t>demand </a:t>
            </a:r>
            <a:r>
              <a:rPr sz="1800" spc="-40" dirty="0">
                <a:latin typeface="Arial"/>
                <a:cs typeface="Arial"/>
              </a:rPr>
              <a:t>new </a:t>
            </a:r>
            <a:r>
              <a:rPr sz="1800" spc="-25" dirty="0">
                <a:latin typeface="Arial"/>
                <a:cs typeface="Arial"/>
              </a:rPr>
              <a:t>requirement </a:t>
            </a:r>
            <a:r>
              <a:rPr sz="1800" spc="-15" dirty="0">
                <a:latin typeface="Arial"/>
                <a:cs typeface="Arial"/>
              </a:rPr>
              <a:t>which</a:t>
            </a:r>
            <a:r>
              <a:rPr sz="1800" spc="-365" dirty="0">
                <a:latin typeface="Arial"/>
                <a:cs typeface="Arial"/>
              </a:rPr>
              <a:t> </a:t>
            </a:r>
            <a:r>
              <a:rPr sz="1800" spc="-50" dirty="0">
                <a:latin typeface="Arial"/>
                <a:cs typeface="Arial"/>
              </a:rPr>
              <a:t>may </a:t>
            </a:r>
            <a:r>
              <a:rPr sz="1800" spc="-105" dirty="0">
                <a:latin typeface="Arial"/>
                <a:cs typeface="Arial"/>
              </a:rPr>
              <a:t>cause  </a:t>
            </a:r>
            <a:r>
              <a:rPr sz="1800" spc="-15" dirty="0">
                <a:latin typeface="Arial"/>
                <a:cs typeface="Arial"/>
              </a:rPr>
              <a:t>problem </a:t>
            </a:r>
            <a:r>
              <a:rPr sz="1800" spc="-20" dirty="0">
                <a:latin typeface="Arial"/>
                <a:cs typeface="Arial"/>
              </a:rPr>
              <a:t>to </a:t>
            </a:r>
            <a:r>
              <a:rPr sz="1800" spc="-35" dirty="0">
                <a:latin typeface="Arial"/>
                <a:cs typeface="Arial"/>
              </a:rPr>
              <a:t>existing</a:t>
            </a:r>
            <a:r>
              <a:rPr sz="1800" spc="-300" dirty="0">
                <a:latin typeface="Arial"/>
                <a:cs typeface="Arial"/>
              </a:rPr>
              <a:t> </a:t>
            </a:r>
            <a:r>
              <a:rPr sz="1800" spc="-100" dirty="0">
                <a:latin typeface="Arial"/>
                <a:cs typeface="Arial"/>
              </a:rPr>
              <a:t>System</a:t>
            </a:r>
            <a:endParaRPr sz="1800" dirty="0">
              <a:latin typeface="Arial"/>
              <a:cs typeface="Arial"/>
            </a:endParaRPr>
          </a:p>
          <a:p>
            <a:pPr marL="469900" indent="-457834">
              <a:lnSpc>
                <a:spcPct val="100000"/>
              </a:lnSpc>
              <a:buAutoNum type="arabicPeriod"/>
              <a:tabLst>
                <a:tab pos="469900" algn="l"/>
                <a:tab pos="470534" algn="l"/>
              </a:tabLst>
            </a:pPr>
            <a:r>
              <a:rPr sz="1800" spc="15" dirty="0">
                <a:latin typeface="Arial"/>
                <a:cs typeface="Arial"/>
              </a:rPr>
              <a:t>It</a:t>
            </a:r>
            <a:r>
              <a:rPr sz="1800" spc="-50" dirty="0">
                <a:latin typeface="Arial"/>
                <a:cs typeface="Arial"/>
              </a:rPr>
              <a:t> </a:t>
            </a:r>
            <a:r>
              <a:rPr sz="1800" spc="-55" dirty="0">
                <a:latin typeface="Arial"/>
                <a:cs typeface="Arial"/>
              </a:rPr>
              <a:t>Require</a:t>
            </a:r>
            <a:r>
              <a:rPr sz="1800" spc="-125" dirty="0">
                <a:latin typeface="Arial"/>
                <a:cs typeface="Arial"/>
              </a:rPr>
              <a:t> </a:t>
            </a:r>
            <a:r>
              <a:rPr sz="1800" spc="-100" dirty="0">
                <a:latin typeface="Arial"/>
                <a:cs typeface="Arial"/>
              </a:rPr>
              <a:t>Clear</a:t>
            </a:r>
            <a:r>
              <a:rPr sz="1800" spc="-45" dirty="0">
                <a:latin typeface="Arial"/>
                <a:cs typeface="Arial"/>
              </a:rPr>
              <a:t> </a:t>
            </a:r>
            <a:r>
              <a:rPr sz="1800" dirty="0">
                <a:latin typeface="Arial"/>
                <a:cs typeface="Arial"/>
              </a:rPr>
              <a:t>&amp;</a:t>
            </a:r>
            <a:r>
              <a:rPr sz="1800" spc="-65" dirty="0">
                <a:latin typeface="Arial"/>
                <a:cs typeface="Arial"/>
              </a:rPr>
              <a:t> </a:t>
            </a:r>
            <a:r>
              <a:rPr sz="1800" spc="-70" dirty="0">
                <a:latin typeface="Arial"/>
                <a:cs typeface="Arial"/>
              </a:rPr>
              <a:t>Complete</a:t>
            </a:r>
            <a:r>
              <a:rPr sz="1800" spc="-110" dirty="0">
                <a:latin typeface="Arial"/>
                <a:cs typeface="Arial"/>
              </a:rPr>
              <a:t> </a:t>
            </a:r>
            <a:r>
              <a:rPr sz="1800" spc="-20" dirty="0">
                <a:latin typeface="Arial"/>
                <a:cs typeface="Arial"/>
              </a:rPr>
              <a:t>planning</a:t>
            </a:r>
            <a:r>
              <a:rPr sz="1800" spc="-140" dirty="0">
                <a:latin typeface="Arial"/>
                <a:cs typeface="Arial"/>
              </a:rPr>
              <a:t> </a:t>
            </a:r>
            <a:r>
              <a:rPr sz="1800" spc="-45" dirty="0">
                <a:latin typeface="Arial"/>
                <a:cs typeface="Arial"/>
              </a:rPr>
              <a:t>before</a:t>
            </a:r>
            <a:r>
              <a:rPr sz="1800" spc="-100" dirty="0">
                <a:latin typeface="Arial"/>
                <a:cs typeface="Arial"/>
              </a:rPr>
              <a:t> </a:t>
            </a:r>
            <a:r>
              <a:rPr sz="1800" spc="-35" dirty="0">
                <a:latin typeface="Arial"/>
                <a:cs typeface="Arial"/>
              </a:rPr>
              <a:t>the</a:t>
            </a:r>
            <a:r>
              <a:rPr sz="1800" spc="-110" dirty="0">
                <a:latin typeface="Arial"/>
                <a:cs typeface="Arial"/>
              </a:rPr>
              <a:t> </a:t>
            </a:r>
            <a:r>
              <a:rPr sz="1800" spc="-70" dirty="0">
                <a:latin typeface="Arial"/>
                <a:cs typeface="Arial"/>
              </a:rPr>
              <a:t>system</a:t>
            </a:r>
            <a:r>
              <a:rPr sz="1800" spc="-50" dirty="0">
                <a:latin typeface="Arial"/>
                <a:cs typeface="Arial"/>
              </a:rPr>
              <a:t> Is</a:t>
            </a:r>
            <a:r>
              <a:rPr sz="1800" spc="-70" dirty="0">
                <a:latin typeface="Arial"/>
                <a:cs typeface="Arial"/>
              </a:rPr>
              <a:t> </a:t>
            </a:r>
            <a:r>
              <a:rPr sz="1800" spc="-25" dirty="0">
                <a:latin typeface="Arial"/>
                <a:cs typeface="Arial"/>
              </a:rPr>
              <a:t>broken</a:t>
            </a:r>
            <a:r>
              <a:rPr sz="1800" spc="-110" dirty="0">
                <a:latin typeface="Arial"/>
                <a:cs typeface="Arial"/>
              </a:rPr>
              <a:t> </a:t>
            </a:r>
            <a:r>
              <a:rPr sz="1800" spc="20" dirty="0">
                <a:latin typeface="Arial"/>
                <a:cs typeface="Arial"/>
              </a:rPr>
              <a:t>in</a:t>
            </a:r>
            <a:r>
              <a:rPr sz="1800" spc="-110" dirty="0">
                <a:latin typeface="Arial"/>
                <a:cs typeface="Arial"/>
              </a:rPr>
              <a:t> </a:t>
            </a:r>
            <a:r>
              <a:rPr sz="1800" spc="-20" dirty="0">
                <a:latin typeface="Arial"/>
                <a:cs typeface="Arial"/>
              </a:rPr>
              <a:t>to</a:t>
            </a:r>
            <a:r>
              <a:rPr sz="1800" spc="-85" dirty="0">
                <a:latin typeface="Arial"/>
                <a:cs typeface="Arial"/>
              </a:rPr>
              <a:t> </a:t>
            </a:r>
            <a:r>
              <a:rPr sz="1800" spc="-35" dirty="0">
                <a:latin typeface="Arial"/>
                <a:cs typeface="Arial"/>
              </a:rPr>
              <a:t>increments</a:t>
            </a:r>
            <a:endParaRPr sz="1800" dirty="0">
              <a:latin typeface="Arial"/>
              <a:cs typeface="Aria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5235" y="746252"/>
            <a:ext cx="3261360" cy="574040"/>
          </a:xfrm>
          <a:prstGeom prst="rect">
            <a:avLst/>
          </a:prstGeom>
        </p:spPr>
        <p:txBody>
          <a:bodyPr vert="horz" wrap="square" lIns="0" tIns="12700" rIns="0" bIns="0" rtlCol="0">
            <a:spAutoFit/>
          </a:bodyPr>
          <a:lstStyle/>
          <a:p>
            <a:pPr marL="12700">
              <a:lnSpc>
                <a:spcPct val="100000"/>
              </a:lnSpc>
              <a:spcBef>
                <a:spcPts val="100"/>
              </a:spcBef>
            </a:pPr>
            <a:r>
              <a:rPr sz="3600" spc="-5" dirty="0"/>
              <a:t>The RAD</a:t>
            </a:r>
            <a:r>
              <a:rPr sz="3600" spc="-150" dirty="0"/>
              <a:t> </a:t>
            </a:r>
            <a:r>
              <a:rPr sz="3600" dirty="0"/>
              <a:t>Model</a:t>
            </a:r>
            <a:endParaRPr sz="3600"/>
          </a:p>
        </p:txBody>
      </p:sp>
      <p:sp>
        <p:nvSpPr>
          <p:cNvPr id="3" name="object 3"/>
          <p:cNvSpPr txBox="1"/>
          <p:nvPr/>
        </p:nvSpPr>
        <p:spPr>
          <a:xfrm>
            <a:off x="688340" y="1557021"/>
            <a:ext cx="8422640" cy="2552622"/>
          </a:xfrm>
          <a:prstGeom prst="rect">
            <a:avLst/>
          </a:prstGeom>
        </p:spPr>
        <p:txBody>
          <a:bodyPr vert="horz" wrap="square" lIns="0" tIns="13335" rIns="0" bIns="0" rtlCol="0">
            <a:spAutoFit/>
          </a:bodyPr>
          <a:lstStyle/>
          <a:p>
            <a:pPr marL="298450" algn="ctr">
              <a:lnSpc>
                <a:spcPct val="100000"/>
              </a:lnSpc>
              <a:spcBef>
                <a:spcPts val="105"/>
              </a:spcBef>
            </a:pPr>
            <a:endParaRPr sz="2350" dirty="0" smtClean="0">
              <a:latin typeface="Georgia"/>
              <a:cs typeface="Georgia"/>
            </a:endParaRPr>
          </a:p>
          <a:p>
            <a:pPr marL="213995" indent="-201930">
              <a:lnSpc>
                <a:spcPct val="100000"/>
              </a:lnSpc>
              <a:spcBef>
                <a:spcPts val="5"/>
              </a:spcBef>
              <a:buSzPct val="95000"/>
              <a:buFont typeface="Wingdings"/>
              <a:buChar char=""/>
              <a:tabLst>
                <a:tab pos="214629" algn="l"/>
              </a:tabLst>
            </a:pPr>
            <a:r>
              <a:rPr sz="2000" spc="-65" dirty="0" smtClean="0">
                <a:latin typeface="Arial"/>
                <a:cs typeface="Arial"/>
              </a:rPr>
              <a:t>Rapid </a:t>
            </a:r>
            <a:r>
              <a:rPr sz="2000" spc="-30" dirty="0" smtClean="0">
                <a:latin typeface="Arial"/>
                <a:cs typeface="Arial"/>
              </a:rPr>
              <a:t>Action </a:t>
            </a:r>
            <a:r>
              <a:rPr sz="2000" spc="-65" dirty="0" smtClean="0">
                <a:latin typeface="Arial"/>
                <a:cs typeface="Arial"/>
              </a:rPr>
              <a:t>Development </a:t>
            </a:r>
            <a:r>
              <a:rPr sz="2000" spc="-50" dirty="0" smtClean="0">
                <a:latin typeface="Arial"/>
                <a:cs typeface="Arial"/>
              </a:rPr>
              <a:t>is High </a:t>
            </a:r>
            <a:r>
              <a:rPr sz="2000" spc="-140" dirty="0" smtClean="0">
                <a:latin typeface="Arial"/>
                <a:cs typeface="Arial"/>
              </a:rPr>
              <a:t>Speed </a:t>
            </a:r>
            <a:r>
              <a:rPr sz="2000" spc="-20" dirty="0" smtClean="0">
                <a:latin typeface="Arial"/>
                <a:cs typeface="Arial"/>
              </a:rPr>
              <a:t>Adoption </a:t>
            </a:r>
            <a:r>
              <a:rPr sz="2000" spc="-30" dirty="0" smtClean="0">
                <a:latin typeface="Arial"/>
                <a:cs typeface="Arial"/>
              </a:rPr>
              <a:t>of </a:t>
            </a:r>
            <a:r>
              <a:rPr sz="2000" spc="-50" dirty="0" smtClean="0">
                <a:latin typeface="Arial"/>
                <a:cs typeface="Arial"/>
              </a:rPr>
              <a:t>Waterfall</a:t>
            </a:r>
            <a:r>
              <a:rPr sz="2000" spc="-20" dirty="0" smtClean="0">
                <a:latin typeface="Arial"/>
                <a:cs typeface="Arial"/>
              </a:rPr>
              <a:t> </a:t>
            </a:r>
            <a:r>
              <a:rPr sz="2000" spc="-50" dirty="0" smtClean="0">
                <a:latin typeface="Arial"/>
                <a:cs typeface="Arial"/>
              </a:rPr>
              <a:t>Model.</a:t>
            </a:r>
            <a:endParaRPr sz="2000" dirty="0" smtClean="0">
              <a:latin typeface="Arial"/>
              <a:cs typeface="Arial"/>
            </a:endParaRPr>
          </a:p>
          <a:p>
            <a:pPr>
              <a:lnSpc>
                <a:spcPct val="100000"/>
              </a:lnSpc>
              <a:spcBef>
                <a:spcPts val="40"/>
              </a:spcBef>
              <a:buFont typeface="Wingdings"/>
              <a:buChar char=""/>
            </a:pPr>
            <a:endParaRPr sz="2050" dirty="0">
              <a:latin typeface="Arial"/>
              <a:cs typeface="Arial"/>
            </a:endParaRPr>
          </a:p>
          <a:p>
            <a:pPr marL="213995" indent="-201930">
              <a:lnSpc>
                <a:spcPct val="100000"/>
              </a:lnSpc>
              <a:buSzPct val="95000"/>
              <a:buFont typeface="Wingdings"/>
              <a:buChar char=""/>
              <a:tabLst>
                <a:tab pos="214629" algn="l"/>
              </a:tabLst>
            </a:pPr>
            <a:r>
              <a:rPr sz="2000" spc="5" dirty="0">
                <a:latin typeface="Arial"/>
                <a:cs typeface="Arial"/>
              </a:rPr>
              <a:t>Initial </a:t>
            </a:r>
            <a:r>
              <a:rPr sz="2000" spc="-10" dirty="0">
                <a:latin typeface="Arial"/>
                <a:cs typeface="Arial"/>
              </a:rPr>
              <a:t>activity </a:t>
            </a:r>
            <a:r>
              <a:rPr sz="2000" spc="-35" dirty="0">
                <a:latin typeface="Arial"/>
                <a:cs typeface="Arial"/>
              </a:rPr>
              <a:t>start </a:t>
            </a:r>
            <a:r>
              <a:rPr sz="2000" spc="30" dirty="0">
                <a:latin typeface="Arial"/>
                <a:cs typeface="Arial"/>
              </a:rPr>
              <a:t>with </a:t>
            </a:r>
            <a:r>
              <a:rPr sz="2000" spc="-30" dirty="0">
                <a:latin typeface="Arial"/>
                <a:cs typeface="Arial"/>
              </a:rPr>
              <a:t>communication </a:t>
            </a:r>
            <a:r>
              <a:rPr sz="2000" spc="-65" dirty="0">
                <a:latin typeface="Arial"/>
                <a:cs typeface="Arial"/>
              </a:rPr>
              <a:t>between </a:t>
            </a:r>
            <a:r>
              <a:rPr sz="2000" spc="-60" dirty="0">
                <a:latin typeface="Arial"/>
                <a:cs typeface="Arial"/>
              </a:rPr>
              <a:t>customer </a:t>
            </a:r>
            <a:r>
              <a:rPr sz="2000" spc="-50" dirty="0">
                <a:latin typeface="Arial"/>
                <a:cs typeface="Arial"/>
              </a:rPr>
              <a:t>and</a:t>
            </a:r>
            <a:r>
              <a:rPr sz="2000" spc="-175" dirty="0">
                <a:latin typeface="Arial"/>
                <a:cs typeface="Arial"/>
              </a:rPr>
              <a:t> </a:t>
            </a:r>
            <a:r>
              <a:rPr sz="2000" spc="-70" dirty="0">
                <a:latin typeface="Arial"/>
                <a:cs typeface="Arial"/>
              </a:rPr>
              <a:t>developer.</a:t>
            </a:r>
            <a:endParaRPr sz="2000" dirty="0">
              <a:latin typeface="Arial"/>
              <a:cs typeface="Arial"/>
            </a:endParaRPr>
          </a:p>
          <a:p>
            <a:pPr>
              <a:lnSpc>
                <a:spcPct val="100000"/>
              </a:lnSpc>
              <a:spcBef>
                <a:spcPts val="45"/>
              </a:spcBef>
              <a:buFont typeface="Wingdings"/>
              <a:buChar char=""/>
            </a:pPr>
            <a:endParaRPr sz="2050" dirty="0">
              <a:latin typeface="Arial"/>
              <a:cs typeface="Arial"/>
            </a:endParaRPr>
          </a:p>
          <a:p>
            <a:pPr marL="213995" indent="-201930">
              <a:lnSpc>
                <a:spcPct val="100000"/>
              </a:lnSpc>
              <a:buSzPct val="95000"/>
              <a:buFont typeface="Wingdings"/>
              <a:buChar char=""/>
              <a:tabLst>
                <a:tab pos="214629" algn="l"/>
              </a:tabLst>
            </a:pPr>
            <a:r>
              <a:rPr sz="2000" spc="-65" dirty="0">
                <a:latin typeface="Arial"/>
                <a:cs typeface="Arial"/>
              </a:rPr>
              <a:t>Depending </a:t>
            </a:r>
            <a:r>
              <a:rPr sz="2000" spc="-25" dirty="0">
                <a:latin typeface="Arial"/>
                <a:cs typeface="Arial"/>
              </a:rPr>
              <a:t>upon </a:t>
            </a:r>
            <a:r>
              <a:rPr sz="2000" spc="-45" dirty="0">
                <a:latin typeface="Arial"/>
                <a:cs typeface="Arial"/>
              </a:rPr>
              <a:t>requirements </a:t>
            </a:r>
            <a:r>
              <a:rPr sz="2000" spc="-35" dirty="0">
                <a:latin typeface="Arial"/>
                <a:cs typeface="Arial"/>
              </a:rPr>
              <a:t>the </a:t>
            </a:r>
            <a:r>
              <a:rPr sz="2000" spc="-70" dirty="0">
                <a:latin typeface="Arial"/>
                <a:cs typeface="Arial"/>
              </a:rPr>
              <a:t>team </a:t>
            </a:r>
            <a:r>
              <a:rPr sz="2000" spc="-80" dirty="0">
                <a:latin typeface="Arial"/>
                <a:cs typeface="Arial"/>
              </a:rPr>
              <a:t>are </a:t>
            </a:r>
            <a:r>
              <a:rPr sz="2000" spc="-85" dirty="0">
                <a:latin typeface="Arial"/>
                <a:cs typeface="Arial"/>
              </a:rPr>
              <a:t>assigned</a:t>
            </a:r>
            <a:r>
              <a:rPr sz="2000" spc="-245" dirty="0">
                <a:latin typeface="Arial"/>
                <a:cs typeface="Arial"/>
              </a:rPr>
              <a:t> </a:t>
            </a:r>
            <a:r>
              <a:rPr sz="2000" spc="10" dirty="0">
                <a:latin typeface="Arial"/>
                <a:cs typeface="Arial"/>
              </a:rPr>
              <a:t>work.</a:t>
            </a:r>
            <a:endParaRPr sz="2000" dirty="0">
              <a:latin typeface="Arial"/>
              <a:cs typeface="Arial"/>
            </a:endParaRPr>
          </a:p>
          <a:p>
            <a:pPr>
              <a:lnSpc>
                <a:spcPct val="100000"/>
              </a:lnSpc>
              <a:spcBef>
                <a:spcPts val="40"/>
              </a:spcBef>
              <a:buFont typeface="Wingdings"/>
              <a:buChar char=""/>
            </a:pPr>
            <a:endParaRPr sz="2050" dirty="0">
              <a:latin typeface="Arial"/>
              <a:cs typeface="Arial"/>
            </a:endParaRPr>
          </a:p>
          <a:p>
            <a:pPr marL="213995" indent="-201930">
              <a:lnSpc>
                <a:spcPct val="100000"/>
              </a:lnSpc>
              <a:buSzPct val="95000"/>
              <a:buFont typeface="Wingdings"/>
              <a:buChar char=""/>
              <a:tabLst>
                <a:tab pos="214629" algn="l"/>
              </a:tabLst>
            </a:pPr>
            <a:r>
              <a:rPr sz="2000" spc="-60" dirty="0">
                <a:latin typeface="Arial"/>
                <a:cs typeface="Arial"/>
              </a:rPr>
              <a:t>At </a:t>
            </a:r>
            <a:r>
              <a:rPr sz="2000" spc="-55" dirty="0">
                <a:latin typeface="Arial"/>
                <a:cs typeface="Arial"/>
              </a:rPr>
              <a:t>last </a:t>
            </a:r>
            <a:r>
              <a:rPr sz="2000" dirty="0">
                <a:latin typeface="Arial"/>
                <a:cs typeface="Arial"/>
              </a:rPr>
              <a:t>work </a:t>
            </a:r>
            <a:r>
              <a:rPr sz="2000" spc="-25" dirty="0">
                <a:latin typeface="Arial"/>
                <a:cs typeface="Arial"/>
              </a:rPr>
              <a:t>product </a:t>
            </a:r>
            <a:r>
              <a:rPr sz="2000" spc="-30" dirty="0">
                <a:latin typeface="Arial"/>
                <a:cs typeface="Arial"/>
              </a:rPr>
              <a:t>of </a:t>
            </a:r>
            <a:r>
              <a:rPr sz="2000" spc="-65" dirty="0">
                <a:latin typeface="Arial"/>
                <a:cs typeface="Arial"/>
              </a:rPr>
              <a:t>every </a:t>
            </a:r>
            <a:r>
              <a:rPr sz="2000" spc="-130" dirty="0">
                <a:latin typeface="Arial"/>
                <a:cs typeface="Arial"/>
              </a:rPr>
              <a:t>Team </a:t>
            </a:r>
            <a:r>
              <a:rPr sz="2000" spc="-50" dirty="0">
                <a:latin typeface="Arial"/>
                <a:cs typeface="Arial"/>
              </a:rPr>
              <a:t>is </a:t>
            </a:r>
            <a:r>
              <a:rPr sz="2000" spc="-45" dirty="0">
                <a:latin typeface="Arial"/>
                <a:cs typeface="Arial"/>
              </a:rPr>
              <a:t>integrated </a:t>
            </a:r>
            <a:r>
              <a:rPr sz="2000" spc="-15" dirty="0">
                <a:latin typeface="Arial"/>
                <a:cs typeface="Arial"/>
              </a:rPr>
              <a:t>to </a:t>
            </a:r>
            <a:r>
              <a:rPr sz="2000" spc="-5" dirty="0">
                <a:latin typeface="Arial"/>
                <a:cs typeface="Arial"/>
              </a:rPr>
              <a:t>form </a:t>
            </a:r>
            <a:r>
              <a:rPr sz="2000" spc="-145" dirty="0">
                <a:latin typeface="Arial"/>
                <a:cs typeface="Arial"/>
              </a:rPr>
              <a:t>a </a:t>
            </a:r>
            <a:r>
              <a:rPr sz="2000" spc="-25" dirty="0">
                <a:latin typeface="Arial"/>
                <a:cs typeface="Arial"/>
              </a:rPr>
              <a:t>product </a:t>
            </a:r>
            <a:r>
              <a:rPr sz="2000" spc="-140" dirty="0">
                <a:latin typeface="Arial"/>
                <a:cs typeface="Arial"/>
              </a:rPr>
              <a:t>as</a:t>
            </a:r>
            <a:r>
              <a:rPr sz="2000" spc="180" dirty="0">
                <a:latin typeface="Arial"/>
                <a:cs typeface="Arial"/>
              </a:rPr>
              <a:t> </a:t>
            </a:r>
            <a:r>
              <a:rPr sz="2000" spc="-20" dirty="0">
                <a:latin typeface="Arial"/>
                <a:cs typeface="Arial"/>
              </a:rPr>
              <a:t>whole</a:t>
            </a:r>
            <a:r>
              <a:rPr sz="1800" spc="-20" dirty="0">
                <a:latin typeface="Arial"/>
                <a:cs typeface="Arial"/>
              </a:rPr>
              <a:t>.</a:t>
            </a:r>
            <a:endParaRPr sz="1800" dirty="0">
              <a:latin typeface="Arial"/>
              <a:cs typeface="Aria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3250" y="1414272"/>
            <a:ext cx="8845550" cy="5977255"/>
            <a:chOff x="603250" y="1414272"/>
            <a:chExt cx="8845550" cy="5977255"/>
          </a:xfrm>
        </p:grpSpPr>
        <p:sp>
          <p:nvSpPr>
            <p:cNvPr id="3" name="object 3"/>
            <p:cNvSpPr/>
            <p:nvPr/>
          </p:nvSpPr>
          <p:spPr>
            <a:xfrm>
              <a:off x="685800" y="1905000"/>
              <a:ext cx="8763000" cy="5486400"/>
            </a:xfrm>
            <a:custGeom>
              <a:avLst/>
              <a:gdLst/>
              <a:ahLst/>
              <a:cxnLst/>
              <a:rect l="l" t="t" r="r" b="b"/>
              <a:pathLst>
                <a:path w="8763000" h="5486400">
                  <a:moveTo>
                    <a:pt x="8763000" y="0"/>
                  </a:moveTo>
                  <a:lnTo>
                    <a:pt x="0" y="0"/>
                  </a:lnTo>
                  <a:lnTo>
                    <a:pt x="0" y="5486400"/>
                  </a:lnTo>
                  <a:lnTo>
                    <a:pt x="8763000" y="5486400"/>
                  </a:lnTo>
                  <a:lnTo>
                    <a:pt x="8763000" y="0"/>
                  </a:lnTo>
                  <a:close/>
                </a:path>
              </a:pathLst>
            </a:custGeom>
            <a:solidFill>
              <a:srgbClr val="95E2FD"/>
            </a:solidFill>
          </p:spPr>
          <p:txBody>
            <a:bodyPr wrap="square" lIns="0" tIns="0" rIns="0" bIns="0" rtlCol="0"/>
            <a:lstStyle/>
            <a:p>
              <a:endParaRPr/>
            </a:p>
          </p:txBody>
        </p:sp>
        <p:sp>
          <p:nvSpPr>
            <p:cNvPr id="4" name="object 4"/>
            <p:cNvSpPr/>
            <p:nvPr/>
          </p:nvSpPr>
          <p:spPr>
            <a:xfrm>
              <a:off x="2385441" y="3005327"/>
              <a:ext cx="46990" cy="0"/>
            </a:xfrm>
            <a:custGeom>
              <a:avLst/>
              <a:gdLst/>
              <a:ahLst/>
              <a:cxnLst/>
              <a:rect l="l" t="t" r="r" b="b"/>
              <a:pathLst>
                <a:path w="46989">
                  <a:moveTo>
                    <a:pt x="0" y="0"/>
                  </a:moveTo>
                  <a:lnTo>
                    <a:pt x="46672" y="0"/>
                  </a:lnTo>
                </a:path>
              </a:pathLst>
            </a:custGeom>
            <a:ln w="15233">
              <a:solidFill>
                <a:srgbClr val="000000"/>
              </a:solidFill>
            </a:ln>
          </p:spPr>
          <p:txBody>
            <a:bodyPr wrap="square" lIns="0" tIns="0" rIns="0" bIns="0" rtlCol="0"/>
            <a:lstStyle/>
            <a:p>
              <a:endParaRPr/>
            </a:p>
          </p:txBody>
        </p:sp>
        <p:sp>
          <p:nvSpPr>
            <p:cNvPr id="5" name="object 5"/>
            <p:cNvSpPr/>
            <p:nvPr/>
          </p:nvSpPr>
          <p:spPr>
            <a:xfrm>
              <a:off x="2432113" y="3005327"/>
              <a:ext cx="0" cy="877569"/>
            </a:xfrm>
            <a:custGeom>
              <a:avLst/>
              <a:gdLst/>
              <a:ahLst/>
              <a:cxnLst/>
              <a:rect l="l" t="t" r="r" b="b"/>
              <a:pathLst>
                <a:path h="877570">
                  <a:moveTo>
                    <a:pt x="0" y="0"/>
                  </a:moveTo>
                  <a:lnTo>
                    <a:pt x="0" y="0"/>
                  </a:lnTo>
                </a:path>
                <a:path h="877570">
                  <a:moveTo>
                    <a:pt x="0" y="0"/>
                  </a:moveTo>
                  <a:lnTo>
                    <a:pt x="0" y="877062"/>
                  </a:lnTo>
                </a:path>
                <a:path h="877570">
                  <a:moveTo>
                    <a:pt x="0" y="877062"/>
                  </a:moveTo>
                  <a:lnTo>
                    <a:pt x="0" y="877062"/>
                  </a:lnTo>
                </a:path>
              </a:pathLst>
            </a:custGeom>
            <a:ln w="15233">
              <a:solidFill>
                <a:srgbClr val="000000"/>
              </a:solidFill>
            </a:ln>
          </p:spPr>
          <p:txBody>
            <a:bodyPr wrap="square" lIns="0" tIns="0" rIns="0" bIns="0" rtlCol="0"/>
            <a:lstStyle/>
            <a:p>
              <a:endParaRPr/>
            </a:p>
          </p:txBody>
        </p:sp>
        <p:sp>
          <p:nvSpPr>
            <p:cNvPr id="6" name="object 6"/>
            <p:cNvSpPr/>
            <p:nvPr/>
          </p:nvSpPr>
          <p:spPr>
            <a:xfrm>
              <a:off x="1075562" y="3874773"/>
              <a:ext cx="1356995" cy="15240"/>
            </a:xfrm>
            <a:custGeom>
              <a:avLst/>
              <a:gdLst/>
              <a:ahLst/>
              <a:cxnLst/>
              <a:rect l="l" t="t" r="r" b="b"/>
              <a:pathLst>
                <a:path w="1356995" h="15239">
                  <a:moveTo>
                    <a:pt x="0" y="15233"/>
                  </a:moveTo>
                  <a:lnTo>
                    <a:pt x="1356550" y="15233"/>
                  </a:lnTo>
                  <a:lnTo>
                    <a:pt x="1356550" y="0"/>
                  </a:lnTo>
                  <a:lnTo>
                    <a:pt x="0" y="0"/>
                  </a:lnTo>
                  <a:lnTo>
                    <a:pt x="0" y="15233"/>
                  </a:lnTo>
                  <a:close/>
                </a:path>
              </a:pathLst>
            </a:custGeom>
            <a:solidFill>
              <a:srgbClr val="000000"/>
            </a:solidFill>
          </p:spPr>
          <p:txBody>
            <a:bodyPr wrap="square" lIns="0" tIns="0" rIns="0" bIns="0" rtlCol="0"/>
            <a:lstStyle/>
            <a:p>
              <a:endParaRPr/>
            </a:p>
          </p:txBody>
        </p:sp>
        <p:sp>
          <p:nvSpPr>
            <p:cNvPr id="7" name="object 7"/>
            <p:cNvSpPr/>
            <p:nvPr/>
          </p:nvSpPr>
          <p:spPr>
            <a:xfrm>
              <a:off x="1075562" y="3882389"/>
              <a:ext cx="0" cy="0"/>
            </a:xfrm>
            <a:custGeom>
              <a:avLst/>
              <a:gdLst/>
              <a:ahLst/>
              <a:cxnLst/>
              <a:rect l="l" t="t" r="r" b="b"/>
              <a:pathLst>
                <a:path>
                  <a:moveTo>
                    <a:pt x="0" y="0"/>
                  </a:moveTo>
                  <a:lnTo>
                    <a:pt x="0" y="0"/>
                  </a:lnTo>
                </a:path>
              </a:pathLst>
            </a:custGeom>
            <a:ln w="15233">
              <a:solidFill>
                <a:srgbClr val="000000"/>
              </a:solidFill>
            </a:ln>
          </p:spPr>
          <p:txBody>
            <a:bodyPr wrap="square" lIns="0" tIns="0" rIns="0" bIns="0" rtlCol="0"/>
            <a:lstStyle/>
            <a:p>
              <a:endParaRPr/>
            </a:p>
          </p:txBody>
        </p:sp>
        <p:sp>
          <p:nvSpPr>
            <p:cNvPr id="8" name="object 8"/>
            <p:cNvSpPr/>
            <p:nvPr/>
          </p:nvSpPr>
          <p:spPr>
            <a:xfrm>
              <a:off x="1075562" y="3837813"/>
              <a:ext cx="0" cy="45085"/>
            </a:xfrm>
            <a:custGeom>
              <a:avLst/>
              <a:gdLst/>
              <a:ahLst/>
              <a:cxnLst/>
              <a:rect l="l" t="t" r="r" b="b"/>
              <a:pathLst>
                <a:path h="45085">
                  <a:moveTo>
                    <a:pt x="0" y="0"/>
                  </a:moveTo>
                  <a:lnTo>
                    <a:pt x="0" y="44576"/>
                  </a:lnTo>
                </a:path>
              </a:pathLst>
            </a:custGeom>
            <a:ln w="15233">
              <a:solidFill>
                <a:srgbClr val="000000"/>
              </a:solidFill>
            </a:ln>
          </p:spPr>
          <p:txBody>
            <a:bodyPr wrap="square" lIns="0" tIns="0" rIns="0" bIns="0" rtlCol="0"/>
            <a:lstStyle/>
            <a:p>
              <a:endParaRPr/>
            </a:p>
          </p:txBody>
        </p:sp>
        <p:sp>
          <p:nvSpPr>
            <p:cNvPr id="9" name="object 9"/>
            <p:cNvSpPr/>
            <p:nvPr/>
          </p:nvSpPr>
          <p:spPr>
            <a:xfrm>
              <a:off x="1044511" y="2952943"/>
              <a:ext cx="1341120" cy="15240"/>
            </a:xfrm>
            <a:custGeom>
              <a:avLst/>
              <a:gdLst/>
              <a:ahLst/>
              <a:cxnLst/>
              <a:rect l="l" t="t" r="r" b="b"/>
              <a:pathLst>
                <a:path w="1341120" h="15239">
                  <a:moveTo>
                    <a:pt x="0" y="15233"/>
                  </a:moveTo>
                  <a:lnTo>
                    <a:pt x="1340929" y="15233"/>
                  </a:lnTo>
                  <a:lnTo>
                    <a:pt x="1340929" y="0"/>
                  </a:lnTo>
                  <a:lnTo>
                    <a:pt x="0" y="0"/>
                  </a:lnTo>
                  <a:lnTo>
                    <a:pt x="0" y="15233"/>
                  </a:lnTo>
                  <a:close/>
                </a:path>
              </a:pathLst>
            </a:custGeom>
            <a:solidFill>
              <a:srgbClr val="000000"/>
            </a:solidFill>
          </p:spPr>
          <p:txBody>
            <a:bodyPr wrap="square" lIns="0" tIns="0" rIns="0" bIns="0" rtlCol="0"/>
            <a:lstStyle/>
            <a:p>
              <a:endParaRPr/>
            </a:p>
          </p:txBody>
        </p:sp>
        <p:sp>
          <p:nvSpPr>
            <p:cNvPr id="10" name="object 10"/>
            <p:cNvSpPr/>
            <p:nvPr/>
          </p:nvSpPr>
          <p:spPr>
            <a:xfrm>
              <a:off x="1044511" y="2960560"/>
              <a:ext cx="1341120" cy="877569"/>
            </a:xfrm>
            <a:custGeom>
              <a:avLst/>
              <a:gdLst/>
              <a:ahLst/>
              <a:cxnLst/>
              <a:rect l="l" t="t" r="r" b="b"/>
              <a:pathLst>
                <a:path w="1341120" h="877570">
                  <a:moveTo>
                    <a:pt x="1340929" y="0"/>
                  </a:moveTo>
                  <a:lnTo>
                    <a:pt x="1340929" y="0"/>
                  </a:lnTo>
                </a:path>
                <a:path w="1341120" h="877570">
                  <a:moveTo>
                    <a:pt x="1340929" y="0"/>
                  </a:moveTo>
                  <a:lnTo>
                    <a:pt x="1340929" y="877252"/>
                  </a:lnTo>
                </a:path>
                <a:path w="1341120" h="877570">
                  <a:moveTo>
                    <a:pt x="1340929" y="877252"/>
                  </a:moveTo>
                  <a:lnTo>
                    <a:pt x="1340929" y="877252"/>
                  </a:lnTo>
                </a:path>
                <a:path w="1341120" h="877570">
                  <a:moveTo>
                    <a:pt x="1340929" y="877252"/>
                  </a:moveTo>
                  <a:lnTo>
                    <a:pt x="0" y="877252"/>
                  </a:lnTo>
                </a:path>
                <a:path w="1341120" h="877570">
                  <a:moveTo>
                    <a:pt x="0" y="877252"/>
                  </a:moveTo>
                  <a:lnTo>
                    <a:pt x="0" y="877252"/>
                  </a:lnTo>
                </a:path>
                <a:path w="1341120" h="877570">
                  <a:moveTo>
                    <a:pt x="0" y="877252"/>
                  </a:moveTo>
                  <a:lnTo>
                    <a:pt x="0" y="0"/>
                  </a:lnTo>
                </a:path>
                <a:path w="1341120" h="877570">
                  <a:moveTo>
                    <a:pt x="0" y="0"/>
                  </a:moveTo>
                  <a:lnTo>
                    <a:pt x="0" y="0"/>
                  </a:lnTo>
                </a:path>
              </a:pathLst>
            </a:custGeom>
            <a:ln w="15233">
              <a:solidFill>
                <a:srgbClr val="000000"/>
              </a:solidFill>
            </a:ln>
          </p:spPr>
          <p:txBody>
            <a:bodyPr wrap="square" lIns="0" tIns="0" rIns="0" bIns="0" rtlCol="0"/>
            <a:lstStyle/>
            <a:p>
              <a:endParaRPr/>
            </a:p>
          </p:txBody>
        </p:sp>
      </p:grpSp>
      <p:sp>
        <p:nvSpPr>
          <p:cNvPr id="11" name="object 11"/>
          <p:cNvSpPr txBox="1">
            <a:spLocks noGrp="1"/>
          </p:cNvSpPr>
          <p:nvPr>
            <p:ph type="title"/>
          </p:nvPr>
        </p:nvSpPr>
        <p:spPr>
          <a:xfrm>
            <a:off x="2818892" y="746252"/>
            <a:ext cx="4704080" cy="574040"/>
          </a:xfrm>
          <a:prstGeom prst="rect">
            <a:avLst/>
          </a:prstGeom>
        </p:spPr>
        <p:txBody>
          <a:bodyPr vert="horz" wrap="square" lIns="0" tIns="12700" rIns="0" bIns="0" rtlCol="0">
            <a:spAutoFit/>
          </a:bodyPr>
          <a:lstStyle/>
          <a:p>
            <a:pPr marL="12700">
              <a:lnSpc>
                <a:spcPct val="100000"/>
              </a:lnSpc>
              <a:spcBef>
                <a:spcPts val="100"/>
              </a:spcBef>
            </a:pPr>
            <a:r>
              <a:rPr sz="3600" spc="-5" dirty="0"/>
              <a:t>The </a:t>
            </a:r>
            <a:r>
              <a:rPr sz="3600" dirty="0"/>
              <a:t>RAD Model</a:t>
            </a:r>
            <a:r>
              <a:rPr sz="3600" spc="-190" dirty="0"/>
              <a:t> </a:t>
            </a:r>
            <a:r>
              <a:rPr sz="3600" spc="-5" dirty="0"/>
              <a:t>Cont…</a:t>
            </a:r>
            <a:endParaRPr sz="3600"/>
          </a:p>
        </p:txBody>
      </p:sp>
      <p:sp>
        <p:nvSpPr>
          <p:cNvPr id="12" name="object 12"/>
          <p:cNvSpPr txBox="1"/>
          <p:nvPr/>
        </p:nvSpPr>
        <p:spPr>
          <a:xfrm>
            <a:off x="1067654" y="2990561"/>
            <a:ext cx="1372235" cy="862330"/>
          </a:xfrm>
          <a:prstGeom prst="rect">
            <a:avLst/>
          </a:prstGeom>
          <a:solidFill>
            <a:srgbClr val="FFFFFF"/>
          </a:solidFill>
        </p:spPr>
        <p:txBody>
          <a:bodyPr vert="horz" wrap="square" lIns="0" tIns="106045" rIns="0" bIns="0" rtlCol="0">
            <a:spAutoFit/>
          </a:bodyPr>
          <a:lstStyle/>
          <a:p>
            <a:pPr marL="53975">
              <a:lnSpc>
                <a:spcPct val="100000"/>
              </a:lnSpc>
              <a:spcBef>
                <a:spcPts val="835"/>
              </a:spcBef>
            </a:pPr>
            <a:r>
              <a:rPr sz="1150" b="1" spc="20" dirty="0">
                <a:latin typeface="Arial"/>
                <a:cs typeface="Arial"/>
              </a:rPr>
              <a:t>Co</a:t>
            </a:r>
            <a:r>
              <a:rPr sz="1150" b="1" spc="-185" dirty="0">
                <a:latin typeface="Arial"/>
                <a:cs typeface="Arial"/>
              </a:rPr>
              <a:t> </a:t>
            </a:r>
            <a:r>
              <a:rPr sz="1150" b="1" spc="20" dirty="0">
                <a:latin typeface="Arial"/>
                <a:cs typeface="Arial"/>
              </a:rPr>
              <a:t>m</a:t>
            </a:r>
            <a:r>
              <a:rPr sz="1150" b="1" spc="-150" dirty="0">
                <a:latin typeface="Arial"/>
                <a:cs typeface="Arial"/>
              </a:rPr>
              <a:t> </a:t>
            </a:r>
            <a:r>
              <a:rPr sz="1150" b="1" spc="20" dirty="0">
                <a:latin typeface="Arial"/>
                <a:cs typeface="Arial"/>
              </a:rPr>
              <a:t>m</a:t>
            </a:r>
            <a:r>
              <a:rPr sz="1150" b="1" spc="-150" dirty="0">
                <a:latin typeface="Arial"/>
                <a:cs typeface="Arial"/>
              </a:rPr>
              <a:t> </a:t>
            </a:r>
            <a:r>
              <a:rPr sz="1150" b="1" spc="10" dirty="0">
                <a:latin typeface="Arial"/>
                <a:cs typeface="Arial"/>
              </a:rPr>
              <a:t>u</a:t>
            </a:r>
            <a:r>
              <a:rPr sz="1150" b="1" spc="-185" dirty="0">
                <a:latin typeface="Arial"/>
                <a:cs typeface="Arial"/>
              </a:rPr>
              <a:t> </a:t>
            </a:r>
            <a:r>
              <a:rPr sz="1150" b="1" spc="10" dirty="0">
                <a:latin typeface="Arial"/>
                <a:cs typeface="Arial"/>
              </a:rPr>
              <a:t>n</a:t>
            </a:r>
            <a:r>
              <a:rPr sz="1150" b="1" spc="-185" dirty="0">
                <a:latin typeface="Arial"/>
                <a:cs typeface="Arial"/>
              </a:rPr>
              <a:t> </a:t>
            </a:r>
            <a:r>
              <a:rPr sz="1150" b="1" spc="60" dirty="0">
                <a:latin typeface="Arial"/>
                <a:cs typeface="Arial"/>
              </a:rPr>
              <a:t>icat</a:t>
            </a:r>
            <a:r>
              <a:rPr sz="1150" b="1" spc="-125" dirty="0">
                <a:latin typeface="Arial"/>
                <a:cs typeface="Arial"/>
              </a:rPr>
              <a:t> </a:t>
            </a:r>
            <a:r>
              <a:rPr sz="1150" b="1" spc="25" dirty="0">
                <a:latin typeface="Arial"/>
                <a:cs typeface="Arial"/>
              </a:rPr>
              <a:t>io</a:t>
            </a:r>
            <a:r>
              <a:rPr sz="1150" b="1" spc="-185" dirty="0">
                <a:latin typeface="Arial"/>
                <a:cs typeface="Arial"/>
              </a:rPr>
              <a:t> </a:t>
            </a:r>
            <a:r>
              <a:rPr sz="1150" b="1" spc="10" dirty="0">
                <a:latin typeface="Arial"/>
                <a:cs typeface="Arial"/>
              </a:rPr>
              <a:t>n</a:t>
            </a:r>
            <a:endParaRPr sz="1150">
              <a:latin typeface="Arial"/>
              <a:cs typeface="Arial"/>
            </a:endParaRPr>
          </a:p>
        </p:txBody>
      </p:sp>
      <p:grpSp>
        <p:nvGrpSpPr>
          <p:cNvPr id="13" name="object 13"/>
          <p:cNvGrpSpPr/>
          <p:nvPr/>
        </p:nvGrpSpPr>
        <p:grpSpPr>
          <a:xfrm>
            <a:off x="2642806" y="3830192"/>
            <a:ext cx="1403350" cy="937260"/>
            <a:chOff x="2642806" y="3830192"/>
            <a:chExt cx="1403350" cy="937260"/>
          </a:xfrm>
        </p:grpSpPr>
        <p:sp>
          <p:nvSpPr>
            <p:cNvPr id="14" name="object 14"/>
            <p:cNvSpPr/>
            <p:nvPr/>
          </p:nvSpPr>
          <p:spPr>
            <a:xfrm>
              <a:off x="4006977" y="3882389"/>
              <a:ext cx="31750" cy="0"/>
            </a:xfrm>
            <a:custGeom>
              <a:avLst/>
              <a:gdLst/>
              <a:ahLst/>
              <a:cxnLst/>
              <a:rect l="l" t="t" r="r" b="b"/>
              <a:pathLst>
                <a:path w="31750">
                  <a:moveTo>
                    <a:pt x="0" y="0"/>
                  </a:moveTo>
                  <a:lnTo>
                    <a:pt x="31242" y="0"/>
                  </a:lnTo>
                </a:path>
              </a:pathLst>
            </a:custGeom>
            <a:ln w="15233">
              <a:solidFill>
                <a:srgbClr val="000000"/>
              </a:solidFill>
            </a:ln>
          </p:spPr>
          <p:txBody>
            <a:bodyPr wrap="square" lIns="0" tIns="0" rIns="0" bIns="0" rtlCol="0"/>
            <a:lstStyle/>
            <a:p>
              <a:endParaRPr/>
            </a:p>
          </p:txBody>
        </p:sp>
        <p:sp>
          <p:nvSpPr>
            <p:cNvPr id="15" name="object 15"/>
            <p:cNvSpPr/>
            <p:nvPr/>
          </p:nvSpPr>
          <p:spPr>
            <a:xfrm>
              <a:off x="4038219" y="3882389"/>
              <a:ext cx="0" cy="877569"/>
            </a:xfrm>
            <a:custGeom>
              <a:avLst/>
              <a:gdLst/>
              <a:ahLst/>
              <a:cxnLst/>
              <a:rect l="l" t="t" r="r" b="b"/>
              <a:pathLst>
                <a:path h="877570">
                  <a:moveTo>
                    <a:pt x="0" y="0"/>
                  </a:moveTo>
                  <a:lnTo>
                    <a:pt x="0" y="0"/>
                  </a:lnTo>
                </a:path>
                <a:path h="877570">
                  <a:moveTo>
                    <a:pt x="0" y="0"/>
                  </a:moveTo>
                  <a:lnTo>
                    <a:pt x="0" y="877252"/>
                  </a:lnTo>
                </a:path>
                <a:path h="877570">
                  <a:moveTo>
                    <a:pt x="0" y="877252"/>
                  </a:moveTo>
                  <a:lnTo>
                    <a:pt x="0" y="877252"/>
                  </a:lnTo>
                </a:path>
              </a:pathLst>
            </a:custGeom>
            <a:ln w="15233">
              <a:solidFill>
                <a:srgbClr val="000000"/>
              </a:solidFill>
            </a:ln>
          </p:spPr>
          <p:txBody>
            <a:bodyPr wrap="square" lIns="0" tIns="0" rIns="0" bIns="0" rtlCol="0"/>
            <a:lstStyle/>
            <a:p>
              <a:endParaRPr/>
            </a:p>
          </p:txBody>
        </p:sp>
        <p:sp>
          <p:nvSpPr>
            <p:cNvPr id="16" name="object 16"/>
            <p:cNvSpPr/>
            <p:nvPr/>
          </p:nvSpPr>
          <p:spPr>
            <a:xfrm>
              <a:off x="2697289" y="4752025"/>
              <a:ext cx="1341120" cy="15240"/>
            </a:xfrm>
            <a:custGeom>
              <a:avLst/>
              <a:gdLst/>
              <a:ahLst/>
              <a:cxnLst/>
              <a:rect l="l" t="t" r="r" b="b"/>
              <a:pathLst>
                <a:path w="1341120" h="15239">
                  <a:moveTo>
                    <a:pt x="0" y="15233"/>
                  </a:moveTo>
                  <a:lnTo>
                    <a:pt x="1340929" y="15233"/>
                  </a:lnTo>
                  <a:lnTo>
                    <a:pt x="1340929" y="0"/>
                  </a:lnTo>
                  <a:lnTo>
                    <a:pt x="0" y="0"/>
                  </a:lnTo>
                  <a:lnTo>
                    <a:pt x="0" y="15233"/>
                  </a:lnTo>
                  <a:close/>
                </a:path>
              </a:pathLst>
            </a:custGeom>
            <a:solidFill>
              <a:srgbClr val="000000"/>
            </a:solidFill>
          </p:spPr>
          <p:txBody>
            <a:bodyPr wrap="square" lIns="0" tIns="0" rIns="0" bIns="0" rtlCol="0"/>
            <a:lstStyle/>
            <a:p>
              <a:endParaRPr/>
            </a:p>
          </p:txBody>
        </p:sp>
        <p:sp>
          <p:nvSpPr>
            <p:cNvPr id="17" name="object 17"/>
            <p:cNvSpPr/>
            <p:nvPr/>
          </p:nvSpPr>
          <p:spPr>
            <a:xfrm>
              <a:off x="2697289" y="4759642"/>
              <a:ext cx="0" cy="0"/>
            </a:xfrm>
            <a:custGeom>
              <a:avLst/>
              <a:gdLst/>
              <a:ahLst/>
              <a:cxnLst/>
              <a:rect l="l" t="t" r="r" b="b"/>
              <a:pathLst>
                <a:path>
                  <a:moveTo>
                    <a:pt x="0" y="0"/>
                  </a:moveTo>
                  <a:lnTo>
                    <a:pt x="0" y="0"/>
                  </a:lnTo>
                </a:path>
              </a:pathLst>
            </a:custGeom>
            <a:ln w="15233">
              <a:solidFill>
                <a:srgbClr val="000000"/>
              </a:solidFill>
            </a:ln>
          </p:spPr>
          <p:txBody>
            <a:bodyPr wrap="square" lIns="0" tIns="0" rIns="0" bIns="0" rtlCol="0"/>
            <a:lstStyle/>
            <a:p>
              <a:endParaRPr/>
            </a:p>
          </p:txBody>
        </p:sp>
        <p:sp>
          <p:nvSpPr>
            <p:cNvPr id="18" name="object 18"/>
            <p:cNvSpPr/>
            <p:nvPr/>
          </p:nvSpPr>
          <p:spPr>
            <a:xfrm>
              <a:off x="2697289" y="4715065"/>
              <a:ext cx="0" cy="45085"/>
            </a:xfrm>
            <a:custGeom>
              <a:avLst/>
              <a:gdLst/>
              <a:ahLst/>
              <a:cxnLst/>
              <a:rect l="l" t="t" r="r" b="b"/>
              <a:pathLst>
                <a:path h="45085">
                  <a:moveTo>
                    <a:pt x="0" y="0"/>
                  </a:moveTo>
                  <a:lnTo>
                    <a:pt x="0" y="44577"/>
                  </a:lnTo>
                </a:path>
              </a:pathLst>
            </a:custGeom>
            <a:ln w="15233">
              <a:solidFill>
                <a:srgbClr val="000000"/>
              </a:solidFill>
            </a:ln>
          </p:spPr>
          <p:txBody>
            <a:bodyPr wrap="square" lIns="0" tIns="0" rIns="0" bIns="0" rtlCol="0"/>
            <a:lstStyle/>
            <a:p>
              <a:endParaRPr/>
            </a:p>
          </p:txBody>
        </p:sp>
        <p:sp>
          <p:nvSpPr>
            <p:cNvPr id="19" name="object 19"/>
            <p:cNvSpPr/>
            <p:nvPr/>
          </p:nvSpPr>
          <p:spPr>
            <a:xfrm>
              <a:off x="2650426" y="3830196"/>
              <a:ext cx="1356995" cy="15240"/>
            </a:xfrm>
            <a:custGeom>
              <a:avLst/>
              <a:gdLst/>
              <a:ahLst/>
              <a:cxnLst/>
              <a:rect l="l" t="t" r="r" b="b"/>
              <a:pathLst>
                <a:path w="1356995" h="15239">
                  <a:moveTo>
                    <a:pt x="0" y="15233"/>
                  </a:moveTo>
                  <a:lnTo>
                    <a:pt x="1356550" y="15233"/>
                  </a:lnTo>
                  <a:lnTo>
                    <a:pt x="1356550" y="0"/>
                  </a:lnTo>
                  <a:lnTo>
                    <a:pt x="0" y="0"/>
                  </a:lnTo>
                  <a:lnTo>
                    <a:pt x="0" y="15233"/>
                  </a:lnTo>
                  <a:close/>
                </a:path>
              </a:pathLst>
            </a:custGeom>
            <a:solidFill>
              <a:srgbClr val="000000"/>
            </a:solidFill>
          </p:spPr>
          <p:txBody>
            <a:bodyPr wrap="square" lIns="0" tIns="0" rIns="0" bIns="0" rtlCol="0"/>
            <a:lstStyle/>
            <a:p>
              <a:endParaRPr/>
            </a:p>
          </p:txBody>
        </p:sp>
        <p:sp>
          <p:nvSpPr>
            <p:cNvPr id="20" name="object 20"/>
            <p:cNvSpPr/>
            <p:nvPr/>
          </p:nvSpPr>
          <p:spPr>
            <a:xfrm>
              <a:off x="2650426" y="3837812"/>
              <a:ext cx="1356995" cy="877569"/>
            </a:xfrm>
            <a:custGeom>
              <a:avLst/>
              <a:gdLst/>
              <a:ahLst/>
              <a:cxnLst/>
              <a:rect l="l" t="t" r="r" b="b"/>
              <a:pathLst>
                <a:path w="1356995" h="877570">
                  <a:moveTo>
                    <a:pt x="1356550" y="0"/>
                  </a:moveTo>
                  <a:lnTo>
                    <a:pt x="1356550" y="0"/>
                  </a:lnTo>
                </a:path>
                <a:path w="1356995" h="877570">
                  <a:moveTo>
                    <a:pt x="1356550" y="0"/>
                  </a:moveTo>
                  <a:lnTo>
                    <a:pt x="1356550" y="877252"/>
                  </a:lnTo>
                </a:path>
                <a:path w="1356995" h="877570">
                  <a:moveTo>
                    <a:pt x="1356550" y="877252"/>
                  </a:moveTo>
                  <a:lnTo>
                    <a:pt x="1356550" y="877252"/>
                  </a:lnTo>
                </a:path>
                <a:path w="1356995" h="877570">
                  <a:moveTo>
                    <a:pt x="1356550" y="877252"/>
                  </a:moveTo>
                  <a:lnTo>
                    <a:pt x="0" y="877252"/>
                  </a:lnTo>
                </a:path>
                <a:path w="1356995" h="877570">
                  <a:moveTo>
                    <a:pt x="0" y="877252"/>
                  </a:moveTo>
                  <a:lnTo>
                    <a:pt x="0" y="877252"/>
                  </a:lnTo>
                </a:path>
                <a:path w="1356995" h="877570">
                  <a:moveTo>
                    <a:pt x="0" y="877252"/>
                  </a:moveTo>
                  <a:lnTo>
                    <a:pt x="0" y="0"/>
                  </a:lnTo>
                </a:path>
                <a:path w="1356995" h="877570">
                  <a:moveTo>
                    <a:pt x="0" y="0"/>
                  </a:moveTo>
                  <a:lnTo>
                    <a:pt x="0" y="0"/>
                  </a:lnTo>
                </a:path>
              </a:pathLst>
            </a:custGeom>
            <a:ln w="15233">
              <a:solidFill>
                <a:srgbClr val="000000"/>
              </a:solidFill>
            </a:ln>
          </p:spPr>
          <p:txBody>
            <a:bodyPr wrap="square" lIns="0" tIns="0" rIns="0" bIns="0" rtlCol="0"/>
            <a:lstStyle/>
            <a:p>
              <a:endParaRPr/>
            </a:p>
          </p:txBody>
        </p:sp>
      </p:grpSp>
      <p:sp>
        <p:nvSpPr>
          <p:cNvPr id="21" name="object 21"/>
          <p:cNvSpPr txBox="1"/>
          <p:nvPr/>
        </p:nvSpPr>
        <p:spPr>
          <a:xfrm>
            <a:off x="2681474" y="3867718"/>
            <a:ext cx="1334135" cy="862330"/>
          </a:xfrm>
          <a:prstGeom prst="rect">
            <a:avLst/>
          </a:prstGeom>
          <a:solidFill>
            <a:srgbClr val="FFFFFF"/>
          </a:solidFill>
        </p:spPr>
        <p:txBody>
          <a:bodyPr vert="horz" wrap="square" lIns="0" tIns="60960" rIns="0" bIns="0" rtlCol="0">
            <a:spAutoFit/>
          </a:bodyPr>
          <a:lstStyle/>
          <a:p>
            <a:pPr marL="110489">
              <a:lnSpc>
                <a:spcPct val="100000"/>
              </a:lnSpc>
              <a:spcBef>
                <a:spcPts val="480"/>
              </a:spcBef>
            </a:pPr>
            <a:r>
              <a:rPr sz="1150" b="1" spc="55" dirty="0">
                <a:latin typeface="Arial"/>
                <a:cs typeface="Arial"/>
              </a:rPr>
              <a:t>Plan</a:t>
            </a:r>
            <a:r>
              <a:rPr sz="1150" b="1" spc="-180" dirty="0">
                <a:latin typeface="Arial"/>
                <a:cs typeface="Arial"/>
              </a:rPr>
              <a:t> </a:t>
            </a:r>
            <a:r>
              <a:rPr sz="1150" b="1" spc="10" dirty="0">
                <a:latin typeface="Arial"/>
                <a:cs typeface="Arial"/>
              </a:rPr>
              <a:t>n</a:t>
            </a:r>
            <a:r>
              <a:rPr sz="1150" b="1" spc="-180" dirty="0">
                <a:latin typeface="Arial"/>
                <a:cs typeface="Arial"/>
              </a:rPr>
              <a:t> </a:t>
            </a:r>
            <a:r>
              <a:rPr sz="1150" b="1" spc="25" dirty="0">
                <a:latin typeface="Arial"/>
                <a:cs typeface="Arial"/>
              </a:rPr>
              <a:t>in</a:t>
            </a:r>
            <a:r>
              <a:rPr sz="1150" b="1" spc="-175" dirty="0">
                <a:latin typeface="Arial"/>
                <a:cs typeface="Arial"/>
              </a:rPr>
              <a:t> </a:t>
            </a:r>
            <a:r>
              <a:rPr sz="1150" b="1" spc="10" dirty="0">
                <a:latin typeface="Arial"/>
                <a:cs typeface="Arial"/>
              </a:rPr>
              <a:t>g</a:t>
            </a:r>
            <a:endParaRPr sz="1150">
              <a:latin typeface="Arial"/>
              <a:cs typeface="Arial"/>
            </a:endParaRPr>
          </a:p>
        </p:txBody>
      </p:sp>
      <p:grpSp>
        <p:nvGrpSpPr>
          <p:cNvPr id="22" name="object 22"/>
          <p:cNvGrpSpPr/>
          <p:nvPr/>
        </p:nvGrpSpPr>
        <p:grpSpPr>
          <a:xfrm>
            <a:off x="4420361" y="4514278"/>
            <a:ext cx="2526030" cy="2066925"/>
            <a:chOff x="4420361" y="4514278"/>
            <a:chExt cx="2526030" cy="2066925"/>
          </a:xfrm>
        </p:grpSpPr>
        <p:sp>
          <p:nvSpPr>
            <p:cNvPr id="23" name="object 23"/>
            <p:cNvSpPr/>
            <p:nvPr/>
          </p:nvSpPr>
          <p:spPr>
            <a:xfrm>
              <a:off x="4474844" y="5398960"/>
              <a:ext cx="1341120" cy="45085"/>
            </a:xfrm>
            <a:custGeom>
              <a:avLst/>
              <a:gdLst/>
              <a:ahLst/>
              <a:cxnLst/>
              <a:rect l="l" t="t" r="r" b="b"/>
              <a:pathLst>
                <a:path w="1341120" h="45085">
                  <a:moveTo>
                    <a:pt x="0" y="44767"/>
                  </a:moveTo>
                  <a:lnTo>
                    <a:pt x="1340929" y="44767"/>
                  </a:lnTo>
                  <a:lnTo>
                    <a:pt x="1340929" y="0"/>
                  </a:lnTo>
                  <a:lnTo>
                    <a:pt x="0" y="0"/>
                  </a:lnTo>
                  <a:lnTo>
                    <a:pt x="0" y="44767"/>
                  </a:lnTo>
                  <a:close/>
                </a:path>
              </a:pathLst>
            </a:custGeom>
            <a:solidFill>
              <a:srgbClr val="000000"/>
            </a:solidFill>
          </p:spPr>
          <p:txBody>
            <a:bodyPr wrap="square" lIns="0" tIns="0" rIns="0" bIns="0" rtlCol="0"/>
            <a:lstStyle/>
            <a:p>
              <a:endParaRPr/>
            </a:p>
          </p:txBody>
        </p:sp>
        <p:sp>
          <p:nvSpPr>
            <p:cNvPr id="24" name="object 24"/>
            <p:cNvSpPr/>
            <p:nvPr/>
          </p:nvSpPr>
          <p:spPr>
            <a:xfrm>
              <a:off x="5784532" y="4566475"/>
              <a:ext cx="31750" cy="0"/>
            </a:xfrm>
            <a:custGeom>
              <a:avLst/>
              <a:gdLst/>
              <a:ahLst/>
              <a:cxnLst/>
              <a:rect l="l" t="t" r="r" b="b"/>
              <a:pathLst>
                <a:path w="31750">
                  <a:moveTo>
                    <a:pt x="0" y="0"/>
                  </a:moveTo>
                  <a:lnTo>
                    <a:pt x="31241" y="0"/>
                  </a:lnTo>
                </a:path>
              </a:pathLst>
            </a:custGeom>
            <a:ln w="15233">
              <a:solidFill>
                <a:srgbClr val="000000"/>
              </a:solidFill>
            </a:ln>
          </p:spPr>
          <p:txBody>
            <a:bodyPr wrap="square" lIns="0" tIns="0" rIns="0" bIns="0" rtlCol="0"/>
            <a:lstStyle/>
            <a:p>
              <a:endParaRPr/>
            </a:p>
          </p:txBody>
        </p:sp>
        <p:sp>
          <p:nvSpPr>
            <p:cNvPr id="25" name="object 25"/>
            <p:cNvSpPr/>
            <p:nvPr/>
          </p:nvSpPr>
          <p:spPr>
            <a:xfrm>
              <a:off x="5815774" y="4566475"/>
              <a:ext cx="0" cy="877569"/>
            </a:xfrm>
            <a:custGeom>
              <a:avLst/>
              <a:gdLst/>
              <a:ahLst/>
              <a:cxnLst/>
              <a:rect l="l" t="t" r="r" b="b"/>
              <a:pathLst>
                <a:path h="877570">
                  <a:moveTo>
                    <a:pt x="0" y="0"/>
                  </a:moveTo>
                  <a:lnTo>
                    <a:pt x="0" y="0"/>
                  </a:lnTo>
                </a:path>
                <a:path h="877570">
                  <a:moveTo>
                    <a:pt x="0" y="0"/>
                  </a:moveTo>
                  <a:lnTo>
                    <a:pt x="0" y="877252"/>
                  </a:lnTo>
                </a:path>
                <a:path h="877570">
                  <a:moveTo>
                    <a:pt x="0" y="877252"/>
                  </a:moveTo>
                  <a:lnTo>
                    <a:pt x="0" y="877252"/>
                  </a:lnTo>
                </a:path>
              </a:pathLst>
            </a:custGeom>
            <a:ln w="15233">
              <a:solidFill>
                <a:srgbClr val="000000"/>
              </a:solidFill>
            </a:ln>
          </p:spPr>
          <p:txBody>
            <a:bodyPr wrap="square" lIns="0" tIns="0" rIns="0" bIns="0" rtlCol="0"/>
            <a:lstStyle/>
            <a:p>
              <a:endParaRPr/>
            </a:p>
          </p:txBody>
        </p:sp>
        <p:sp>
          <p:nvSpPr>
            <p:cNvPr id="26" name="object 26"/>
            <p:cNvSpPr/>
            <p:nvPr/>
          </p:nvSpPr>
          <p:spPr>
            <a:xfrm>
              <a:off x="4474844" y="5436111"/>
              <a:ext cx="1341120" cy="15240"/>
            </a:xfrm>
            <a:custGeom>
              <a:avLst/>
              <a:gdLst/>
              <a:ahLst/>
              <a:cxnLst/>
              <a:rect l="l" t="t" r="r" b="b"/>
              <a:pathLst>
                <a:path w="1341120" h="15239">
                  <a:moveTo>
                    <a:pt x="0" y="15233"/>
                  </a:moveTo>
                  <a:lnTo>
                    <a:pt x="1340929" y="15233"/>
                  </a:lnTo>
                  <a:lnTo>
                    <a:pt x="1340929" y="0"/>
                  </a:lnTo>
                  <a:lnTo>
                    <a:pt x="0" y="0"/>
                  </a:lnTo>
                  <a:lnTo>
                    <a:pt x="0" y="15233"/>
                  </a:lnTo>
                  <a:close/>
                </a:path>
              </a:pathLst>
            </a:custGeom>
            <a:solidFill>
              <a:srgbClr val="000000"/>
            </a:solidFill>
          </p:spPr>
          <p:txBody>
            <a:bodyPr wrap="square" lIns="0" tIns="0" rIns="0" bIns="0" rtlCol="0"/>
            <a:lstStyle/>
            <a:p>
              <a:endParaRPr/>
            </a:p>
          </p:txBody>
        </p:sp>
        <p:sp>
          <p:nvSpPr>
            <p:cNvPr id="27" name="object 27"/>
            <p:cNvSpPr/>
            <p:nvPr/>
          </p:nvSpPr>
          <p:spPr>
            <a:xfrm>
              <a:off x="4474844" y="5443727"/>
              <a:ext cx="0" cy="0"/>
            </a:xfrm>
            <a:custGeom>
              <a:avLst/>
              <a:gdLst/>
              <a:ahLst/>
              <a:cxnLst/>
              <a:rect l="l" t="t" r="r" b="b"/>
              <a:pathLst>
                <a:path>
                  <a:moveTo>
                    <a:pt x="0" y="0"/>
                  </a:moveTo>
                  <a:lnTo>
                    <a:pt x="0" y="0"/>
                  </a:lnTo>
                </a:path>
              </a:pathLst>
            </a:custGeom>
            <a:ln w="15233">
              <a:solidFill>
                <a:srgbClr val="000000"/>
              </a:solidFill>
            </a:ln>
          </p:spPr>
          <p:txBody>
            <a:bodyPr wrap="square" lIns="0" tIns="0" rIns="0" bIns="0" rtlCol="0"/>
            <a:lstStyle/>
            <a:p>
              <a:endParaRPr/>
            </a:p>
          </p:txBody>
        </p:sp>
        <p:sp>
          <p:nvSpPr>
            <p:cNvPr id="28" name="object 28"/>
            <p:cNvSpPr/>
            <p:nvPr/>
          </p:nvSpPr>
          <p:spPr>
            <a:xfrm>
              <a:off x="4474844" y="5398960"/>
              <a:ext cx="0" cy="45085"/>
            </a:xfrm>
            <a:custGeom>
              <a:avLst/>
              <a:gdLst/>
              <a:ahLst/>
              <a:cxnLst/>
              <a:rect l="l" t="t" r="r" b="b"/>
              <a:pathLst>
                <a:path h="45085">
                  <a:moveTo>
                    <a:pt x="0" y="0"/>
                  </a:moveTo>
                  <a:lnTo>
                    <a:pt x="0" y="44767"/>
                  </a:lnTo>
                </a:path>
              </a:pathLst>
            </a:custGeom>
            <a:ln w="15233">
              <a:solidFill>
                <a:srgbClr val="000000"/>
              </a:solidFill>
            </a:ln>
          </p:spPr>
          <p:txBody>
            <a:bodyPr wrap="square" lIns="0" tIns="0" rIns="0" bIns="0" rtlCol="0"/>
            <a:lstStyle/>
            <a:p>
              <a:endParaRPr/>
            </a:p>
          </p:txBody>
        </p:sp>
        <p:sp>
          <p:nvSpPr>
            <p:cNvPr id="29" name="object 29"/>
            <p:cNvSpPr/>
            <p:nvPr/>
          </p:nvSpPr>
          <p:spPr>
            <a:xfrm>
              <a:off x="4427981" y="4514281"/>
              <a:ext cx="1356995" cy="15240"/>
            </a:xfrm>
            <a:custGeom>
              <a:avLst/>
              <a:gdLst/>
              <a:ahLst/>
              <a:cxnLst/>
              <a:rect l="l" t="t" r="r" b="b"/>
              <a:pathLst>
                <a:path w="1356995" h="15239">
                  <a:moveTo>
                    <a:pt x="0" y="15233"/>
                  </a:moveTo>
                  <a:lnTo>
                    <a:pt x="1356550" y="15233"/>
                  </a:lnTo>
                  <a:lnTo>
                    <a:pt x="1356550" y="0"/>
                  </a:lnTo>
                  <a:lnTo>
                    <a:pt x="0" y="0"/>
                  </a:lnTo>
                  <a:lnTo>
                    <a:pt x="0" y="15233"/>
                  </a:lnTo>
                  <a:close/>
                </a:path>
              </a:pathLst>
            </a:custGeom>
            <a:solidFill>
              <a:srgbClr val="000000"/>
            </a:solidFill>
          </p:spPr>
          <p:txBody>
            <a:bodyPr wrap="square" lIns="0" tIns="0" rIns="0" bIns="0" rtlCol="0"/>
            <a:lstStyle/>
            <a:p>
              <a:endParaRPr/>
            </a:p>
          </p:txBody>
        </p:sp>
        <p:sp>
          <p:nvSpPr>
            <p:cNvPr id="30" name="object 30"/>
            <p:cNvSpPr/>
            <p:nvPr/>
          </p:nvSpPr>
          <p:spPr>
            <a:xfrm>
              <a:off x="4427981" y="4521898"/>
              <a:ext cx="1356995" cy="877569"/>
            </a:xfrm>
            <a:custGeom>
              <a:avLst/>
              <a:gdLst/>
              <a:ahLst/>
              <a:cxnLst/>
              <a:rect l="l" t="t" r="r" b="b"/>
              <a:pathLst>
                <a:path w="1356995" h="877570">
                  <a:moveTo>
                    <a:pt x="1356550" y="0"/>
                  </a:moveTo>
                  <a:lnTo>
                    <a:pt x="1356550" y="0"/>
                  </a:lnTo>
                </a:path>
                <a:path w="1356995" h="877570">
                  <a:moveTo>
                    <a:pt x="1356550" y="0"/>
                  </a:moveTo>
                  <a:lnTo>
                    <a:pt x="1356550" y="877062"/>
                  </a:lnTo>
                </a:path>
                <a:path w="1356995" h="877570">
                  <a:moveTo>
                    <a:pt x="1356550" y="877062"/>
                  </a:moveTo>
                  <a:lnTo>
                    <a:pt x="1356550" y="877062"/>
                  </a:lnTo>
                </a:path>
                <a:path w="1356995" h="877570">
                  <a:moveTo>
                    <a:pt x="1356550" y="877062"/>
                  </a:moveTo>
                  <a:lnTo>
                    <a:pt x="0" y="877062"/>
                  </a:lnTo>
                </a:path>
                <a:path w="1356995" h="877570">
                  <a:moveTo>
                    <a:pt x="0" y="877062"/>
                  </a:moveTo>
                  <a:lnTo>
                    <a:pt x="0" y="877062"/>
                  </a:lnTo>
                </a:path>
                <a:path w="1356995" h="877570">
                  <a:moveTo>
                    <a:pt x="0" y="877062"/>
                  </a:moveTo>
                  <a:lnTo>
                    <a:pt x="0" y="0"/>
                  </a:lnTo>
                </a:path>
                <a:path w="1356995" h="877570">
                  <a:moveTo>
                    <a:pt x="0" y="0"/>
                  </a:moveTo>
                  <a:lnTo>
                    <a:pt x="0" y="0"/>
                  </a:lnTo>
                </a:path>
              </a:pathLst>
            </a:custGeom>
            <a:ln w="15233">
              <a:solidFill>
                <a:srgbClr val="000000"/>
              </a:solidFill>
            </a:ln>
          </p:spPr>
          <p:txBody>
            <a:bodyPr wrap="square" lIns="0" tIns="0" rIns="0" bIns="0" rtlCol="0"/>
            <a:lstStyle/>
            <a:p>
              <a:endParaRPr/>
            </a:p>
          </p:txBody>
        </p:sp>
        <p:sp>
          <p:nvSpPr>
            <p:cNvPr id="31" name="object 31"/>
            <p:cNvSpPr/>
            <p:nvPr/>
          </p:nvSpPr>
          <p:spPr>
            <a:xfrm>
              <a:off x="6205537" y="5012435"/>
              <a:ext cx="31750" cy="624840"/>
            </a:xfrm>
            <a:custGeom>
              <a:avLst/>
              <a:gdLst/>
              <a:ahLst/>
              <a:cxnLst/>
              <a:rect l="l" t="t" r="r" b="b"/>
              <a:pathLst>
                <a:path w="31750" h="624839">
                  <a:moveTo>
                    <a:pt x="31241" y="0"/>
                  </a:moveTo>
                  <a:lnTo>
                    <a:pt x="15621" y="0"/>
                  </a:lnTo>
                  <a:lnTo>
                    <a:pt x="0" y="624458"/>
                  </a:lnTo>
                  <a:lnTo>
                    <a:pt x="31241" y="624458"/>
                  </a:lnTo>
                  <a:lnTo>
                    <a:pt x="31241" y="0"/>
                  </a:lnTo>
                  <a:close/>
                </a:path>
              </a:pathLst>
            </a:custGeom>
            <a:solidFill>
              <a:srgbClr val="000000"/>
            </a:solidFill>
          </p:spPr>
          <p:txBody>
            <a:bodyPr wrap="square" lIns="0" tIns="0" rIns="0" bIns="0" rtlCol="0"/>
            <a:lstStyle/>
            <a:p>
              <a:endParaRPr/>
            </a:p>
          </p:txBody>
        </p:sp>
        <p:sp>
          <p:nvSpPr>
            <p:cNvPr id="32" name="object 32"/>
            <p:cNvSpPr/>
            <p:nvPr/>
          </p:nvSpPr>
          <p:spPr>
            <a:xfrm>
              <a:off x="6158864" y="5488304"/>
              <a:ext cx="124587" cy="178307"/>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6891718" y="5696330"/>
              <a:ext cx="46990" cy="0"/>
            </a:xfrm>
            <a:custGeom>
              <a:avLst/>
              <a:gdLst/>
              <a:ahLst/>
              <a:cxnLst/>
              <a:rect l="l" t="t" r="r" b="b"/>
              <a:pathLst>
                <a:path w="46990">
                  <a:moveTo>
                    <a:pt x="0" y="0"/>
                  </a:moveTo>
                  <a:lnTo>
                    <a:pt x="46672" y="0"/>
                  </a:lnTo>
                </a:path>
              </a:pathLst>
            </a:custGeom>
            <a:ln w="15233">
              <a:solidFill>
                <a:srgbClr val="000000"/>
              </a:solidFill>
            </a:ln>
          </p:spPr>
          <p:txBody>
            <a:bodyPr wrap="square" lIns="0" tIns="0" rIns="0" bIns="0" rtlCol="0"/>
            <a:lstStyle/>
            <a:p>
              <a:endParaRPr/>
            </a:p>
          </p:txBody>
        </p:sp>
        <p:sp>
          <p:nvSpPr>
            <p:cNvPr id="34" name="object 34"/>
            <p:cNvSpPr/>
            <p:nvPr/>
          </p:nvSpPr>
          <p:spPr>
            <a:xfrm>
              <a:off x="6938391" y="5696330"/>
              <a:ext cx="0" cy="877569"/>
            </a:xfrm>
            <a:custGeom>
              <a:avLst/>
              <a:gdLst/>
              <a:ahLst/>
              <a:cxnLst/>
              <a:rect l="l" t="t" r="r" b="b"/>
              <a:pathLst>
                <a:path h="877570">
                  <a:moveTo>
                    <a:pt x="0" y="0"/>
                  </a:moveTo>
                  <a:lnTo>
                    <a:pt x="0" y="0"/>
                  </a:lnTo>
                </a:path>
                <a:path h="877570">
                  <a:moveTo>
                    <a:pt x="0" y="0"/>
                  </a:moveTo>
                  <a:lnTo>
                    <a:pt x="0" y="877252"/>
                  </a:lnTo>
                </a:path>
                <a:path h="877570">
                  <a:moveTo>
                    <a:pt x="0" y="877252"/>
                  </a:moveTo>
                  <a:lnTo>
                    <a:pt x="0" y="877252"/>
                  </a:lnTo>
                </a:path>
              </a:pathLst>
            </a:custGeom>
            <a:ln w="15233">
              <a:solidFill>
                <a:srgbClr val="000000"/>
              </a:solidFill>
            </a:ln>
          </p:spPr>
          <p:txBody>
            <a:bodyPr wrap="square" lIns="0" tIns="0" rIns="0" bIns="0" rtlCol="0"/>
            <a:lstStyle/>
            <a:p>
              <a:endParaRPr/>
            </a:p>
          </p:txBody>
        </p:sp>
        <p:sp>
          <p:nvSpPr>
            <p:cNvPr id="35" name="object 35"/>
            <p:cNvSpPr/>
            <p:nvPr/>
          </p:nvSpPr>
          <p:spPr>
            <a:xfrm>
              <a:off x="5597461" y="6565966"/>
              <a:ext cx="1341120" cy="15240"/>
            </a:xfrm>
            <a:custGeom>
              <a:avLst/>
              <a:gdLst/>
              <a:ahLst/>
              <a:cxnLst/>
              <a:rect l="l" t="t" r="r" b="b"/>
              <a:pathLst>
                <a:path w="1341120" h="15240">
                  <a:moveTo>
                    <a:pt x="0" y="15233"/>
                  </a:moveTo>
                  <a:lnTo>
                    <a:pt x="1340929" y="15233"/>
                  </a:lnTo>
                  <a:lnTo>
                    <a:pt x="1340929" y="0"/>
                  </a:lnTo>
                  <a:lnTo>
                    <a:pt x="0" y="0"/>
                  </a:lnTo>
                  <a:lnTo>
                    <a:pt x="0" y="15233"/>
                  </a:lnTo>
                  <a:close/>
                </a:path>
              </a:pathLst>
            </a:custGeom>
            <a:solidFill>
              <a:srgbClr val="000000"/>
            </a:solidFill>
          </p:spPr>
          <p:txBody>
            <a:bodyPr wrap="square" lIns="0" tIns="0" rIns="0" bIns="0" rtlCol="0"/>
            <a:lstStyle/>
            <a:p>
              <a:endParaRPr/>
            </a:p>
          </p:txBody>
        </p:sp>
        <p:sp>
          <p:nvSpPr>
            <p:cNvPr id="36" name="object 36"/>
            <p:cNvSpPr/>
            <p:nvPr/>
          </p:nvSpPr>
          <p:spPr>
            <a:xfrm>
              <a:off x="5597461" y="6573583"/>
              <a:ext cx="0" cy="0"/>
            </a:xfrm>
            <a:custGeom>
              <a:avLst/>
              <a:gdLst/>
              <a:ahLst/>
              <a:cxnLst/>
              <a:rect l="l" t="t" r="r" b="b"/>
              <a:pathLst>
                <a:path>
                  <a:moveTo>
                    <a:pt x="0" y="0"/>
                  </a:moveTo>
                  <a:lnTo>
                    <a:pt x="0" y="0"/>
                  </a:lnTo>
                </a:path>
              </a:pathLst>
            </a:custGeom>
            <a:ln w="15233">
              <a:solidFill>
                <a:srgbClr val="000000"/>
              </a:solidFill>
            </a:ln>
          </p:spPr>
          <p:txBody>
            <a:bodyPr wrap="square" lIns="0" tIns="0" rIns="0" bIns="0" rtlCol="0"/>
            <a:lstStyle/>
            <a:p>
              <a:endParaRPr/>
            </a:p>
          </p:txBody>
        </p:sp>
        <p:sp>
          <p:nvSpPr>
            <p:cNvPr id="37" name="object 37"/>
            <p:cNvSpPr/>
            <p:nvPr/>
          </p:nvSpPr>
          <p:spPr>
            <a:xfrm>
              <a:off x="5597461" y="6529006"/>
              <a:ext cx="0" cy="45085"/>
            </a:xfrm>
            <a:custGeom>
              <a:avLst/>
              <a:gdLst/>
              <a:ahLst/>
              <a:cxnLst/>
              <a:rect l="l" t="t" r="r" b="b"/>
              <a:pathLst>
                <a:path h="45084">
                  <a:moveTo>
                    <a:pt x="0" y="0"/>
                  </a:moveTo>
                  <a:lnTo>
                    <a:pt x="0" y="44576"/>
                  </a:lnTo>
                </a:path>
              </a:pathLst>
            </a:custGeom>
            <a:ln w="15233">
              <a:solidFill>
                <a:srgbClr val="000000"/>
              </a:solidFill>
            </a:ln>
          </p:spPr>
          <p:txBody>
            <a:bodyPr wrap="square" lIns="0" tIns="0" rIns="0" bIns="0" rtlCol="0"/>
            <a:lstStyle/>
            <a:p>
              <a:endParaRPr/>
            </a:p>
          </p:txBody>
        </p:sp>
        <p:sp>
          <p:nvSpPr>
            <p:cNvPr id="38" name="object 38"/>
            <p:cNvSpPr/>
            <p:nvPr/>
          </p:nvSpPr>
          <p:spPr>
            <a:xfrm>
              <a:off x="5550598" y="5644136"/>
              <a:ext cx="1341120" cy="15240"/>
            </a:xfrm>
            <a:custGeom>
              <a:avLst/>
              <a:gdLst/>
              <a:ahLst/>
              <a:cxnLst/>
              <a:rect l="l" t="t" r="r" b="b"/>
              <a:pathLst>
                <a:path w="1341120" h="15239">
                  <a:moveTo>
                    <a:pt x="0" y="15233"/>
                  </a:moveTo>
                  <a:lnTo>
                    <a:pt x="1341119" y="15233"/>
                  </a:lnTo>
                  <a:lnTo>
                    <a:pt x="1341119" y="0"/>
                  </a:lnTo>
                  <a:lnTo>
                    <a:pt x="0" y="0"/>
                  </a:lnTo>
                  <a:lnTo>
                    <a:pt x="0" y="15233"/>
                  </a:lnTo>
                  <a:close/>
                </a:path>
              </a:pathLst>
            </a:custGeom>
            <a:solidFill>
              <a:srgbClr val="000000"/>
            </a:solidFill>
          </p:spPr>
          <p:txBody>
            <a:bodyPr wrap="square" lIns="0" tIns="0" rIns="0" bIns="0" rtlCol="0"/>
            <a:lstStyle/>
            <a:p>
              <a:endParaRPr/>
            </a:p>
          </p:txBody>
        </p:sp>
        <p:sp>
          <p:nvSpPr>
            <p:cNvPr id="39" name="object 39"/>
            <p:cNvSpPr/>
            <p:nvPr/>
          </p:nvSpPr>
          <p:spPr>
            <a:xfrm>
              <a:off x="5550598" y="5651753"/>
              <a:ext cx="1341120" cy="877569"/>
            </a:xfrm>
            <a:custGeom>
              <a:avLst/>
              <a:gdLst/>
              <a:ahLst/>
              <a:cxnLst/>
              <a:rect l="l" t="t" r="r" b="b"/>
              <a:pathLst>
                <a:path w="1341120" h="877570">
                  <a:moveTo>
                    <a:pt x="1341119" y="0"/>
                  </a:moveTo>
                  <a:lnTo>
                    <a:pt x="1341119" y="0"/>
                  </a:lnTo>
                </a:path>
                <a:path w="1341120" h="877570">
                  <a:moveTo>
                    <a:pt x="1341119" y="0"/>
                  </a:moveTo>
                  <a:lnTo>
                    <a:pt x="1341119" y="877252"/>
                  </a:lnTo>
                </a:path>
                <a:path w="1341120" h="877570">
                  <a:moveTo>
                    <a:pt x="1341119" y="877252"/>
                  </a:moveTo>
                  <a:lnTo>
                    <a:pt x="1341119" y="877252"/>
                  </a:lnTo>
                </a:path>
                <a:path w="1341120" h="877570">
                  <a:moveTo>
                    <a:pt x="1341119" y="877252"/>
                  </a:moveTo>
                  <a:lnTo>
                    <a:pt x="0" y="877252"/>
                  </a:lnTo>
                </a:path>
                <a:path w="1341120" h="877570">
                  <a:moveTo>
                    <a:pt x="0" y="877252"/>
                  </a:moveTo>
                  <a:lnTo>
                    <a:pt x="0" y="877252"/>
                  </a:lnTo>
                </a:path>
                <a:path w="1341120" h="877570">
                  <a:moveTo>
                    <a:pt x="0" y="877252"/>
                  </a:moveTo>
                  <a:lnTo>
                    <a:pt x="0" y="0"/>
                  </a:lnTo>
                </a:path>
                <a:path w="1341120" h="877570">
                  <a:moveTo>
                    <a:pt x="0" y="0"/>
                  </a:moveTo>
                  <a:lnTo>
                    <a:pt x="0" y="0"/>
                  </a:lnTo>
                </a:path>
              </a:pathLst>
            </a:custGeom>
            <a:ln w="15233">
              <a:solidFill>
                <a:srgbClr val="000000"/>
              </a:solidFill>
            </a:ln>
          </p:spPr>
          <p:txBody>
            <a:bodyPr wrap="square" lIns="0" tIns="0" rIns="0" bIns="0" rtlCol="0"/>
            <a:lstStyle/>
            <a:p>
              <a:endParaRPr/>
            </a:p>
          </p:txBody>
        </p:sp>
      </p:grpSp>
      <p:sp>
        <p:nvSpPr>
          <p:cNvPr id="40" name="object 40"/>
          <p:cNvSpPr txBox="1"/>
          <p:nvPr/>
        </p:nvSpPr>
        <p:spPr>
          <a:xfrm>
            <a:off x="4459030" y="4551803"/>
            <a:ext cx="1334135" cy="862330"/>
          </a:xfrm>
          <a:prstGeom prst="rect">
            <a:avLst/>
          </a:prstGeom>
          <a:solidFill>
            <a:srgbClr val="FFFFFF"/>
          </a:solidFill>
        </p:spPr>
        <p:txBody>
          <a:bodyPr vert="horz" wrap="square" lIns="0" tIns="74930" rIns="0" bIns="0" rtlCol="0">
            <a:spAutoFit/>
          </a:bodyPr>
          <a:lstStyle/>
          <a:p>
            <a:pPr marL="79375">
              <a:lnSpc>
                <a:spcPct val="100000"/>
              </a:lnSpc>
              <a:spcBef>
                <a:spcPts val="590"/>
              </a:spcBef>
            </a:pPr>
            <a:r>
              <a:rPr sz="1150" b="1" spc="95" dirty="0">
                <a:latin typeface="Arial"/>
                <a:cs typeface="Arial"/>
              </a:rPr>
              <a:t>Mod</a:t>
            </a:r>
            <a:r>
              <a:rPr sz="1150" b="1" spc="-180" dirty="0">
                <a:latin typeface="Arial"/>
                <a:cs typeface="Arial"/>
              </a:rPr>
              <a:t> </a:t>
            </a:r>
            <a:r>
              <a:rPr sz="1150" b="1" spc="10" dirty="0">
                <a:latin typeface="Arial"/>
                <a:cs typeface="Arial"/>
              </a:rPr>
              <a:t>e</a:t>
            </a:r>
            <a:r>
              <a:rPr sz="1150" b="1" spc="-114" dirty="0">
                <a:latin typeface="Arial"/>
                <a:cs typeface="Arial"/>
              </a:rPr>
              <a:t> </a:t>
            </a:r>
            <a:r>
              <a:rPr sz="1150" b="1" spc="35" dirty="0">
                <a:latin typeface="Arial"/>
                <a:cs typeface="Arial"/>
              </a:rPr>
              <a:t>lin</a:t>
            </a:r>
            <a:r>
              <a:rPr sz="1150" b="1" spc="-175" dirty="0">
                <a:latin typeface="Arial"/>
                <a:cs typeface="Arial"/>
              </a:rPr>
              <a:t> </a:t>
            </a:r>
            <a:r>
              <a:rPr sz="1150" b="1" spc="10" dirty="0">
                <a:latin typeface="Arial"/>
                <a:cs typeface="Arial"/>
              </a:rPr>
              <a:t>g</a:t>
            </a:r>
            <a:endParaRPr sz="1150">
              <a:latin typeface="Arial"/>
              <a:cs typeface="Arial"/>
            </a:endParaRPr>
          </a:p>
          <a:p>
            <a:pPr marL="203835">
              <a:lnSpc>
                <a:spcPts val="1300"/>
              </a:lnSpc>
              <a:spcBef>
                <a:spcPts val="30"/>
              </a:spcBef>
            </a:pPr>
            <a:r>
              <a:rPr sz="900" spc="70" dirty="0">
                <a:latin typeface="Arial"/>
                <a:cs typeface="Arial"/>
              </a:rPr>
              <a:t>business </a:t>
            </a:r>
            <a:r>
              <a:rPr sz="900" spc="80" dirty="0">
                <a:latin typeface="Arial"/>
                <a:cs typeface="Arial"/>
              </a:rPr>
              <a:t>modeling  </a:t>
            </a:r>
            <a:r>
              <a:rPr sz="900" spc="35" dirty="0">
                <a:latin typeface="Arial"/>
                <a:cs typeface="Arial"/>
              </a:rPr>
              <a:t>dat </a:t>
            </a:r>
            <a:r>
              <a:rPr sz="900" spc="20" dirty="0">
                <a:latin typeface="Arial"/>
                <a:cs typeface="Arial"/>
              </a:rPr>
              <a:t>a</a:t>
            </a:r>
            <a:r>
              <a:rPr sz="900" dirty="0">
                <a:latin typeface="Arial"/>
                <a:cs typeface="Arial"/>
              </a:rPr>
              <a:t> </a:t>
            </a:r>
            <a:r>
              <a:rPr sz="900" spc="80" dirty="0">
                <a:latin typeface="Arial"/>
                <a:cs typeface="Arial"/>
              </a:rPr>
              <a:t>modeling</a:t>
            </a:r>
            <a:endParaRPr sz="900">
              <a:latin typeface="Arial"/>
              <a:cs typeface="Arial"/>
            </a:endParaRPr>
          </a:p>
          <a:p>
            <a:pPr marL="203835">
              <a:lnSpc>
                <a:spcPct val="100000"/>
              </a:lnSpc>
              <a:spcBef>
                <a:spcPts val="10"/>
              </a:spcBef>
            </a:pPr>
            <a:r>
              <a:rPr sz="900" spc="70" dirty="0">
                <a:latin typeface="Arial"/>
                <a:cs typeface="Arial"/>
              </a:rPr>
              <a:t>process</a:t>
            </a:r>
            <a:r>
              <a:rPr sz="900" spc="90" dirty="0">
                <a:latin typeface="Arial"/>
                <a:cs typeface="Arial"/>
              </a:rPr>
              <a:t> </a:t>
            </a:r>
            <a:r>
              <a:rPr sz="900" spc="80" dirty="0">
                <a:latin typeface="Arial"/>
                <a:cs typeface="Arial"/>
              </a:rPr>
              <a:t>modeling</a:t>
            </a:r>
            <a:endParaRPr sz="900">
              <a:latin typeface="Arial"/>
              <a:cs typeface="Arial"/>
            </a:endParaRPr>
          </a:p>
        </p:txBody>
      </p:sp>
      <p:sp>
        <p:nvSpPr>
          <p:cNvPr id="41" name="object 41"/>
          <p:cNvSpPr txBox="1"/>
          <p:nvPr/>
        </p:nvSpPr>
        <p:spPr>
          <a:xfrm>
            <a:off x="5581646" y="5681659"/>
            <a:ext cx="1325880" cy="862330"/>
          </a:xfrm>
          <a:prstGeom prst="rect">
            <a:avLst/>
          </a:prstGeom>
          <a:solidFill>
            <a:srgbClr val="FFFFFF"/>
          </a:solidFill>
        </p:spPr>
        <p:txBody>
          <a:bodyPr vert="horz" wrap="square" lIns="0" tIns="3175" rIns="0" bIns="0" rtlCol="0">
            <a:spAutoFit/>
          </a:bodyPr>
          <a:lstStyle/>
          <a:p>
            <a:pPr marL="62865">
              <a:lnSpc>
                <a:spcPts val="1345"/>
              </a:lnSpc>
              <a:spcBef>
                <a:spcPts val="25"/>
              </a:spcBef>
            </a:pPr>
            <a:r>
              <a:rPr sz="1150" b="1" spc="55" dirty="0">
                <a:latin typeface="Arial"/>
                <a:cs typeface="Arial"/>
              </a:rPr>
              <a:t>Con</a:t>
            </a:r>
            <a:r>
              <a:rPr sz="1150" b="1" spc="-180" dirty="0">
                <a:latin typeface="Arial"/>
                <a:cs typeface="Arial"/>
              </a:rPr>
              <a:t> </a:t>
            </a:r>
            <a:r>
              <a:rPr sz="1150" b="1" spc="55" dirty="0">
                <a:latin typeface="Arial"/>
                <a:cs typeface="Arial"/>
              </a:rPr>
              <a:t>st</a:t>
            </a:r>
            <a:r>
              <a:rPr sz="1150" b="1" spc="-100" dirty="0">
                <a:latin typeface="Arial"/>
                <a:cs typeface="Arial"/>
              </a:rPr>
              <a:t> </a:t>
            </a:r>
            <a:r>
              <a:rPr sz="1150" b="1" spc="80" dirty="0">
                <a:latin typeface="Arial"/>
                <a:cs typeface="Arial"/>
              </a:rPr>
              <a:t>ru</a:t>
            </a:r>
            <a:r>
              <a:rPr sz="1150" b="1" spc="-180" dirty="0">
                <a:latin typeface="Arial"/>
                <a:cs typeface="Arial"/>
              </a:rPr>
              <a:t> </a:t>
            </a:r>
            <a:r>
              <a:rPr sz="1150" b="1" spc="55" dirty="0">
                <a:latin typeface="Arial"/>
                <a:cs typeface="Arial"/>
              </a:rPr>
              <a:t>ct</a:t>
            </a:r>
            <a:r>
              <a:rPr sz="1150" b="1" spc="-120" dirty="0">
                <a:latin typeface="Arial"/>
                <a:cs typeface="Arial"/>
              </a:rPr>
              <a:t> </a:t>
            </a:r>
            <a:r>
              <a:rPr sz="1150" b="1" spc="65" dirty="0">
                <a:latin typeface="Arial"/>
                <a:cs typeface="Arial"/>
              </a:rPr>
              <a:t>ion</a:t>
            </a:r>
            <a:endParaRPr sz="1150">
              <a:latin typeface="Arial"/>
              <a:cs typeface="Arial"/>
            </a:endParaRPr>
          </a:p>
          <a:p>
            <a:pPr marL="218440">
              <a:lnSpc>
                <a:spcPts val="1045"/>
              </a:lnSpc>
            </a:pPr>
            <a:r>
              <a:rPr sz="900" spc="90" dirty="0">
                <a:latin typeface="Arial"/>
                <a:cs typeface="Arial"/>
              </a:rPr>
              <a:t>component</a:t>
            </a:r>
            <a:r>
              <a:rPr sz="900" spc="290" dirty="0">
                <a:latin typeface="Arial"/>
                <a:cs typeface="Arial"/>
              </a:rPr>
              <a:t> </a:t>
            </a:r>
            <a:r>
              <a:rPr sz="900" spc="65" dirty="0">
                <a:latin typeface="Arial"/>
                <a:cs typeface="Arial"/>
              </a:rPr>
              <a:t>reuse</a:t>
            </a:r>
            <a:endParaRPr sz="900">
              <a:latin typeface="Arial"/>
              <a:cs typeface="Arial"/>
            </a:endParaRPr>
          </a:p>
          <a:p>
            <a:pPr marL="218440">
              <a:lnSpc>
                <a:spcPct val="100000"/>
              </a:lnSpc>
              <a:spcBef>
                <a:spcPts val="95"/>
              </a:spcBef>
            </a:pPr>
            <a:r>
              <a:rPr sz="900" spc="35" dirty="0">
                <a:latin typeface="Arial"/>
                <a:cs typeface="Arial"/>
              </a:rPr>
              <a:t>aut </a:t>
            </a:r>
            <a:r>
              <a:rPr sz="900" spc="55" dirty="0">
                <a:latin typeface="Arial"/>
                <a:cs typeface="Arial"/>
              </a:rPr>
              <a:t>omat </a:t>
            </a:r>
            <a:r>
              <a:rPr sz="900" spc="25" dirty="0">
                <a:latin typeface="Arial"/>
                <a:cs typeface="Arial"/>
              </a:rPr>
              <a:t>ic</a:t>
            </a:r>
            <a:r>
              <a:rPr sz="900" spc="-30" dirty="0">
                <a:latin typeface="Arial"/>
                <a:cs typeface="Arial"/>
              </a:rPr>
              <a:t> </a:t>
            </a:r>
            <a:r>
              <a:rPr sz="900" spc="65" dirty="0">
                <a:latin typeface="Arial"/>
                <a:cs typeface="Arial"/>
              </a:rPr>
              <a:t>code</a:t>
            </a:r>
            <a:endParaRPr sz="900">
              <a:latin typeface="Arial"/>
              <a:cs typeface="Arial"/>
            </a:endParaRPr>
          </a:p>
          <a:p>
            <a:pPr marL="218440" marR="252729" indent="185420">
              <a:lnSpc>
                <a:spcPts val="1300"/>
              </a:lnSpc>
              <a:spcBef>
                <a:spcPts val="50"/>
              </a:spcBef>
            </a:pPr>
            <a:r>
              <a:rPr sz="900" spc="70" dirty="0">
                <a:latin typeface="Arial"/>
                <a:cs typeface="Arial"/>
              </a:rPr>
              <a:t>generat</a:t>
            </a:r>
            <a:r>
              <a:rPr sz="900" spc="-85" dirty="0">
                <a:latin typeface="Arial"/>
                <a:cs typeface="Arial"/>
              </a:rPr>
              <a:t> </a:t>
            </a:r>
            <a:r>
              <a:rPr sz="900" spc="60" dirty="0">
                <a:latin typeface="Arial"/>
                <a:cs typeface="Arial"/>
              </a:rPr>
              <a:t>ion  </a:t>
            </a:r>
            <a:r>
              <a:rPr sz="900" spc="10" dirty="0">
                <a:latin typeface="Arial"/>
                <a:cs typeface="Arial"/>
              </a:rPr>
              <a:t>t </a:t>
            </a:r>
            <a:r>
              <a:rPr sz="900" spc="50" dirty="0">
                <a:latin typeface="Arial"/>
                <a:cs typeface="Arial"/>
              </a:rPr>
              <a:t>est</a:t>
            </a:r>
            <a:r>
              <a:rPr sz="900" spc="-70" dirty="0">
                <a:latin typeface="Arial"/>
                <a:cs typeface="Arial"/>
              </a:rPr>
              <a:t> </a:t>
            </a:r>
            <a:r>
              <a:rPr sz="900" spc="60" dirty="0">
                <a:latin typeface="Arial"/>
                <a:cs typeface="Arial"/>
              </a:rPr>
              <a:t>ing</a:t>
            </a:r>
            <a:endParaRPr sz="900">
              <a:latin typeface="Arial"/>
              <a:cs typeface="Arial"/>
            </a:endParaRPr>
          </a:p>
        </p:txBody>
      </p:sp>
      <p:grpSp>
        <p:nvGrpSpPr>
          <p:cNvPr id="42" name="object 42"/>
          <p:cNvGrpSpPr/>
          <p:nvPr/>
        </p:nvGrpSpPr>
        <p:grpSpPr>
          <a:xfrm>
            <a:off x="8022339" y="4038412"/>
            <a:ext cx="1418590" cy="937260"/>
            <a:chOff x="8022339" y="4038412"/>
            <a:chExt cx="1418590" cy="937260"/>
          </a:xfrm>
        </p:grpSpPr>
        <p:sp>
          <p:nvSpPr>
            <p:cNvPr id="43" name="object 43"/>
            <p:cNvSpPr/>
            <p:nvPr/>
          </p:nvSpPr>
          <p:spPr>
            <a:xfrm>
              <a:off x="8076628" y="4090606"/>
              <a:ext cx="1356995" cy="877569"/>
            </a:xfrm>
            <a:custGeom>
              <a:avLst/>
              <a:gdLst/>
              <a:ahLst/>
              <a:cxnLst/>
              <a:rect l="l" t="t" r="r" b="b"/>
              <a:pathLst>
                <a:path w="1356995" h="877570">
                  <a:moveTo>
                    <a:pt x="1356550" y="0"/>
                  </a:moveTo>
                  <a:lnTo>
                    <a:pt x="0" y="0"/>
                  </a:lnTo>
                  <a:lnTo>
                    <a:pt x="0" y="832675"/>
                  </a:lnTo>
                  <a:lnTo>
                    <a:pt x="0" y="877252"/>
                  </a:lnTo>
                  <a:lnTo>
                    <a:pt x="1356550" y="877252"/>
                  </a:lnTo>
                  <a:lnTo>
                    <a:pt x="1356550" y="832675"/>
                  </a:lnTo>
                  <a:lnTo>
                    <a:pt x="1356550" y="0"/>
                  </a:lnTo>
                  <a:close/>
                </a:path>
              </a:pathLst>
            </a:custGeom>
            <a:solidFill>
              <a:srgbClr val="000000"/>
            </a:solidFill>
          </p:spPr>
          <p:txBody>
            <a:bodyPr wrap="square" lIns="0" tIns="0" rIns="0" bIns="0" rtlCol="0"/>
            <a:lstStyle/>
            <a:p>
              <a:endParaRPr/>
            </a:p>
          </p:txBody>
        </p:sp>
        <p:sp>
          <p:nvSpPr>
            <p:cNvPr id="44" name="object 44"/>
            <p:cNvSpPr/>
            <p:nvPr/>
          </p:nvSpPr>
          <p:spPr>
            <a:xfrm>
              <a:off x="9386506" y="4090606"/>
              <a:ext cx="46990" cy="0"/>
            </a:xfrm>
            <a:custGeom>
              <a:avLst/>
              <a:gdLst/>
              <a:ahLst/>
              <a:cxnLst/>
              <a:rect l="l" t="t" r="r" b="b"/>
              <a:pathLst>
                <a:path w="46990">
                  <a:moveTo>
                    <a:pt x="0" y="0"/>
                  </a:moveTo>
                  <a:lnTo>
                    <a:pt x="46672" y="0"/>
                  </a:lnTo>
                </a:path>
              </a:pathLst>
            </a:custGeom>
            <a:ln w="15233">
              <a:solidFill>
                <a:srgbClr val="000000"/>
              </a:solidFill>
            </a:ln>
          </p:spPr>
          <p:txBody>
            <a:bodyPr wrap="square" lIns="0" tIns="0" rIns="0" bIns="0" rtlCol="0"/>
            <a:lstStyle/>
            <a:p>
              <a:endParaRPr/>
            </a:p>
          </p:txBody>
        </p:sp>
        <p:sp>
          <p:nvSpPr>
            <p:cNvPr id="45" name="object 45"/>
            <p:cNvSpPr/>
            <p:nvPr/>
          </p:nvSpPr>
          <p:spPr>
            <a:xfrm>
              <a:off x="9433178" y="4090606"/>
              <a:ext cx="0" cy="877569"/>
            </a:xfrm>
            <a:custGeom>
              <a:avLst/>
              <a:gdLst/>
              <a:ahLst/>
              <a:cxnLst/>
              <a:rect l="l" t="t" r="r" b="b"/>
              <a:pathLst>
                <a:path h="877570">
                  <a:moveTo>
                    <a:pt x="0" y="0"/>
                  </a:moveTo>
                  <a:lnTo>
                    <a:pt x="0" y="0"/>
                  </a:lnTo>
                </a:path>
                <a:path h="877570">
                  <a:moveTo>
                    <a:pt x="0" y="0"/>
                  </a:moveTo>
                  <a:lnTo>
                    <a:pt x="0" y="877252"/>
                  </a:lnTo>
                </a:path>
                <a:path h="877570">
                  <a:moveTo>
                    <a:pt x="0" y="877252"/>
                  </a:moveTo>
                  <a:lnTo>
                    <a:pt x="0" y="877252"/>
                  </a:lnTo>
                </a:path>
              </a:pathLst>
            </a:custGeom>
            <a:ln w="15233">
              <a:solidFill>
                <a:srgbClr val="000000"/>
              </a:solidFill>
            </a:ln>
          </p:spPr>
          <p:txBody>
            <a:bodyPr wrap="square" lIns="0" tIns="0" rIns="0" bIns="0" rtlCol="0"/>
            <a:lstStyle/>
            <a:p>
              <a:endParaRPr/>
            </a:p>
          </p:txBody>
        </p:sp>
        <p:sp>
          <p:nvSpPr>
            <p:cNvPr id="46" name="object 46"/>
            <p:cNvSpPr/>
            <p:nvPr/>
          </p:nvSpPr>
          <p:spPr>
            <a:xfrm>
              <a:off x="8076628" y="4960242"/>
              <a:ext cx="1356995" cy="15240"/>
            </a:xfrm>
            <a:custGeom>
              <a:avLst/>
              <a:gdLst/>
              <a:ahLst/>
              <a:cxnLst/>
              <a:rect l="l" t="t" r="r" b="b"/>
              <a:pathLst>
                <a:path w="1356995" h="15239">
                  <a:moveTo>
                    <a:pt x="0" y="15233"/>
                  </a:moveTo>
                  <a:lnTo>
                    <a:pt x="1356550" y="15233"/>
                  </a:lnTo>
                  <a:lnTo>
                    <a:pt x="1356550" y="0"/>
                  </a:lnTo>
                  <a:lnTo>
                    <a:pt x="0" y="0"/>
                  </a:lnTo>
                  <a:lnTo>
                    <a:pt x="0" y="15233"/>
                  </a:lnTo>
                  <a:close/>
                </a:path>
              </a:pathLst>
            </a:custGeom>
            <a:solidFill>
              <a:srgbClr val="000000"/>
            </a:solidFill>
          </p:spPr>
          <p:txBody>
            <a:bodyPr wrap="square" lIns="0" tIns="0" rIns="0" bIns="0" rtlCol="0"/>
            <a:lstStyle/>
            <a:p>
              <a:endParaRPr/>
            </a:p>
          </p:txBody>
        </p:sp>
        <p:sp>
          <p:nvSpPr>
            <p:cNvPr id="47" name="object 47"/>
            <p:cNvSpPr/>
            <p:nvPr/>
          </p:nvSpPr>
          <p:spPr>
            <a:xfrm>
              <a:off x="8076628" y="4967859"/>
              <a:ext cx="0" cy="0"/>
            </a:xfrm>
            <a:custGeom>
              <a:avLst/>
              <a:gdLst/>
              <a:ahLst/>
              <a:cxnLst/>
              <a:rect l="l" t="t" r="r" b="b"/>
              <a:pathLst>
                <a:path>
                  <a:moveTo>
                    <a:pt x="0" y="0"/>
                  </a:moveTo>
                  <a:lnTo>
                    <a:pt x="0" y="0"/>
                  </a:lnTo>
                </a:path>
              </a:pathLst>
            </a:custGeom>
            <a:ln w="15233">
              <a:solidFill>
                <a:srgbClr val="000000"/>
              </a:solidFill>
            </a:ln>
          </p:spPr>
          <p:txBody>
            <a:bodyPr wrap="square" lIns="0" tIns="0" rIns="0" bIns="0" rtlCol="0"/>
            <a:lstStyle/>
            <a:p>
              <a:endParaRPr/>
            </a:p>
          </p:txBody>
        </p:sp>
        <p:sp>
          <p:nvSpPr>
            <p:cNvPr id="48" name="object 48"/>
            <p:cNvSpPr/>
            <p:nvPr/>
          </p:nvSpPr>
          <p:spPr>
            <a:xfrm>
              <a:off x="8076628" y="4923282"/>
              <a:ext cx="0" cy="45085"/>
            </a:xfrm>
            <a:custGeom>
              <a:avLst/>
              <a:gdLst/>
              <a:ahLst/>
              <a:cxnLst/>
              <a:rect l="l" t="t" r="r" b="b"/>
              <a:pathLst>
                <a:path h="45085">
                  <a:moveTo>
                    <a:pt x="0" y="0"/>
                  </a:moveTo>
                  <a:lnTo>
                    <a:pt x="0" y="44577"/>
                  </a:lnTo>
                </a:path>
              </a:pathLst>
            </a:custGeom>
            <a:ln w="15233">
              <a:solidFill>
                <a:srgbClr val="000000"/>
              </a:solidFill>
            </a:ln>
          </p:spPr>
          <p:txBody>
            <a:bodyPr wrap="square" lIns="0" tIns="0" rIns="0" bIns="0" rtlCol="0"/>
            <a:lstStyle/>
            <a:p>
              <a:endParaRPr/>
            </a:p>
          </p:txBody>
        </p:sp>
        <p:sp>
          <p:nvSpPr>
            <p:cNvPr id="49" name="object 49"/>
            <p:cNvSpPr/>
            <p:nvPr/>
          </p:nvSpPr>
          <p:spPr>
            <a:xfrm>
              <a:off x="8029955" y="4046029"/>
              <a:ext cx="1356995" cy="877569"/>
            </a:xfrm>
            <a:custGeom>
              <a:avLst/>
              <a:gdLst/>
              <a:ahLst/>
              <a:cxnLst/>
              <a:rect l="l" t="t" r="r" b="b"/>
              <a:pathLst>
                <a:path w="1356995" h="877570">
                  <a:moveTo>
                    <a:pt x="1356550" y="0"/>
                  </a:moveTo>
                  <a:lnTo>
                    <a:pt x="0" y="0"/>
                  </a:lnTo>
                  <a:lnTo>
                    <a:pt x="0" y="877252"/>
                  </a:lnTo>
                  <a:lnTo>
                    <a:pt x="1356550" y="877252"/>
                  </a:lnTo>
                  <a:lnTo>
                    <a:pt x="1356550" y="0"/>
                  </a:lnTo>
                  <a:close/>
                </a:path>
              </a:pathLst>
            </a:custGeom>
            <a:solidFill>
              <a:srgbClr val="FFFFFF"/>
            </a:solidFill>
          </p:spPr>
          <p:txBody>
            <a:bodyPr wrap="square" lIns="0" tIns="0" rIns="0" bIns="0" rtlCol="0"/>
            <a:lstStyle/>
            <a:p>
              <a:endParaRPr/>
            </a:p>
          </p:txBody>
        </p:sp>
        <p:sp>
          <p:nvSpPr>
            <p:cNvPr id="50" name="object 50"/>
            <p:cNvSpPr/>
            <p:nvPr/>
          </p:nvSpPr>
          <p:spPr>
            <a:xfrm>
              <a:off x="8029955" y="4038412"/>
              <a:ext cx="1356995" cy="15240"/>
            </a:xfrm>
            <a:custGeom>
              <a:avLst/>
              <a:gdLst/>
              <a:ahLst/>
              <a:cxnLst/>
              <a:rect l="l" t="t" r="r" b="b"/>
              <a:pathLst>
                <a:path w="1356995" h="15239">
                  <a:moveTo>
                    <a:pt x="0" y="15233"/>
                  </a:moveTo>
                  <a:lnTo>
                    <a:pt x="1356550" y="15233"/>
                  </a:lnTo>
                  <a:lnTo>
                    <a:pt x="1356550" y="0"/>
                  </a:lnTo>
                  <a:lnTo>
                    <a:pt x="0" y="0"/>
                  </a:lnTo>
                  <a:lnTo>
                    <a:pt x="0" y="15233"/>
                  </a:lnTo>
                  <a:close/>
                </a:path>
              </a:pathLst>
            </a:custGeom>
            <a:solidFill>
              <a:srgbClr val="000000"/>
            </a:solidFill>
          </p:spPr>
          <p:txBody>
            <a:bodyPr wrap="square" lIns="0" tIns="0" rIns="0" bIns="0" rtlCol="0"/>
            <a:lstStyle/>
            <a:p>
              <a:endParaRPr/>
            </a:p>
          </p:txBody>
        </p:sp>
        <p:sp>
          <p:nvSpPr>
            <p:cNvPr id="51" name="object 51"/>
            <p:cNvSpPr/>
            <p:nvPr/>
          </p:nvSpPr>
          <p:spPr>
            <a:xfrm>
              <a:off x="8029955" y="4046029"/>
              <a:ext cx="1356995" cy="877569"/>
            </a:xfrm>
            <a:custGeom>
              <a:avLst/>
              <a:gdLst/>
              <a:ahLst/>
              <a:cxnLst/>
              <a:rect l="l" t="t" r="r" b="b"/>
              <a:pathLst>
                <a:path w="1356995" h="877570">
                  <a:moveTo>
                    <a:pt x="1356550" y="0"/>
                  </a:moveTo>
                  <a:lnTo>
                    <a:pt x="1356550" y="0"/>
                  </a:lnTo>
                </a:path>
                <a:path w="1356995" h="877570">
                  <a:moveTo>
                    <a:pt x="1356550" y="0"/>
                  </a:moveTo>
                  <a:lnTo>
                    <a:pt x="1356550" y="877252"/>
                  </a:lnTo>
                </a:path>
                <a:path w="1356995" h="877570">
                  <a:moveTo>
                    <a:pt x="1356550" y="877252"/>
                  </a:moveTo>
                  <a:lnTo>
                    <a:pt x="1356550" y="877252"/>
                  </a:lnTo>
                </a:path>
                <a:path w="1356995" h="877570">
                  <a:moveTo>
                    <a:pt x="1356550" y="877252"/>
                  </a:moveTo>
                  <a:lnTo>
                    <a:pt x="0" y="877252"/>
                  </a:lnTo>
                </a:path>
                <a:path w="1356995" h="877570">
                  <a:moveTo>
                    <a:pt x="0" y="877252"/>
                  </a:moveTo>
                  <a:lnTo>
                    <a:pt x="0" y="877252"/>
                  </a:lnTo>
                </a:path>
                <a:path w="1356995" h="877570">
                  <a:moveTo>
                    <a:pt x="0" y="877252"/>
                  </a:moveTo>
                  <a:lnTo>
                    <a:pt x="0" y="0"/>
                  </a:lnTo>
                </a:path>
                <a:path w="1356995" h="877570">
                  <a:moveTo>
                    <a:pt x="0" y="0"/>
                  </a:moveTo>
                  <a:lnTo>
                    <a:pt x="0" y="0"/>
                  </a:lnTo>
                </a:path>
              </a:pathLst>
            </a:custGeom>
            <a:ln w="15233">
              <a:solidFill>
                <a:srgbClr val="000000"/>
              </a:solidFill>
            </a:ln>
          </p:spPr>
          <p:txBody>
            <a:bodyPr wrap="square" lIns="0" tIns="0" rIns="0" bIns="0" rtlCol="0"/>
            <a:lstStyle/>
            <a:p>
              <a:endParaRPr/>
            </a:p>
          </p:txBody>
        </p:sp>
      </p:grpSp>
      <p:grpSp>
        <p:nvGrpSpPr>
          <p:cNvPr id="52" name="object 52"/>
          <p:cNvGrpSpPr/>
          <p:nvPr/>
        </p:nvGrpSpPr>
        <p:grpSpPr>
          <a:xfrm>
            <a:off x="685800" y="2023872"/>
            <a:ext cx="6611620" cy="5316220"/>
            <a:chOff x="685800" y="2023872"/>
            <a:chExt cx="6611620" cy="5316220"/>
          </a:xfrm>
        </p:grpSpPr>
        <p:sp>
          <p:nvSpPr>
            <p:cNvPr id="53" name="object 53"/>
            <p:cNvSpPr/>
            <p:nvPr/>
          </p:nvSpPr>
          <p:spPr>
            <a:xfrm>
              <a:off x="685800" y="3391852"/>
              <a:ext cx="5535930" cy="1635760"/>
            </a:xfrm>
            <a:custGeom>
              <a:avLst/>
              <a:gdLst/>
              <a:ahLst/>
              <a:cxnLst/>
              <a:rect l="l" t="t" r="r" b="b"/>
              <a:pathLst>
                <a:path w="5535930" h="1635760">
                  <a:moveTo>
                    <a:pt x="358711" y="0"/>
                  </a:moveTo>
                  <a:lnTo>
                    <a:pt x="0" y="0"/>
                  </a:lnTo>
                  <a:lnTo>
                    <a:pt x="0" y="14859"/>
                  </a:lnTo>
                  <a:lnTo>
                    <a:pt x="358711" y="14859"/>
                  </a:lnTo>
                  <a:lnTo>
                    <a:pt x="358711" y="0"/>
                  </a:lnTo>
                  <a:close/>
                </a:path>
                <a:path w="5535930" h="1635760">
                  <a:moveTo>
                    <a:pt x="5535358" y="1605724"/>
                  </a:moveTo>
                  <a:lnTo>
                    <a:pt x="5129974" y="1605724"/>
                  </a:lnTo>
                  <a:lnTo>
                    <a:pt x="5129974" y="1635442"/>
                  </a:lnTo>
                  <a:lnTo>
                    <a:pt x="5535358" y="1635442"/>
                  </a:lnTo>
                  <a:lnTo>
                    <a:pt x="5535358" y="1605724"/>
                  </a:lnTo>
                  <a:close/>
                </a:path>
              </a:pathLst>
            </a:custGeom>
            <a:solidFill>
              <a:srgbClr val="000000"/>
            </a:solidFill>
          </p:spPr>
          <p:txBody>
            <a:bodyPr wrap="square" lIns="0" tIns="0" rIns="0" bIns="0" rtlCol="0"/>
            <a:lstStyle/>
            <a:p>
              <a:endParaRPr/>
            </a:p>
          </p:txBody>
        </p:sp>
        <p:sp>
          <p:nvSpPr>
            <p:cNvPr id="54" name="object 54"/>
            <p:cNvSpPr/>
            <p:nvPr/>
          </p:nvSpPr>
          <p:spPr>
            <a:xfrm>
              <a:off x="888490" y="3347275"/>
              <a:ext cx="171450" cy="118872"/>
            </a:xfrm>
            <a:prstGeom prst="rect">
              <a:avLst/>
            </a:prstGeom>
            <a:blipFill>
              <a:blip r:embed="rId3" cstate="print"/>
              <a:stretch>
                <a:fillRect/>
              </a:stretch>
            </a:blipFill>
          </p:spPr>
          <p:txBody>
            <a:bodyPr wrap="square" lIns="0" tIns="0" rIns="0" bIns="0" rtlCol="0"/>
            <a:lstStyle/>
            <a:p>
              <a:endParaRPr/>
            </a:p>
          </p:txBody>
        </p:sp>
        <p:sp>
          <p:nvSpPr>
            <p:cNvPr id="55" name="object 55"/>
            <p:cNvSpPr/>
            <p:nvPr/>
          </p:nvSpPr>
          <p:spPr>
            <a:xfrm>
              <a:off x="4256532" y="2023871"/>
              <a:ext cx="3041015" cy="4936490"/>
            </a:xfrm>
            <a:custGeom>
              <a:avLst/>
              <a:gdLst/>
              <a:ahLst/>
              <a:cxnLst/>
              <a:rect l="l" t="t" r="r" b="b"/>
              <a:pathLst>
                <a:path w="3041015" h="4936490">
                  <a:moveTo>
                    <a:pt x="3040570" y="4891659"/>
                  </a:moveTo>
                  <a:lnTo>
                    <a:pt x="46672" y="4891659"/>
                  </a:lnTo>
                  <a:lnTo>
                    <a:pt x="46672" y="0"/>
                  </a:lnTo>
                  <a:lnTo>
                    <a:pt x="0" y="0"/>
                  </a:lnTo>
                  <a:lnTo>
                    <a:pt x="0" y="4906518"/>
                  </a:lnTo>
                  <a:lnTo>
                    <a:pt x="15621" y="4906518"/>
                  </a:lnTo>
                  <a:lnTo>
                    <a:pt x="15621" y="4936426"/>
                  </a:lnTo>
                  <a:lnTo>
                    <a:pt x="3040570" y="4936426"/>
                  </a:lnTo>
                  <a:lnTo>
                    <a:pt x="3040570" y="4891659"/>
                  </a:lnTo>
                  <a:close/>
                </a:path>
              </a:pathLst>
            </a:custGeom>
            <a:solidFill>
              <a:srgbClr val="000000"/>
            </a:solidFill>
          </p:spPr>
          <p:txBody>
            <a:bodyPr wrap="square" lIns="0" tIns="0" rIns="0" bIns="0" rtlCol="0"/>
            <a:lstStyle/>
            <a:p>
              <a:endParaRPr/>
            </a:p>
          </p:txBody>
        </p:sp>
        <p:sp>
          <p:nvSpPr>
            <p:cNvPr id="56" name="object 56"/>
            <p:cNvSpPr/>
            <p:nvPr/>
          </p:nvSpPr>
          <p:spPr>
            <a:xfrm>
              <a:off x="4334446" y="4967858"/>
              <a:ext cx="2760345" cy="2364105"/>
            </a:xfrm>
            <a:custGeom>
              <a:avLst/>
              <a:gdLst/>
              <a:ahLst/>
              <a:cxnLst/>
              <a:rect l="l" t="t" r="r" b="b"/>
              <a:pathLst>
                <a:path w="2760345" h="2364104">
                  <a:moveTo>
                    <a:pt x="2759964" y="0"/>
                  </a:moveTo>
                  <a:lnTo>
                    <a:pt x="2759964" y="2364105"/>
                  </a:lnTo>
                </a:path>
                <a:path w="2760345" h="2364104">
                  <a:moveTo>
                    <a:pt x="0" y="2141029"/>
                  </a:moveTo>
                  <a:lnTo>
                    <a:pt x="2681859" y="2141029"/>
                  </a:lnTo>
                </a:path>
              </a:pathLst>
            </a:custGeom>
            <a:ln w="15233">
              <a:solidFill>
                <a:srgbClr val="000000"/>
              </a:solidFill>
            </a:ln>
          </p:spPr>
          <p:txBody>
            <a:bodyPr wrap="square" lIns="0" tIns="0" rIns="0" bIns="0" rtlCol="0"/>
            <a:lstStyle/>
            <a:p>
              <a:endParaRPr/>
            </a:p>
          </p:txBody>
        </p:sp>
        <p:sp>
          <p:nvSpPr>
            <p:cNvPr id="57" name="object 57"/>
            <p:cNvSpPr/>
            <p:nvPr/>
          </p:nvSpPr>
          <p:spPr>
            <a:xfrm>
              <a:off x="4240910" y="7049452"/>
              <a:ext cx="171450" cy="118872"/>
            </a:xfrm>
            <a:prstGeom prst="rect">
              <a:avLst/>
            </a:prstGeom>
            <a:blipFill>
              <a:blip r:embed="rId4" cstate="print"/>
              <a:stretch>
                <a:fillRect/>
              </a:stretch>
            </a:blipFill>
          </p:spPr>
          <p:txBody>
            <a:bodyPr wrap="square" lIns="0" tIns="0" rIns="0" bIns="0" rtlCol="0"/>
            <a:lstStyle/>
            <a:p>
              <a:endParaRPr/>
            </a:p>
          </p:txBody>
        </p:sp>
        <p:sp>
          <p:nvSpPr>
            <p:cNvPr id="58" name="object 58"/>
            <p:cNvSpPr/>
            <p:nvPr/>
          </p:nvSpPr>
          <p:spPr>
            <a:xfrm>
              <a:off x="6922770" y="7049452"/>
              <a:ext cx="187071" cy="118872"/>
            </a:xfrm>
            <a:prstGeom prst="rect">
              <a:avLst/>
            </a:prstGeom>
            <a:blipFill>
              <a:blip r:embed="rId5" cstate="print"/>
              <a:stretch>
                <a:fillRect/>
              </a:stretch>
            </a:blipFill>
          </p:spPr>
          <p:txBody>
            <a:bodyPr wrap="square" lIns="0" tIns="0" rIns="0" bIns="0" rtlCol="0"/>
            <a:lstStyle/>
            <a:p>
              <a:endParaRPr/>
            </a:p>
          </p:txBody>
        </p:sp>
        <p:sp>
          <p:nvSpPr>
            <p:cNvPr id="59" name="object 59"/>
            <p:cNvSpPr/>
            <p:nvPr/>
          </p:nvSpPr>
          <p:spPr>
            <a:xfrm>
              <a:off x="6392608" y="3614927"/>
              <a:ext cx="31750" cy="505459"/>
            </a:xfrm>
            <a:custGeom>
              <a:avLst/>
              <a:gdLst/>
              <a:ahLst/>
              <a:cxnLst/>
              <a:rect l="l" t="t" r="r" b="b"/>
              <a:pathLst>
                <a:path w="31750" h="505460">
                  <a:moveTo>
                    <a:pt x="31241" y="0"/>
                  </a:moveTo>
                  <a:lnTo>
                    <a:pt x="15620" y="0"/>
                  </a:lnTo>
                  <a:lnTo>
                    <a:pt x="0" y="505396"/>
                  </a:lnTo>
                  <a:lnTo>
                    <a:pt x="31241" y="505396"/>
                  </a:lnTo>
                  <a:lnTo>
                    <a:pt x="31241" y="0"/>
                  </a:lnTo>
                  <a:close/>
                </a:path>
              </a:pathLst>
            </a:custGeom>
            <a:solidFill>
              <a:srgbClr val="000000"/>
            </a:solidFill>
          </p:spPr>
          <p:txBody>
            <a:bodyPr wrap="square" lIns="0" tIns="0" rIns="0" bIns="0" rtlCol="0"/>
            <a:lstStyle/>
            <a:p>
              <a:endParaRPr/>
            </a:p>
          </p:txBody>
        </p:sp>
        <p:sp>
          <p:nvSpPr>
            <p:cNvPr id="60" name="object 60"/>
            <p:cNvSpPr/>
            <p:nvPr/>
          </p:nvSpPr>
          <p:spPr>
            <a:xfrm>
              <a:off x="6345935" y="3971734"/>
              <a:ext cx="124777" cy="178307"/>
            </a:xfrm>
            <a:prstGeom prst="rect">
              <a:avLst/>
            </a:prstGeom>
            <a:blipFill>
              <a:blip r:embed="rId6" cstate="print"/>
              <a:stretch>
                <a:fillRect/>
              </a:stretch>
            </a:blipFill>
          </p:spPr>
          <p:txBody>
            <a:bodyPr wrap="square" lIns="0" tIns="0" rIns="0" bIns="0" rtlCol="0"/>
            <a:lstStyle/>
            <a:p>
              <a:endParaRPr/>
            </a:p>
          </p:txBody>
        </p:sp>
        <p:sp>
          <p:nvSpPr>
            <p:cNvPr id="61" name="object 61"/>
            <p:cNvSpPr/>
            <p:nvPr/>
          </p:nvSpPr>
          <p:spPr>
            <a:xfrm>
              <a:off x="5005006" y="3257930"/>
              <a:ext cx="1091565" cy="714375"/>
            </a:xfrm>
            <a:custGeom>
              <a:avLst/>
              <a:gdLst/>
              <a:ahLst/>
              <a:cxnLst/>
              <a:rect l="l" t="t" r="r" b="b"/>
              <a:pathLst>
                <a:path w="1091564" h="714375">
                  <a:moveTo>
                    <a:pt x="1091374" y="0"/>
                  </a:moveTo>
                  <a:lnTo>
                    <a:pt x="0" y="0"/>
                  </a:lnTo>
                  <a:lnTo>
                    <a:pt x="0" y="669226"/>
                  </a:lnTo>
                  <a:lnTo>
                    <a:pt x="0" y="713803"/>
                  </a:lnTo>
                  <a:lnTo>
                    <a:pt x="1091374" y="713803"/>
                  </a:lnTo>
                  <a:lnTo>
                    <a:pt x="1091374" y="669226"/>
                  </a:lnTo>
                  <a:lnTo>
                    <a:pt x="1091374" y="0"/>
                  </a:lnTo>
                  <a:close/>
                </a:path>
              </a:pathLst>
            </a:custGeom>
            <a:solidFill>
              <a:srgbClr val="000000"/>
            </a:solidFill>
          </p:spPr>
          <p:txBody>
            <a:bodyPr wrap="square" lIns="0" tIns="0" rIns="0" bIns="0" rtlCol="0"/>
            <a:lstStyle/>
            <a:p>
              <a:endParaRPr/>
            </a:p>
          </p:txBody>
        </p:sp>
        <p:sp>
          <p:nvSpPr>
            <p:cNvPr id="62" name="object 62"/>
            <p:cNvSpPr/>
            <p:nvPr/>
          </p:nvSpPr>
          <p:spPr>
            <a:xfrm>
              <a:off x="6065139" y="3257930"/>
              <a:ext cx="31750" cy="0"/>
            </a:xfrm>
            <a:custGeom>
              <a:avLst/>
              <a:gdLst/>
              <a:ahLst/>
              <a:cxnLst/>
              <a:rect l="l" t="t" r="r" b="b"/>
              <a:pathLst>
                <a:path w="31750">
                  <a:moveTo>
                    <a:pt x="0" y="0"/>
                  </a:moveTo>
                  <a:lnTo>
                    <a:pt x="31241" y="0"/>
                  </a:lnTo>
                </a:path>
              </a:pathLst>
            </a:custGeom>
            <a:ln w="15233">
              <a:solidFill>
                <a:srgbClr val="000000"/>
              </a:solidFill>
            </a:ln>
          </p:spPr>
          <p:txBody>
            <a:bodyPr wrap="square" lIns="0" tIns="0" rIns="0" bIns="0" rtlCol="0"/>
            <a:lstStyle/>
            <a:p>
              <a:endParaRPr/>
            </a:p>
          </p:txBody>
        </p:sp>
        <p:sp>
          <p:nvSpPr>
            <p:cNvPr id="63" name="object 63"/>
            <p:cNvSpPr/>
            <p:nvPr/>
          </p:nvSpPr>
          <p:spPr>
            <a:xfrm>
              <a:off x="6096380" y="3257930"/>
              <a:ext cx="0" cy="714375"/>
            </a:xfrm>
            <a:custGeom>
              <a:avLst/>
              <a:gdLst/>
              <a:ahLst/>
              <a:cxnLst/>
              <a:rect l="l" t="t" r="r" b="b"/>
              <a:pathLst>
                <a:path h="714375">
                  <a:moveTo>
                    <a:pt x="0" y="0"/>
                  </a:moveTo>
                  <a:lnTo>
                    <a:pt x="0" y="0"/>
                  </a:lnTo>
                </a:path>
                <a:path h="714375">
                  <a:moveTo>
                    <a:pt x="0" y="0"/>
                  </a:moveTo>
                  <a:lnTo>
                    <a:pt x="0" y="713803"/>
                  </a:lnTo>
                </a:path>
                <a:path h="714375">
                  <a:moveTo>
                    <a:pt x="0" y="713803"/>
                  </a:moveTo>
                  <a:lnTo>
                    <a:pt x="0" y="713803"/>
                  </a:lnTo>
                </a:path>
              </a:pathLst>
            </a:custGeom>
            <a:ln w="15233">
              <a:solidFill>
                <a:srgbClr val="000000"/>
              </a:solidFill>
            </a:ln>
          </p:spPr>
          <p:txBody>
            <a:bodyPr wrap="square" lIns="0" tIns="0" rIns="0" bIns="0" rtlCol="0"/>
            <a:lstStyle/>
            <a:p>
              <a:endParaRPr/>
            </a:p>
          </p:txBody>
        </p:sp>
        <p:sp>
          <p:nvSpPr>
            <p:cNvPr id="64" name="object 64"/>
            <p:cNvSpPr/>
            <p:nvPr/>
          </p:nvSpPr>
          <p:spPr>
            <a:xfrm>
              <a:off x="5005006" y="3964117"/>
              <a:ext cx="1091565" cy="15240"/>
            </a:xfrm>
            <a:custGeom>
              <a:avLst/>
              <a:gdLst/>
              <a:ahLst/>
              <a:cxnLst/>
              <a:rect l="l" t="t" r="r" b="b"/>
              <a:pathLst>
                <a:path w="1091564" h="15239">
                  <a:moveTo>
                    <a:pt x="0" y="15233"/>
                  </a:moveTo>
                  <a:lnTo>
                    <a:pt x="1091374" y="15233"/>
                  </a:lnTo>
                  <a:lnTo>
                    <a:pt x="1091374" y="0"/>
                  </a:lnTo>
                  <a:lnTo>
                    <a:pt x="0" y="0"/>
                  </a:lnTo>
                  <a:lnTo>
                    <a:pt x="0" y="15233"/>
                  </a:lnTo>
                  <a:close/>
                </a:path>
              </a:pathLst>
            </a:custGeom>
            <a:solidFill>
              <a:srgbClr val="000000"/>
            </a:solidFill>
          </p:spPr>
          <p:txBody>
            <a:bodyPr wrap="square" lIns="0" tIns="0" rIns="0" bIns="0" rtlCol="0"/>
            <a:lstStyle/>
            <a:p>
              <a:endParaRPr/>
            </a:p>
          </p:txBody>
        </p:sp>
        <p:sp>
          <p:nvSpPr>
            <p:cNvPr id="65" name="object 65"/>
            <p:cNvSpPr/>
            <p:nvPr/>
          </p:nvSpPr>
          <p:spPr>
            <a:xfrm>
              <a:off x="5005006" y="3971734"/>
              <a:ext cx="0" cy="0"/>
            </a:xfrm>
            <a:custGeom>
              <a:avLst/>
              <a:gdLst/>
              <a:ahLst/>
              <a:cxnLst/>
              <a:rect l="l" t="t" r="r" b="b"/>
              <a:pathLst>
                <a:path>
                  <a:moveTo>
                    <a:pt x="0" y="0"/>
                  </a:moveTo>
                  <a:lnTo>
                    <a:pt x="0" y="0"/>
                  </a:lnTo>
                </a:path>
              </a:pathLst>
            </a:custGeom>
            <a:ln w="15233">
              <a:solidFill>
                <a:srgbClr val="000000"/>
              </a:solidFill>
            </a:ln>
          </p:spPr>
          <p:txBody>
            <a:bodyPr wrap="square" lIns="0" tIns="0" rIns="0" bIns="0" rtlCol="0"/>
            <a:lstStyle/>
            <a:p>
              <a:endParaRPr/>
            </a:p>
          </p:txBody>
        </p:sp>
        <p:sp>
          <p:nvSpPr>
            <p:cNvPr id="66" name="object 66"/>
            <p:cNvSpPr/>
            <p:nvPr/>
          </p:nvSpPr>
          <p:spPr>
            <a:xfrm>
              <a:off x="5005006" y="3927157"/>
              <a:ext cx="0" cy="45085"/>
            </a:xfrm>
            <a:custGeom>
              <a:avLst/>
              <a:gdLst/>
              <a:ahLst/>
              <a:cxnLst/>
              <a:rect l="l" t="t" r="r" b="b"/>
              <a:pathLst>
                <a:path h="45085">
                  <a:moveTo>
                    <a:pt x="0" y="0"/>
                  </a:moveTo>
                  <a:lnTo>
                    <a:pt x="0" y="44576"/>
                  </a:lnTo>
                </a:path>
              </a:pathLst>
            </a:custGeom>
            <a:ln w="15233">
              <a:solidFill>
                <a:srgbClr val="000000"/>
              </a:solidFill>
            </a:ln>
          </p:spPr>
          <p:txBody>
            <a:bodyPr wrap="square" lIns="0" tIns="0" rIns="0" bIns="0" rtlCol="0"/>
            <a:lstStyle/>
            <a:p>
              <a:endParaRPr/>
            </a:p>
          </p:txBody>
        </p:sp>
        <p:sp>
          <p:nvSpPr>
            <p:cNvPr id="67" name="object 67"/>
            <p:cNvSpPr/>
            <p:nvPr/>
          </p:nvSpPr>
          <p:spPr>
            <a:xfrm>
              <a:off x="4973764" y="3228213"/>
              <a:ext cx="1091565" cy="699135"/>
            </a:xfrm>
            <a:custGeom>
              <a:avLst/>
              <a:gdLst/>
              <a:ahLst/>
              <a:cxnLst/>
              <a:rect l="l" t="t" r="r" b="b"/>
              <a:pathLst>
                <a:path w="1091564" h="699135">
                  <a:moveTo>
                    <a:pt x="1091374" y="0"/>
                  </a:moveTo>
                  <a:lnTo>
                    <a:pt x="0" y="0"/>
                  </a:lnTo>
                  <a:lnTo>
                    <a:pt x="0" y="698944"/>
                  </a:lnTo>
                  <a:lnTo>
                    <a:pt x="1091374" y="698944"/>
                  </a:lnTo>
                  <a:lnTo>
                    <a:pt x="1091374" y="0"/>
                  </a:lnTo>
                  <a:close/>
                </a:path>
              </a:pathLst>
            </a:custGeom>
            <a:solidFill>
              <a:srgbClr val="FFFFFF"/>
            </a:solidFill>
          </p:spPr>
          <p:txBody>
            <a:bodyPr wrap="square" lIns="0" tIns="0" rIns="0" bIns="0" rtlCol="0"/>
            <a:lstStyle/>
            <a:p>
              <a:endParaRPr/>
            </a:p>
          </p:txBody>
        </p:sp>
        <p:sp>
          <p:nvSpPr>
            <p:cNvPr id="68" name="object 68"/>
            <p:cNvSpPr/>
            <p:nvPr/>
          </p:nvSpPr>
          <p:spPr>
            <a:xfrm>
              <a:off x="4973764" y="3220596"/>
              <a:ext cx="1091565" cy="15240"/>
            </a:xfrm>
            <a:custGeom>
              <a:avLst/>
              <a:gdLst/>
              <a:ahLst/>
              <a:cxnLst/>
              <a:rect l="l" t="t" r="r" b="b"/>
              <a:pathLst>
                <a:path w="1091564" h="15239">
                  <a:moveTo>
                    <a:pt x="0" y="15233"/>
                  </a:moveTo>
                  <a:lnTo>
                    <a:pt x="1091374" y="15233"/>
                  </a:lnTo>
                  <a:lnTo>
                    <a:pt x="1091374" y="0"/>
                  </a:lnTo>
                  <a:lnTo>
                    <a:pt x="0" y="0"/>
                  </a:lnTo>
                  <a:lnTo>
                    <a:pt x="0" y="15233"/>
                  </a:lnTo>
                  <a:close/>
                </a:path>
              </a:pathLst>
            </a:custGeom>
            <a:solidFill>
              <a:srgbClr val="000000"/>
            </a:solidFill>
          </p:spPr>
          <p:txBody>
            <a:bodyPr wrap="square" lIns="0" tIns="0" rIns="0" bIns="0" rtlCol="0"/>
            <a:lstStyle/>
            <a:p>
              <a:endParaRPr/>
            </a:p>
          </p:txBody>
        </p:sp>
        <p:sp>
          <p:nvSpPr>
            <p:cNvPr id="69" name="object 69"/>
            <p:cNvSpPr/>
            <p:nvPr/>
          </p:nvSpPr>
          <p:spPr>
            <a:xfrm>
              <a:off x="4973764" y="3228213"/>
              <a:ext cx="1091565" cy="699135"/>
            </a:xfrm>
            <a:custGeom>
              <a:avLst/>
              <a:gdLst/>
              <a:ahLst/>
              <a:cxnLst/>
              <a:rect l="l" t="t" r="r" b="b"/>
              <a:pathLst>
                <a:path w="1091564" h="699135">
                  <a:moveTo>
                    <a:pt x="1091374" y="0"/>
                  </a:moveTo>
                  <a:lnTo>
                    <a:pt x="1091374" y="0"/>
                  </a:lnTo>
                </a:path>
                <a:path w="1091564" h="699135">
                  <a:moveTo>
                    <a:pt x="1091374" y="0"/>
                  </a:moveTo>
                  <a:lnTo>
                    <a:pt x="1091374" y="698944"/>
                  </a:lnTo>
                </a:path>
                <a:path w="1091564" h="699135">
                  <a:moveTo>
                    <a:pt x="1091374" y="698944"/>
                  </a:moveTo>
                  <a:lnTo>
                    <a:pt x="1091374" y="698944"/>
                  </a:lnTo>
                </a:path>
                <a:path w="1091564" h="699135">
                  <a:moveTo>
                    <a:pt x="1091374" y="698944"/>
                  </a:moveTo>
                  <a:lnTo>
                    <a:pt x="0" y="698944"/>
                  </a:lnTo>
                </a:path>
                <a:path w="1091564" h="699135">
                  <a:moveTo>
                    <a:pt x="0" y="698944"/>
                  </a:moveTo>
                  <a:lnTo>
                    <a:pt x="0" y="698944"/>
                  </a:lnTo>
                </a:path>
                <a:path w="1091564" h="699135">
                  <a:moveTo>
                    <a:pt x="0" y="698944"/>
                  </a:moveTo>
                  <a:lnTo>
                    <a:pt x="0" y="0"/>
                  </a:lnTo>
                </a:path>
                <a:path w="1091564" h="699135">
                  <a:moveTo>
                    <a:pt x="0" y="0"/>
                  </a:moveTo>
                  <a:lnTo>
                    <a:pt x="0" y="0"/>
                  </a:lnTo>
                </a:path>
              </a:pathLst>
            </a:custGeom>
            <a:ln w="15233">
              <a:solidFill>
                <a:srgbClr val="000000"/>
              </a:solidFill>
            </a:ln>
          </p:spPr>
          <p:txBody>
            <a:bodyPr wrap="square" lIns="0" tIns="0" rIns="0" bIns="0" rtlCol="0"/>
            <a:lstStyle/>
            <a:p>
              <a:endParaRPr/>
            </a:p>
          </p:txBody>
        </p:sp>
      </p:grpSp>
      <p:sp>
        <p:nvSpPr>
          <p:cNvPr id="70" name="object 70"/>
          <p:cNvSpPr txBox="1"/>
          <p:nvPr/>
        </p:nvSpPr>
        <p:spPr>
          <a:xfrm>
            <a:off x="8125459" y="4093625"/>
            <a:ext cx="1041400" cy="203835"/>
          </a:xfrm>
          <a:prstGeom prst="rect">
            <a:avLst/>
          </a:prstGeom>
        </p:spPr>
        <p:txBody>
          <a:bodyPr vert="horz" wrap="square" lIns="0" tIns="15240" rIns="0" bIns="0" rtlCol="0">
            <a:spAutoFit/>
          </a:bodyPr>
          <a:lstStyle/>
          <a:p>
            <a:pPr marL="12700">
              <a:lnSpc>
                <a:spcPct val="100000"/>
              </a:lnSpc>
              <a:spcBef>
                <a:spcPts val="120"/>
              </a:spcBef>
            </a:pPr>
            <a:r>
              <a:rPr sz="1150" b="1" spc="80" dirty="0">
                <a:latin typeface="Arial"/>
                <a:cs typeface="Arial"/>
              </a:rPr>
              <a:t>De</a:t>
            </a:r>
            <a:r>
              <a:rPr sz="1150" b="1" spc="-130" dirty="0">
                <a:latin typeface="Arial"/>
                <a:cs typeface="Arial"/>
              </a:rPr>
              <a:t> </a:t>
            </a:r>
            <a:r>
              <a:rPr sz="1150" b="1" spc="10" dirty="0">
                <a:latin typeface="Arial"/>
                <a:cs typeface="Arial"/>
              </a:rPr>
              <a:t>p</a:t>
            </a:r>
            <a:r>
              <a:rPr sz="1150" b="1" spc="-185" dirty="0">
                <a:latin typeface="Arial"/>
                <a:cs typeface="Arial"/>
              </a:rPr>
              <a:t> </a:t>
            </a:r>
            <a:r>
              <a:rPr sz="1150" b="1" spc="25" dirty="0">
                <a:latin typeface="Arial"/>
                <a:cs typeface="Arial"/>
              </a:rPr>
              <a:t>lo</a:t>
            </a:r>
            <a:r>
              <a:rPr sz="1150" b="1" spc="-190" dirty="0">
                <a:latin typeface="Arial"/>
                <a:cs typeface="Arial"/>
              </a:rPr>
              <a:t> </a:t>
            </a:r>
            <a:r>
              <a:rPr sz="1150" b="1" spc="60" dirty="0">
                <a:latin typeface="Arial"/>
                <a:cs typeface="Arial"/>
              </a:rPr>
              <a:t>ym</a:t>
            </a:r>
            <a:r>
              <a:rPr sz="1150" b="1" spc="-155" dirty="0">
                <a:latin typeface="Arial"/>
                <a:cs typeface="Arial"/>
              </a:rPr>
              <a:t> </a:t>
            </a:r>
            <a:r>
              <a:rPr sz="1150" b="1" spc="10" dirty="0">
                <a:latin typeface="Arial"/>
                <a:cs typeface="Arial"/>
              </a:rPr>
              <a:t>e</a:t>
            </a:r>
            <a:r>
              <a:rPr sz="1150" b="1" spc="-125" dirty="0">
                <a:latin typeface="Arial"/>
                <a:cs typeface="Arial"/>
              </a:rPr>
              <a:t> </a:t>
            </a:r>
            <a:r>
              <a:rPr sz="1150" b="1" spc="70" dirty="0">
                <a:latin typeface="Arial"/>
                <a:cs typeface="Arial"/>
              </a:rPr>
              <a:t>nt</a:t>
            </a:r>
            <a:endParaRPr sz="1150">
              <a:latin typeface="Arial"/>
              <a:cs typeface="Arial"/>
            </a:endParaRPr>
          </a:p>
        </p:txBody>
      </p:sp>
      <p:sp>
        <p:nvSpPr>
          <p:cNvPr id="71" name="object 71"/>
          <p:cNvSpPr txBox="1"/>
          <p:nvPr/>
        </p:nvSpPr>
        <p:spPr>
          <a:xfrm>
            <a:off x="5101844" y="7156865"/>
            <a:ext cx="1105535" cy="203835"/>
          </a:xfrm>
          <a:prstGeom prst="rect">
            <a:avLst/>
          </a:prstGeom>
        </p:spPr>
        <p:txBody>
          <a:bodyPr vert="horz" wrap="square" lIns="0" tIns="15240" rIns="0" bIns="0" rtlCol="0">
            <a:spAutoFit/>
          </a:bodyPr>
          <a:lstStyle/>
          <a:p>
            <a:pPr marL="12700">
              <a:lnSpc>
                <a:spcPct val="100000"/>
              </a:lnSpc>
              <a:spcBef>
                <a:spcPts val="120"/>
              </a:spcBef>
            </a:pPr>
            <a:r>
              <a:rPr sz="1150" b="1" spc="10" dirty="0">
                <a:latin typeface="Arial"/>
                <a:cs typeface="Arial"/>
              </a:rPr>
              <a:t>6 0 </a:t>
            </a:r>
            <a:r>
              <a:rPr sz="1150" b="1" spc="5" dirty="0">
                <a:latin typeface="Arial"/>
                <a:cs typeface="Arial"/>
              </a:rPr>
              <a:t>- </a:t>
            </a:r>
            <a:r>
              <a:rPr sz="1150" b="1" spc="10" dirty="0">
                <a:latin typeface="Arial"/>
                <a:cs typeface="Arial"/>
              </a:rPr>
              <a:t>9 0</a:t>
            </a:r>
            <a:r>
              <a:rPr sz="1150" b="1" spc="-35" dirty="0">
                <a:latin typeface="Arial"/>
                <a:cs typeface="Arial"/>
              </a:rPr>
              <a:t> </a:t>
            </a:r>
            <a:r>
              <a:rPr sz="1150" b="1" spc="10" dirty="0">
                <a:latin typeface="Arial"/>
                <a:cs typeface="Arial"/>
              </a:rPr>
              <a:t>d </a:t>
            </a:r>
            <a:r>
              <a:rPr sz="1150" b="1" spc="60" dirty="0">
                <a:latin typeface="Arial"/>
                <a:cs typeface="Arial"/>
              </a:rPr>
              <a:t>ays</a:t>
            </a:r>
            <a:endParaRPr sz="1150">
              <a:latin typeface="Arial"/>
              <a:cs typeface="Arial"/>
            </a:endParaRPr>
          </a:p>
        </p:txBody>
      </p:sp>
      <p:sp>
        <p:nvSpPr>
          <p:cNvPr id="72" name="object 72"/>
          <p:cNvSpPr txBox="1"/>
          <p:nvPr/>
        </p:nvSpPr>
        <p:spPr>
          <a:xfrm>
            <a:off x="4586732" y="4242977"/>
            <a:ext cx="699770" cy="203835"/>
          </a:xfrm>
          <a:prstGeom prst="rect">
            <a:avLst/>
          </a:prstGeom>
        </p:spPr>
        <p:txBody>
          <a:bodyPr vert="horz" wrap="square" lIns="0" tIns="15240" rIns="0" bIns="0" rtlCol="0">
            <a:spAutoFit/>
          </a:bodyPr>
          <a:lstStyle/>
          <a:p>
            <a:pPr marL="12700">
              <a:lnSpc>
                <a:spcPct val="100000"/>
              </a:lnSpc>
              <a:spcBef>
                <a:spcPts val="120"/>
              </a:spcBef>
            </a:pPr>
            <a:r>
              <a:rPr sz="1150" spc="25" dirty="0">
                <a:latin typeface="Arial"/>
                <a:cs typeface="Arial"/>
              </a:rPr>
              <a:t>Team </a:t>
            </a:r>
            <a:r>
              <a:rPr sz="1150" spc="10" dirty="0">
                <a:latin typeface="Arial"/>
                <a:cs typeface="Arial"/>
              </a:rPr>
              <a:t>#</a:t>
            </a:r>
            <a:r>
              <a:rPr sz="1150" spc="200" dirty="0">
                <a:latin typeface="Arial"/>
                <a:cs typeface="Arial"/>
              </a:rPr>
              <a:t> </a:t>
            </a:r>
            <a:r>
              <a:rPr sz="1150" spc="10" dirty="0">
                <a:latin typeface="Arial"/>
                <a:cs typeface="Arial"/>
              </a:rPr>
              <a:t>1</a:t>
            </a:r>
            <a:endParaRPr sz="1150">
              <a:latin typeface="Arial"/>
              <a:cs typeface="Arial"/>
            </a:endParaRPr>
          </a:p>
        </p:txBody>
      </p:sp>
      <p:grpSp>
        <p:nvGrpSpPr>
          <p:cNvPr id="73" name="object 73"/>
          <p:cNvGrpSpPr/>
          <p:nvPr/>
        </p:nvGrpSpPr>
        <p:grpSpPr>
          <a:xfrm>
            <a:off x="5870451" y="4127566"/>
            <a:ext cx="1122680" cy="744220"/>
            <a:chOff x="5870451" y="4127566"/>
            <a:chExt cx="1122680" cy="744220"/>
          </a:xfrm>
        </p:grpSpPr>
        <p:sp>
          <p:nvSpPr>
            <p:cNvPr id="74" name="object 74"/>
            <p:cNvSpPr/>
            <p:nvPr/>
          </p:nvSpPr>
          <p:spPr>
            <a:xfrm>
              <a:off x="5909310" y="4164901"/>
              <a:ext cx="1076325" cy="699135"/>
            </a:xfrm>
            <a:custGeom>
              <a:avLst/>
              <a:gdLst/>
              <a:ahLst/>
              <a:cxnLst/>
              <a:rect l="l" t="t" r="r" b="b"/>
              <a:pathLst>
                <a:path w="1076325" h="699135">
                  <a:moveTo>
                    <a:pt x="1075944" y="0"/>
                  </a:moveTo>
                  <a:lnTo>
                    <a:pt x="0" y="0"/>
                  </a:lnTo>
                  <a:lnTo>
                    <a:pt x="0" y="669226"/>
                  </a:lnTo>
                  <a:lnTo>
                    <a:pt x="0" y="698944"/>
                  </a:lnTo>
                  <a:lnTo>
                    <a:pt x="1075944" y="698944"/>
                  </a:lnTo>
                  <a:lnTo>
                    <a:pt x="1075944" y="669226"/>
                  </a:lnTo>
                  <a:lnTo>
                    <a:pt x="1075944" y="0"/>
                  </a:lnTo>
                  <a:close/>
                </a:path>
              </a:pathLst>
            </a:custGeom>
            <a:solidFill>
              <a:srgbClr val="000000"/>
            </a:solidFill>
          </p:spPr>
          <p:txBody>
            <a:bodyPr wrap="square" lIns="0" tIns="0" rIns="0" bIns="0" rtlCol="0"/>
            <a:lstStyle/>
            <a:p>
              <a:endParaRPr/>
            </a:p>
          </p:txBody>
        </p:sp>
        <p:sp>
          <p:nvSpPr>
            <p:cNvPr id="75" name="object 75"/>
            <p:cNvSpPr/>
            <p:nvPr/>
          </p:nvSpPr>
          <p:spPr>
            <a:xfrm>
              <a:off x="6954012" y="4164901"/>
              <a:ext cx="31750" cy="0"/>
            </a:xfrm>
            <a:custGeom>
              <a:avLst/>
              <a:gdLst/>
              <a:ahLst/>
              <a:cxnLst/>
              <a:rect l="l" t="t" r="r" b="b"/>
              <a:pathLst>
                <a:path w="31750">
                  <a:moveTo>
                    <a:pt x="0" y="0"/>
                  </a:moveTo>
                  <a:lnTo>
                    <a:pt x="31242" y="0"/>
                  </a:lnTo>
                </a:path>
              </a:pathLst>
            </a:custGeom>
            <a:ln w="15233">
              <a:solidFill>
                <a:srgbClr val="000000"/>
              </a:solidFill>
            </a:ln>
          </p:spPr>
          <p:txBody>
            <a:bodyPr wrap="square" lIns="0" tIns="0" rIns="0" bIns="0" rtlCol="0"/>
            <a:lstStyle/>
            <a:p>
              <a:endParaRPr/>
            </a:p>
          </p:txBody>
        </p:sp>
        <p:sp>
          <p:nvSpPr>
            <p:cNvPr id="76" name="object 76"/>
            <p:cNvSpPr/>
            <p:nvPr/>
          </p:nvSpPr>
          <p:spPr>
            <a:xfrm>
              <a:off x="6985254" y="4164901"/>
              <a:ext cx="0" cy="699135"/>
            </a:xfrm>
            <a:custGeom>
              <a:avLst/>
              <a:gdLst/>
              <a:ahLst/>
              <a:cxnLst/>
              <a:rect l="l" t="t" r="r" b="b"/>
              <a:pathLst>
                <a:path h="699135">
                  <a:moveTo>
                    <a:pt x="0" y="0"/>
                  </a:moveTo>
                  <a:lnTo>
                    <a:pt x="0" y="0"/>
                  </a:lnTo>
                </a:path>
                <a:path h="699135">
                  <a:moveTo>
                    <a:pt x="0" y="0"/>
                  </a:moveTo>
                  <a:lnTo>
                    <a:pt x="0" y="698944"/>
                  </a:lnTo>
                </a:path>
                <a:path h="699135">
                  <a:moveTo>
                    <a:pt x="0" y="698944"/>
                  </a:moveTo>
                  <a:lnTo>
                    <a:pt x="0" y="698944"/>
                  </a:lnTo>
                </a:path>
              </a:pathLst>
            </a:custGeom>
            <a:ln w="15233">
              <a:solidFill>
                <a:srgbClr val="000000"/>
              </a:solidFill>
            </a:ln>
          </p:spPr>
          <p:txBody>
            <a:bodyPr wrap="square" lIns="0" tIns="0" rIns="0" bIns="0" rtlCol="0"/>
            <a:lstStyle/>
            <a:p>
              <a:endParaRPr/>
            </a:p>
          </p:txBody>
        </p:sp>
        <p:sp>
          <p:nvSpPr>
            <p:cNvPr id="77" name="object 77"/>
            <p:cNvSpPr/>
            <p:nvPr/>
          </p:nvSpPr>
          <p:spPr>
            <a:xfrm>
              <a:off x="5909310" y="4856229"/>
              <a:ext cx="1076325" cy="15240"/>
            </a:xfrm>
            <a:custGeom>
              <a:avLst/>
              <a:gdLst/>
              <a:ahLst/>
              <a:cxnLst/>
              <a:rect l="l" t="t" r="r" b="b"/>
              <a:pathLst>
                <a:path w="1076325" h="15239">
                  <a:moveTo>
                    <a:pt x="0" y="15233"/>
                  </a:moveTo>
                  <a:lnTo>
                    <a:pt x="1075943" y="15233"/>
                  </a:lnTo>
                  <a:lnTo>
                    <a:pt x="1075943" y="0"/>
                  </a:lnTo>
                  <a:lnTo>
                    <a:pt x="0" y="0"/>
                  </a:lnTo>
                  <a:lnTo>
                    <a:pt x="0" y="15233"/>
                  </a:lnTo>
                  <a:close/>
                </a:path>
              </a:pathLst>
            </a:custGeom>
            <a:solidFill>
              <a:srgbClr val="000000"/>
            </a:solidFill>
          </p:spPr>
          <p:txBody>
            <a:bodyPr wrap="square" lIns="0" tIns="0" rIns="0" bIns="0" rtlCol="0"/>
            <a:lstStyle/>
            <a:p>
              <a:endParaRPr/>
            </a:p>
          </p:txBody>
        </p:sp>
        <p:sp>
          <p:nvSpPr>
            <p:cNvPr id="78" name="object 78"/>
            <p:cNvSpPr/>
            <p:nvPr/>
          </p:nvSpPr>
          <p:spPr>
            <a:xfrm>
              <a:off x="5909310" y="4863845"/>
              <a:ext cx="0" cy="0"/>
            </a:xfrm>
            <a:custGeom>
              <a:avLst/>
              <a:gdLst/>
              <a:ahLst/>
              <a:cxnLst/>
              <a:rect l="l" t="t" r="r" b="b"/>
              <a:pathLst>
                <a:path>
                  <a:moveTo>
                    <a:pt x="0" y="0"/>
                  </a:moveTo>
                  <a:lnTo>
                    <a:pt x="0" y="0"/>
                  </a:lnTo>
                </a:path>
              </a:pathLst>
            </a:custGeom>
            <a:ln w="15233">
              <a:solidFill>
                <a:srgbClr val="000000"/>
              </a:solidFill>
            </a:ln>
          </p:spPr>
          <p:txBody>
            <a:bodyPr wrap="square" lIns="0" tIns="0" rIns="0" bIns="0" rtlCol="0"/>
            <a:lstStyle/>
            <a:p>
              <a:endParaRPr/>
            </a:p>
          </p:txBody>
        </p:sp>
        <p:sp>
          <p:nvSpPr>
            <p:cNvPr id="79" name="object 79"/>
            <p:cNvSpPr/>
            <p:nvPr/>
          </p:nvSpPr>
          <p:spPr>
            <a:xfrm>
              <a:off x="5909310" y="4834127"/>
              <a:ext cx="0" cy="29845"/>
            </a:xfrm>
            <a:custGeom>
              <a:avLst/>
              <a:gdLst/>
              <a:ahLst/>
              <a:cxnLst/>
              <a:rect l="l" t="t" r="r" b="b"/>
              <a:pathLst>
                <a:path h="29845">
                  <a:moveTo>
                    <a:pt x="0" y="0"/>
                  </a:moveTo>
                  <a:lnTo>
                    <a:pt x="0" y="29718"/>
                  </a:lnTo>
                </a:path>
              </a:pathLst>
            </a:custGeom>
            <a:ln w="15233">
              <a:solidFill>
                <a:srgbClr val="000000"/>
              </a:solidFill>
            </a:ln>
          </p:spPr>
          <p:txBody>
            <a:bodyPr wrap="square" lIns="0" tIns="0" rIns="0" bIns="0" rtlCol="0"/>
            <a:lstStyle/>
            <a:p>
              <a:endParaRPr/>
            </a:p>
          </p:txBody>
        </p:sp>
        <p:sp>
          <p:nvSpPr>
            <p:cNvPr id="80" name="object 80"/>
            <p:cNvSpPr/>
            <p:nvPr/>
          </p:nvSpPr>
          <p:spPr>
            <a:xfrm>
              <a:off x="5878068" y="4135183"/>
              <a:ext cx="1076325" cy="699135"/>
            </a:xfrm>
            <a:custGeom>
              <a:avLst/>
              <a:gdLst/>
              <a:ahLst/>
              <a:cxnLst/>
              <a:rect l="l" t="t" r="r" b="b"/>
              <a:pathLst>
                <a:path w="1076325" h="699135">
                  <a:moveTo>
                    <a:pt x="1075943" y="0"/>
                  </a:moveTo>
                  <a:lnTo>
                    <a:pt x="0" y="0"/>
                  </a:lnTo>
                  <a:lnTo>
                    <a:pt x="0" y="698944"/>
                  </a:lnTo>
                  <a:lnTo>
                    <a:pt x="1075943" y="698944"/>
                  </a:lnTo>
                  <a:lnTo>
                    <a:pt x="1075943" y="0"/>
                  </a:lnTo>
                  <a:close/>
                </a:path>
              </a:pathLst>
            </a:custGeom>
            <a:solidFill>
              <a:srgbClr val="FFFFFF"/>
            </a:solidFill>
          </p:spPr>
          <p:txBody>
            <a:bodyPr wrap="square" lIns="0" tIns="0" rIns="0" bIns="0" rtlCol="0"/>
            <a:lstStyle/>
            <a:p>
              <a:endParaRPr/>
            </a:p>
          </p:txBody>
        </p:sp>
        <p:sp>
          <p:nvSpPr>
            <p:cNvPr id="81" name="object 81"/>
            <p:cNvSpPr/>
            <p:nvPr/>
          </p:nvSpPr>
          <p:spPr>
            <a:xfrm>
              <a:off x="5878068" y="4127566"/>
              <a:ext cx="1076325" cy="15240"/>
            </a:xfrm>
            <a:custGeom>
              <a:avLst/>
              <a:gdLst/>
              <a:ahLst/>
              <a:cxnLst/>
              <a:rect l="l" t="t" r="r" b="b"/>
              <a:pathLst>
                <a:path w="1076325" h="15239">
                  <a:moveTo>
                    <a:pt x="0" y="15233"/>
                  </a:moveTo>
                  <a:lnTo>
                    <a:pt x="1075943" y="15233"/>
                  </a:lnTo>
                  <a:lnTo>
                    <a:pt x="1075943" y="0"/>
                  </a:lnTo>
                  <a:lnTo>
                    <a:pt x="0" y="0"/>
                  </a:lnTo>
                  <a:lnTo>
                    <a:pt x="0" y="15233"/>
                  </a:lnTo>
                  <a:close/>
                </a:path>
              </a:pathLst>
            </a:custGeom>
            <a:solidFill>
              <a:srgbClr val="000000"/>
            </a:solidFill>
          </p:spPr>
          <p:txBody>
            <a:bodyPr wrap="square" lIns="0" tIns="0" rIns="0" bIns="0" rtlCol="0"/>
            <a:lstStyle/>
            <a:p>
              <a:endParaRPr/>
            </a:p>
          </p:txBody>
        </p:sp>
        <p:sp>
          <p:nvSpPr>
            <p:cNvPr id="82" name="object 82"/>
            <p:cNvSpPr/>
            <p:nvPr/>
          </p:nvSpPr>
          <p:spPr>
            <a:xfrm>
              <a:off x="5878068" y="4135183"/>
              <a:ext cx="1076325" cy="699135"/>
            </a:xfrm>
            <a:custGeom>
              <a:avLst/>
              <a:gdLst/>
              <a:ahLst/>
              <a:cxnLst/>
              <a:rect l="l" t="t" r="r" b="b"/>
              <a:pathLst>
                <a:path w="1076325" h="699135">
                  <a:moveTo>
                    <a:pt x="1075943" y="0"/>
                  </a:moveTo>
                  <a:lnTo>
                    <a:pt x="1075943" y="0"/>
                  </a:lnTo>
                </a:path>
                <a:path w="1076325" h="699135">
                  <a:moveTo>
                    <a:pt x="1075943" y="0"/>
                  </a:moveTo>
                  <a:lnTo>
                    <a:pt x="1075943" y="698944"/>
                  </a:lnTo>
                </a:path>
                <a:path w="1076325" h="699135">
                  <a:moveTo>
                    <a:pt x="1075943" y="698944"/>
                  </a:moveTo>
                  <a:lnTo>
                    <a:pt x="1075943" y="698944"/>
                  </a:lnTo>
                </a:path>
                <a:path w="1076325" h="699135">
                  <a:moveTo>
                    <a:pt x="1075943" y="698944"/>
                  </a:moveTo>
                  <a:lnTo>
                    <a:pt x="0" y="698944"/>
                  </a:lnTo>
                </a:path>
                <a:path w="1076325" h="699135">
                  <a:moveTo>
                    <a:pt x="0" y="698944"/>
                  </a:moveTo>
                  <a:lnTo>
                    <a:pt x="0" y="698944"/>
                  </a:lnTo>
                </a:path>
                <a:path w="1076325" h="699135">
                  <a:moveTo>
                    <a:pt x="0" y="698944"/>
                  </a:moveTo>
                  <a:lnTo>
                    <a:pt x="0" y="0"/>
                  </a:lnTo>
                </a:path>
              </a:pathLst>
            </a:custGeom>
            <a:ln w="15233">
              <a:solidFill>
                <a:srgbClr val="000000"/>
              </a:solidFill>
            </a:ln>
          </p:spPr>
          <p:txBody>
            <a:bodyPr wrap="square" lIns="0" tIns="0" rIns="0" bIns="0" rtlCol="0"/>
            <a:lstStyle/>
            <a:p>
              <a:endParaRPr/>
            </a:p>
          </p:txBody>
        </p:sp>
      </p:grpSp>
      <p:graphicFrame>
        <p:nvGraphicFramePr>
          <p:cNvPr id="83" name="object 83"/>
          <p:cNvGraphicFramePr>
            <a:graphicFrameLocks noGrp="1"/>
          </p:cNvGraphicFramePr>
          <p:nvPr/>
        </p:nvGraphicFramePr>
        <p:xfrm>
          <a:off x="4981768" y="3235455"/>
          <a:ext cx="1419224" cy="877251"/>
        </p:xfrm>
        <a:graphic>
          <a:graphicData uri="http://schemas.openxmlformats.org/drawingml/2006/table">
            <a:tbl>
              <a:tblPr firstRow="1" bandRow="1">
                <a:tableStyleId>{2D5ABB26-0587-4C30-8999-92F81FD0307C}</a:tableStyleId>
              </a:tblPr>
              <a:tblGrid>
                <a:gridCol w="1091565"/>
                <a:gridCol w="327659"/>
              </a:tblGrid>
              <a:tr h="379285">
                <a:tc rowSpan="2">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B w="19050">
                      <a:solidFill>
                        <a:srgbClr val="000000"/>
                      </a:solidFill>
                      <a:prstDash val="solid"/>
                    </a:lnB>
                  </a:tcPr>
                </a:tc>
              </a:tr>
              <a:tr h="327088">
                <a:tc vMerge="1">
                  <a:txBody>
                    <a:bodyPr/>
                    <a:lstStyle/>
                    <a:p>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19050">
                      <a:solidFill>
                        <a:srgbClr val="000000"/>
                      </a:solidFill>
                      <a:prstDash val="solid"/>
                    </a:lnL>
                    <a:lnR w="38100">
                      <a:solidFill>
                        <a:srgbClr val="000000"/>
                      </a:solidFill>
                      <a:prstDash val="solid"/>
                    </a:lnR>
                    <a:lnT w="19050">
                      <a:solidFill>
                        <a:srgbClr val="000000"/>
                      </a:solidFill>
                      <a:prstDash val="solid"/>
                    </a:lnT>
                  </a:tcPr>
                </a:tc>
              </a:tr>
              <a:tr h="170878">
                <a:tc gridSpan="2">
                  <a:txBody>
                    <a:bodyPr/>
                    <a:lstStyle/>
                    <a:p>
                      <a:pPr>
                        <a:lnSpc>
                          <a:spcPct val="100000"/>
                        </a:lnSpc>
                      </a:pPr>
                      <a:endParaRPr sz="900">
                        <a:latin typeface="Times New Roman"/>
                        <a:cs typeface="Times New Roman"/>
                      </a:endParaRPr>
                    </a:p>
                  </a:txBody>
                  <a:tcPr marL="0" marR="0" marT="0" marB="0">
                    <a:lnR w="38100">
                      <a:solidFill>
                        <a:srgbClr val="000000"/>
                      </a:solidFill>
                      <a:prstDash val="solid"/>
                    </a:lnR>
                    <a:lnT w="19050" cap="flat" cmpd="sng" algn="ctr">
                      <a:solidFill>
                        <a:srgbClr val="000000"/>
                      </a:solidFill>
                      <a:prstDash val="solid"/>
                      <a:round/>
                      <a:headEnd type="none" w="med" len="med"/>
                      <a:tailEnd type="none" w="med" len="med"/>
                    </a:lnT>
                  </a:tcPr>
                </a:tc>
                <a:tc hMerge="1">
                  <a:txBody>
                    <a:bodyPr/>
                    <a:lstStyle/>
                    <a:p>
                      <a:endParaRPr/>
                    </a:p>
                  </a:txBody>
                  <a:tcPr marL="0" marR="0" marT="0" marB="0"/>
                </a:tc>
              </a:tr>
            </a:tbl>
          </a:graphicData>
        </a:graphic>
      </p:graphicFrame>
      <p:sp>
        <p:nvSpPr>
          <p:cNvPr id="84" name="object 84"/>
          <p:cNvSpPr txBox="1"/>
          <p:nvPr/>
        </p:nvSpPr>
        <p:spPr>
          <a:xfrm>
            <a:off x="5147564" y="3574349"/>
            <a:ext cx="871219" cy="263525"/>
          </a:xfrm>
          <a:prstGeom prst="rect">
            <a:avLst/>
          </a:prstGeom>
        </p:spPr>
        <p:txBody>
          <a:bodyPr vert="horz" wrap="square" lIns="0" tIns="24765" rIns="0" bIns="0" rtlCol="0">
            <a:spAutoFit/>
          </a:bodyPr>
          <a:lstStyle/>
          <a:p>
            <a:pPr marL="12700">
              <a:lnSpc>
                <a:spcPct val="100000"/>
              </a:lnSpc>
              <a:spcBef>
                <a:spcPts val="195"/>
              </a:spcBef>
            </a:pPr>
            <a:r>
              <a:rPr sz="700" dirty="0">
                <a:latin typeface="Arial"/>
                <a:cs typeface="Arial"/>
              </a:rPr>
              <a:t>d</a:t>
            </a:r>
            <a:r>
              <a:rPr sz="700" spc="-90" dirty="0">
                <a:latin typeface="Arial"/>
                <a:cs typeface="Arial"/>
              </a:rPr>
              <a:t> </a:t>
            </a:r>
            <a:r>
              <a:rPr sz="700" dirty="0">
                <a:latin typeface="Arial"/>
                <a:cs typeface="Arial"/>
              </a:rPr>
              <a:t>a</a:t>
            </a:r>
            <a:r>
              <a:rPr sz="700" spc="-114" dirty="0">
                <a:latin typeface="Arial"/>
                <a:cs typeface="Arial"/>
              </a:rPr>
              <a:t> </a:t>
            </a:r>
            <a:r>
              <a:rPr sz="700" dirty="0">
                <a:latin typeface="Arial"/>
                <a:cs typeface="Arial"/>
              </a:rPr>
              <a:t>t</a:t>
            </a:r>
            <a:r>
              <a:rPr sz="700" spc="-40" dirty="0">
                <a:latin typeface="Arial"/>
                <a:cs typeface="Arial"/>
              </a:rPr>
              <a:t> </a:t>
            </a:r>
            <a:r>
              <a:rPr sz="700" dirty="0">
                <a:latin typeface="Arial"/>
                <a:cs typeface="Arial"/>
              </a:rPr>
              <a:t>a</a:t>
            </a:r>
            <a:r>
              <a:rPr sz="700" spc="145" dirty="0">
                <a:latin typeface="Arial"/>
                <a:cs typeface="Arial"/>
              </a:rPr>
              <a:t> </a:t>
            </a:r>
            <a:r>
              <a:rPr sz="700" dirty="0">
                <a:latin typeface="Arial"/>
                <a:cs typeface="Arial"/>
              </a:rPr>
              <a:t>m</a:t>
            </a:r>
            <a:r>
              <a:rPr sz="700" spc="-45" dirty="0">
                <a:latin typeface="Arial"/>
                <a:cs typeface="Arial"/>
              </a:rPr>
              <a:t> </a:t>
            </a:r>
            <a:r>
              <a:rPr sz="700" dirty="0">
                <a:latin typeface="Arial"/>
                <a:cs typeface="Arial"/>
              </a:rPr>
              <a:t>o</a:t>
            </a:r>
            <a:r>
              <a:rPr sz="700" spc="-114" dirty="0">
                <a:latin typeface="Arial"/>
                <a:cs typeface="Arial"/>
              </a:rPr>
              <a:t> </a:t>
            </a:r>
            <a:r>
              <a:rPr sz="700" dirty="0">
                <a:latin typeface="Arial"/>
                <a:cs typeface="Arial"/>
              </a:rPr>
              <a:t>d</a:t>
            </a:r>
            <a:r>
              <a:rPr sz="700" spc="-85" dirty="0">
                <a:latin typeface="Arial"/>
                <a:cs typeface="Arial"/>
              </a:rPr>
              <a:t> </a:t>
            </a:r>
            <a:r>
              <a:rPr sz="700" dirty="0">
                <a:latin typeface="Arial"/>
                <a:cs typeface="Arial"/>
              </a:rPr>
              <a:t>e</a:t>
            </a:r>
            <a:r>
              <a:rPr sz="700" spc="-114" dirty="0">
                <a:latin typeface="Arial"/>
                <a:cs typeface="Arial"/>
              </a:rPr>
              <a:t> </a:t>
            </a:r>
            <a:r>
              <a:rPr sz="700" dirty="0">
                <a:latin typeface="Arial"/>
                <a:cs typeface="Arial"/>
              </a:rPr>
              <a:t>l</a:t>
            </a:r>
            <a:r>
              <a:rPr sz="700" spc="-95" dirty="0">
                <a:latin typeface="Arial"/>
                <a:cs typeface="Arial"/>
              </a:rPr>
              <a:t> </a:t>
            </a:r>
            <a:r>
              <a:rPr sz="700" spc="40" dirty="0">
                <a:latin typeface="Arial"/>
                <a:cs typeface="Arial"/>
              </a:rPr>
              <a:t>in</a:t>
            </a:r>
            <a:r>
              <a:rPr sz="700" spc="-110" dirty="0">
                <a:latin typeface="Arial"/>
                <a:cs typeface="Arial"/>
              </a:rPr>
              <a:t> </a:t>
            </a:r>
            <a:r>
              <a:rPr sz="700" dirty="0">
                <a:latin typeface="Arial"/>
                <a:cs typeface="Arial"/>
              </a:rPr>
              <a:t>g</a:t>
            </a:r>
            <a:endParaRPr sz="700">
              <a:latin typeface="Arial"/>
              <a:cs typeface="Arial"/>
            </a:endParaRPr>
          </a:p>
          <a:p>
            <a:pPr marL="12700">
              <a:lnSpc>
                <a:spcPct val="100000"/>
              </a:lnSpc>
              <a:spcBef>
                <a:spcPts val="95"/>
              </a:spcBef>
            </a:pPr>
            <a:r>
              <a:rPr sz="700" dirty="0">
                <a:latin typeface="Arial"/>
                <a:cs typeface="Arial"/>
              </a:rPr>
              <a:t>p</a:t>
            </a:r>
            <a:r>
              <a:rPr sz="700" spc="-95" dirty="0">
                <a:latin typeface="Arial"/>
                <a:cs typeface="Arial"/>
              </a:rPr>
              <a:t> </a:t>
            </a:r>
            <a:r>
              <a:rPr sz="700" dirty="0">
                <a:latin typeface="Arial"/>
                <a:cs typeface="Arial"/>
              </a:rPr>
              <a:t>ro</a:t>
            </a:r>
            <a:r>
              <a:rPr sz="700" spc="-110" dirty="0">
                <a:latin typeface="Arial"/>
                <a:cs typeface="Arial"/>
              </a:rPr>
              <a:t> </a:t>
            </a:r>
            <a:r>
              <a:rPr sz="700" spc="15" dirty="0">
                <a:latin typeface="Arial"/>
                <a:cs typeface="Arial"/>
              </a:rPr>
              <a:t>ce</a:t>
            </a:r>
            <a:r>
              <a:rPr sz="700" spc="-114" dirty="0">
                <a:latin typeface="Arial"/>
                <a:cs typeface="Arial"/>
              </a:rPr>
              <a:t> </a:t>
            </a:r>
            <a:r>
              <a:rPr sz="700" spc="15" dirty="0">
                <a:latin typeface="Arial"/>
                <a:cs typeface="Arial"/>
              </a:rPr>
              <a:t>ss</a:t>
            </a:r>
            <a:r>
              <a:rPr sz="700" spc="35" dirty="0">
                <a:latin typeface="Arial"/>
                <a:cs typeface="Arial"/>
              </a:rPr>
              <a:t> </a:t>
            </a:r>
            <a:r>
              <a:rPr sz="700" dirty="0">
                <a:latin typeface="Arial"/>
                <a:cs typeface="Arial"/>
              </a:rPr>
              <a:t>m</a:t>
            </a:r>
            <a:r>
              <a:rPr sz="700" spc="-45" dirty="0">
                <a:latin typeface="Arial"/>
                <a:cs typeface="Arial"/>
              </a:rPr>
              <a:t> </a:t>
            </a:r>
            <a:r>
              <a:rPr sz="700" dirty="0">
                <a:latin typeface="Arial"/>
                <a:cs typeface="Arial"/>
              </a:rPr>
              <a:t>o</a:t>
            </a:r>
            <a:r>
              <a:rPr sz="700" spc="-114" dirty="0">
                <a:latin typeface="Arial"/>
                <a:cs typeface="Arial"/>
              </a:rPr>
              <a:t> </a:t>
            </a:r>
            <a:r>
              <a:rPr sz="700" dirty="0">
                <a:latin typeface="Arial"/>
                <a:cs typeface="Arial"/>
              </a:rPr>
              <a:t>d</a:t>
            </a:r>
            <a:r>
              <a:rPr sz="700" spc="-90" dirty="0">
                <a:latin typeface="Arial"/>
                <a:cs typeface="Arial"/>
              </a:rPr>
              <a:t> </a:t>
            </a:r>
            <a:r>
              <a:rPr sz="700" dirty="0">
                <a:latin typeface="Arial"/>
                <a:cs typeface="Arial"/>
              </a:rPr>
              <a:t>e</a:t>
            </a:r>
            <a:r>
              <a:rPr sz="700" spc="-114" dirty="0">
                <a:latin typeface="Arial"/>
                <a:cs typeface="Arial"/>
              </a:rPr>
              <a:t> </a:t>
            </a:r>
            <a:r>
              <a:rPr sz="700" dirty="0">
                <a:latin typeface="Arial"/>
                <a:cs typeface="Arial"/>
              </a:rPr>
              <a:t>l</a:t>
            </a:r>
            <a:r>
              <a:rPr sz="700" spc="-120" dirty="0">
                <a:latin typeface="Arial"/>
                <a:cs typeface="Arial"/>
              </a:rPr>
              <a:t> </a:t>
            </a:r>
            <a:r>
              <a:rPr sz="700" dirty="0">
                <a:latin typeface="Arial"/>
                <a:cs typeface="Arial"/>
              </a:rPr>
              <a:t>i</a:t>
            </a:r>
            <a:r>
              <a:rPr sz="700" spc="-95" dirty="0">
                <a:latin typeface="Arial"/>
                <a:cs typeface="Arial"/>
              </a:rPr>
              <a:t> </a:t>
            </a:r>
            <a:r>
              <a:rPr sz="700" dirty="0">
                <a:latin typeface="Arial"/>
                <a:cs typeface="Arial"/>
              </a:rPr>
              <a:t>n</a:t>
            </a:r>
            <a:r>
              <a:rPr sz="700" spc="-114" dirty="0">
                <a:latin typeface="Arial"/>
                <a:cs typeface="Arial"/>
              </a:rPr>
              <a:t> </a:t>
            </a:r>
            <a:r>
              <a:rPr sz="700" dirty="0">
                <a:latin typeface="Arial"/>
                <a:cs typeface="Arial"/>
              </a:rPr>
              <a:t>g</a:t>
            </a:r>
            <a:endParaRPr sz="700">
              <a:latin typeface="Arial"/>
              <a:cs typeface="Arial"/>
            </a:endParaRPr>
          </a:p>
        </p:txBody>
      </p:sp>
      <p:sp>
        <p:nvSpPr>
          <p:cNvPr id="85" name="object 85"/>
          <p:cNvSpPr txBox="1"/>
          <p:nvPr/>
        </p:nvSpPr>
        <p:spPr>
          <a:xfrm>
            <a:off x="5927852" y="4130769"/>
            <a:ext cx="1010919" cy="661035"/>
          </a:xfrm>
          <a:prstGeom prst="rect">
            <a:avLst/>
          </a:prstGeom>
        </p:spPr>
        <p:txBody>
          <a:bodyPr vert="horz" wrap="square" lIns="0" tIns="24765" rIns="0" bIns="0" rtlCol="0">
            <a:spAutoFit/>
          </a:bodyPr>
          <a:lstStyle/>
          <a:p>
            <a:pPr marL="12700">
              <a:lnSpc>
                <a:spcPct val="100000"/>
              </a:lnSpc>
              <a:spcBef>
                <a:spcPts val="195"/>
              </a:spcBef>
            </a:pPr>
            <a:r>
              <a:rPr sz="900" b="1" spc="55" dirty="0">
                <a:latin typeface="Arial"/>
                <a:cs typeface="Arial"/>
              </a:rPr>
              <a:t>Co</a:t>
            </a:r>
            <a:r>
              <a:rPr sz="900" b="1" spc="-120" dirty="0">
                <a:latin typeface="Arial"/>
                <a:cs typeface="Arial"/>
              </a:rPr>
              <a:t> </a:t>
            </a:r>
            <a:r>
              <a:rPr sz="900" b="1" spc="65" dirty="0">
                <a:latin typeface="Arial"/>
                <a:cs typeface="Arial"/>
              </a:rPr>
              <a:t>nst</a:t>
            </a:r>
            <a:r>
              <a:rPr sz="900" b="1" spc="-95" dirty="0">
                <a:latin typeface="Arial"/>
                <a:cs typeface="Arial"/>
              </a:rPr>
              <a:t> </a:t>
            </a:r>
            <a:r>
              <a:rPr sz="900" b="1" spc="80" dirty="0">
                <a:latin typeface="Arial"/>
                <a:cs typeface="Arial"/>
              </a:rPr>
              <a:t>ruct</a:t>
            </a:r>
            <a:r>
              <a:rPr sz="900" b="1" spc="-100" dirty="0">
                <a:latin typeface="Arial"/>
                <a:cs typeface="Arial"/>
              </a:rPr>
              <a:t> </a:t>
            </a:r>
            <a:r>
              <a:rPr sz="900" b="1" spc="60" dirty="0">
                <a:latin typeface="Arial"/>
                <a:cs typeface="Arial"/>
              </a:rPr>
              <a:t>io</a:t>
            </a:r>
            <a:r>
              <a:rPr sz="900" b="1" spc="-95" dirty="0">
                <a:latin typeface="Arial"/>
                <a:cs typeface="Arial"/>
              </a:rPr>
              <a:t> </a:t>
            </a:r>
            <a:r>
              <a:rPr sz="900" b="1" spc="20" dirty="0">
                <a:latin typeface="Arial"/>
                <a:cs typeface="Arial"/>
              </a:rPr>
              <a:t>n</a:t>
            </a:r>
            <a:endParaRPr sz="900">
              <a:latin typeface="Arial"/>
              <a:cs typeface="Arial"/>
            </a:endParaRPr>
          </a:p>
          <a:p>
            <a:pPr marL="152400" marR="5080">
              <a:lnSpc>
                <a:spcPts val="940"/>
              </a:lnSpc>
              <a:spcBef>
                <a:spcPts val="5"/>
              </a:spcBef>
            </a:pPr>
            <a:r>
              <a:rPr sz="700" dirty="0">
                <a:latin typeface="Arial"/>
                <a:cs typeface="Arial"/>
              </a:rPr>
              <a:t>co</a:t>
            </a:r>
            <a:r>
              <a:rPr sz="700" spc="-90" dirty="0">
                <a:latin typeface="Arial"/>
                <a:cs typeface="Arial"/>
              </a:rPr>
              <a:t> </a:t>
            </a:r>
            <a:r>
              <a:rPr sz="700" dirty="0">
                <a:latin typeface="Arial"/>
                <a:cs typeface="Arial"/>
              </a:rPr>
              <a:t>m</a:t>
            </a:r>
            <a:r>
              <a:rPr sz="700" spc="-50" dirty="0">
                <a:latin typeface="Arial"/>
                <a:cs typeface="Arial"/>
              </a:rPr>
              <a:t> </a:t>
            </a:r>
            <a:r>
              <a:rPr sz="700" dirty="0">
                <a:latin typeface="Arial"/>
                <a:cs typeface="Arial"/>
              </a:rPr>
              <a:t>p</a:t>
            </a:r>
            <a:r>
              <a:rPr sz="700" spc="-110" dirty="0">
                <a:latin typeface="Arial"/>
                <a:cs typeface="Arial"/>
              </a:rPr>
              <a:t> </a:t>
            </a:r>
            <a:r>
              <a:rPr sz="700" dirty="0">
                <a:latin typeface="Arial"/>
                <a:cs typeface="Arial"/>
              </a:rPr>
              <a:t>o</a:t>
            </a:r>
            <a:r>
              <a:rPr sz="700" spc="-114" dirty="0">
                <a:latin typeface="Arial"/>
                <a:cs typeface="Arial"/>
              </a:rPr>
              <a:t> </a:t>
            </a:r>
            <a:r>
              <a:rPr sz="700" dirty="0">
                <a:latin typeface="Arial"/>
                <a:cs typeface="Arial"/>
              </a:rPr>
              <a:t>n</a:t>
            </a:r>
            <a:r>
              <a:rPr sz="700" spc="-90" dirty="0">
                <a:latin typeface="Arial"/>
                <a:cs typeface="Arial"/>
              </a:rPr>
              <a:t> </a:t>
            </a:r>
            <a:r>
              <a:rPr sz="700" dirty="0">
                <a:latin typeface="Arial"/>
                <a:cs typeface="Arial"/>
              </a:rPr>
              <a:t>e</a:t>
            </a:r>
            <a:r>
              <a:rPr sz="700" spc="-114" dirty="0">
                <a:latin typeface="Arial"/>
                <a:cs typeface="Arial"/>
              </a:rPr>
              <a:t> </a:t>
            </a:r>
            <a:r>
              <a:rPr sz="700" dirty="0">
                <a:latin typeface="Arial"/>
                <a:cs typeface="Arial"/>
              </a:rPr>
              <a:t>n</a:t>
            </a:r>
            <a:r>
              <a:rPr sz="700" spc="-90" dirty="0">
                <a:latin typeface="Arial"/>
                <a:cs typeface="Arial"/>
              </a:rPr>
              <a:t> </a:t>
            </a:r>
            <a:r>
              <a:rPr sz="700" dirty="0">
                <a:latin typeface="Arial"/>
                <a:cs typeface="Arial"/>
              </a:rPr>
              <a:t>t  </a:t>
            </a:r>
            <a:r>
              <a:rPr sz="700" spc="10" dirty="0">
                <a:latin typeface="Arial"/>
                <a:cs typeface="Arial"/>
              </a:rPr>
              <a:t>re</a:t>
            </a:r>
            <a:r>
              <a:rPr sz="700" spc="-114" dirty="0">
                <a:latin typeface="Arial"/>
                <a:cs typeface="Arial"/>
              </a:rPr>
              <a:t> </a:t>
            </a:r>
            <a:r>
              <a:rPr sz="700" dirty="0">
                <a:latin typeface="Arial"/>
                <a:cs typeface="Arial"/>
              </a:rPr>
              <a:t>u</a:t>
            </a:r>
            <a:r>
              <a:rPr sz="700" spc="-90" dirty="0">
                <a:latin typeface="Arial"/>
                <a:cs typeface="Arial"/>
              </a:rPr>
              <a:t> </a:t>
            </a:r>
            <a:r>
              <a:rPr sz="700" dirty="0">
                <a:latin typeface="Arial"/>
                <a:cs typeface="Arial"/>
              </a:rPr>
              <a:t>se  a</a:t>
            </a:r>
            <a:r>
              <a:rPr sz="700" spc="-90" dirty="0">
                <a:latin typeface="Arial"/>
                <a:cs typeface="Arial"/>
              </a:rPr>
              <a:t> </a:t>
            </a:r>
            <a:r>
              <a:rPr sz="700" dirty="0">
                <a:latin typeface="Arial"/>
                <a:cs typeface="Arial"/>
              </a:rPr>
              <a:t>u</a:t>
            </a:r>
            <a:r>
              <a:rPr sz="700" spc="-114" dirty="0">
                <a:latin typeface="Arial"/>
                <a:cs typeface="Arial"/>
              </a:rPr>
              <a:t> </a:t>
            </a:r>
            <a:r>
              <a:rPr sz="700" dirty="0">
                <a:latin typeface="Arial"/>
                <a:cs typeface="Arial"/>
              </a:rPr>
              <a:t>t</a:t>
            </a:r>
            <a:r>
              <a:rPr sz="700" spc="-40" dirty="0">
                <a:latin typeface="Arial"/>
                <a:cs typeface="Arial"/>
              </a:rPr>
              <a:t> </a:t>
            </a:r>
            <a:r>
              <a:rPr sz="700" dirty="0">
                <a:latin typeface="Arial"/>
                <a:cs typeface="Arial"/>
              </a:rPr>
              <a:t>o</a:t>
            </a:r>
            <a:r>
              <a:rPr sz="700" spc="-90" dirty="0">
                <a:latin typeface="Arial"/>
                <a:cs typeface="Arial"/>
              </a:rPr>
              <a:t> </a:t>
            </a:r>
            <a:r>
              <a:rPr sz="700" dirty="0">
                <a:latin typeface="Arial"/>
                <a:cs typeface="Arial"/>
              </a:rPr>
              <a:t>m</a:t>
            </a:r>
            <a:r>
              <a:rPr sz="700" spc="-70" dirty="0">
                <a:latin typeface="Arial"/>
                <a:cs typeface="Arial"/>
              </a:rPr>
              <a:t> </a:t>
            </a:r>
            <a:r>
              <a:rPr sz="700" dirty="0">
                <a:latin typeface="Arial"/>
                <a:cs typeface="Arial"/>
              </a:rPr>
              <a:t>a</a:t>
            </a:r>
            <a:r>
              <a:rPr sz="700" spc="-85" dirty="0">
                <a:latin typeface="Arial"/>
                <a:cs typeface="Arial"/>
              </a:rPr>
              <a:t> </a:t>
            </a:r>
            <a:r>
              <a:rPr sz="700" dirty="0">
                <a:latin typeface="Arial"/>
                <a:cs typeface="Arial"/>
              </a:rPr>
              <a:t>t</a:t>
            </a:r>
            <a:r>
              <a:rPr sz="700" spc="-40" dirty="0">
                <a:latin typeface="Arial"/>
                <a:cs typeface="Arial"/>
              </a:rPr>
              <a:t> </a:t>
            </a:r>
            <a:r>
              <a:rPr sz="700" dirty="0">
                <a:latin typeface="Arial"/>
                <a:cs typeface="Arial"/>
              </a:rPr>
              <a:t>i</a:t>
            </a:r>
            <a:r>
              <a:rPr sz="700" spc="-95" dirty="0">
                <a:latin typeface="Arial"/>
                <a:cs typeface="Arial"/>
              </a:rPr>
              <a:t> </a:t>
            </a:r>
            <a:r>
              <a:rPr sz="700" dirty="0">
                <a:latin typeface="Arial"/>
                <a:cs typeface="Arial"/>
              </a:rPr>
              <a:t>c</a:t>
            </a:r>
            <a:r>
              <a:rPr sz="700" spc="40" dirty="0">
                <a:latin typeface="Arial"/>
                <a:cs typeface="Arial"/>
              </a:rPr>
              <a:t> </a:t>
            </a:r>
            <a:r>
              <a:rPr sz="700" dirty="0">
                <a:latin typeface="Arial"/>
                <a:cs typeface="Arial"/>
              </a:rPr>
              <a:t>co</a:t>
            </a:r>
            <a:r>
              <a:rPr sz="700" spc="-90" dirty="0">
                <a:latin typeface="Arial"/>
                <a:cs typeface="Arial"/>
              </a:rPr>
              <a:t> </a:t>
            </a:r>
            <a:r>
              <a:rPr sz="700" dirty="0">
                <a:latin typeface="Arial"/>
                <a:cs typeface="Arial"/>
              </a:rPr>
              <a:t>d</a:t>
            </a:r>
            <a:r>
              <a:rPr sz="700" spc="-110" dirty="0">
                <a:latin typeface="Arial"/>
                <a:cs typeface="Arial"/>
              </a:rPr>
              <a:t> </a:t>
            </a:r>
            <a:r>
              <a:rPr sz="700" dirty="0">
                <a:latin typeface="Arial"/>
                <a:cs typeface="Arial"/>
              </a:rPr>
              <a:t>e</a:t>
            </a:r>
            <a:endParaRPr sz="700">
              <a:latin typeface="Arial"/>
              <a:cs typeface="Arial"/>
            </a:endParaRPr>
          </a:p>
          <a:p>
            <a:pPr marL="152400" marR="190500" indent="124460">
              <a:lnSpc>
                <a:spcPct val="111400"/>
              </a:lnSpc>
              <a:spcBef>
                <a:spcPts val="70"/>
              </a:spcBef>
            </a:pPr>
            <a:r>
              <a:rPr sz="700" dirty="0">
                <a:latin typeface="Arial"/>
                <a:cs typeface="Arial"/>
              </a:rPr>
              <a:t>g</a:t>
            </a:r>
            <a:r>
              <a:rPr sz="700" spc="-120" dirty="0">
                <a:latin typeface="Arial"/>
                <a:cs typeface="Arial"/>
              </a:rPr>
              <a:t> </a:t>
            </a:r>
            <a:r>
              <a:rPr sz="700" dirty="0">
                <a:latin typeface="Arial"/>
                <a:cs typeface="Arial"/>
              </a:rPr>
              <a:t>e</a:t>
            </a:r>
            <a:r>
              <a:rPr sz="700" spc="-95" dirty="0">
                <a:latin typeface="Arial"/>
                <a:cs typeface="Arial"/>
              </a:rPr>
              <a:t> </a:t>
            </a:r>
            <a:r>
              <a:rPr sz="700" dirty="0">
                <a:latin typeface="Arial"/>
                <a:cs typeface="Arial"/>
              </a:rPr>
              <a:t>n</a:t>
            </a:r>
            <a:r>
              <a:rPr sz="700" spc="-120" dirty="0">
                <a:latin typeface="Arial"/>
                <a:cs typeface="Arial"/>
              </a:rPr>
              <a:t> </a:t>
            </a:r>
            <a:r>
              <a:rPr sz="700" dirty="0">
                <a:latin typeface="Arial"/>
                <a:cs typeface="Arial"/>
              </a:rPr>
              <a:t>e</a:t>
            </a:r>
            <a:r>
              <a:rPr sz="700" spc="-95" dirty="0">
                <a:latin typeface="Arial"/>
                <a:cs typeface="Arial"/>
              </a:rPr>
              <a:t> </a:t>
            </a:r>
            <a:r>
              <a:rPr sz="700" dirty="0">
                <a:latin typeface="Arial"/>
                <a:cs typeface="Arial"/>
              </a:rPr>
              <a:t>ra</a:t>
            </a:r>
            <a:r>
              <a:rPr sz="700" spc="-95" dirty="0">
                <a:latin typeface="Arial"/>
                <a:cs typeface="Arial"/>
              </a:rPr>
              <a:t> </a:t>
            </a:r>
            <a:r>
              <a:rPr sz="700" dirty="0">
                <a:latin typeface="Arial"/>
                <a:cs typeface="Arial"/>
              </a:rPr>
              <a:t>t</a:t>
            </a:r>
            <a:r>
              <a:rPr sz="700" spc="-50" dirty="0">
                <a:latin typeface="Arial"/>
                <a:cs typeface="Arial"/>
              </a:rPr>
              <a:t> </a:t>
            </a:r>
            <a:r>
              <a:rPr sz="700" spc="40" dirty="0">
                <a:latin typeface="Arial"/>
                <a:cs typeface="Arial"/>
              </a:rPr>
              <a:t>io</a:t>
            </a:r>
            <a:r>
              <a:rPr sz="700" spc="-95" dirty="0">
                <a:latin typeface="Arial"/>
                <a:cs typeface="Arial"/>
              </a:rPr>
              <a:t> </a:t>
            </a:r>
            <a:r>
              <a:rPr sz="700" dirty="0">
                <a:latin typeface="Arial"/>
                <a:cs typeface="Arial"/>
              </a:rPr>
              <a:t>n   t</a:t>
            </a:r>
            <a:r>
              <a:rPr sz="700" spc="-40" dirty="0">
                <a:latin typeface="Arial"/>
                <a:cs typeface="Arial"/>
              </a:rPr>
              <a:t> </a:t>
            </a:r>
            <a:r>
              <a:rPr sz="700" dirty="0">
                <a:latin typeface="Arial"/>
                <a:cs typeface="Arial"/>
              </a:rPr>
              <a:t>e</a:t>
            </a:r>
            <a:r>
              <a:rPr sz="700" spc="-90" dirty="0">
                <a:latin typeface="Arial"/>
                <a:cs typeface="Arial"/>
              </a:rPr>
              <a:t> </a:t>
            </a:r>
            <a:r>
              <a:rPr sz="700" dirty="0">
                <a:latin typeface="Arial"/>
                <a:cs typeface="Arial"/>
              </a:rPr>
              <a:t>st</a:t>
            </a:r>
            <a:r>
              <a:rPr sz="700" spc="-15" dirty="0">
                <a:latin typeface="Arial"/>
                <a:cs typeface="Arial"/>
              </a:rPr>
              <a:t> </a:t>
            </a:r>
            <a:r>
              <a:rPr sz="700" spc="40" dirty="0">
                <a:latin typeface="Arial"/>
                <a:cs typeface="Arial"/>
              </a:rPr>
              <a:t>in</a:t>
            </a:r>
            <a:r>
              <a:rPr sz="700" spc="-110" dirty="0">
                <a:latin typeface="Arial"/>
                <a:cs typeface="Arial"/>
              </a:rPr>
              <a:t> </a:t>
            </a:r>
            <a:r>
              <a:rPr sz="700" dirty="0">
                <a:latin typeface="Arial"/>
                <a:cs typeface="Arial"/>
              </a:rPr>
              <a:t>g</a:t>
            </a:r>
            <a:endParaRPr sz="700">
              <a:latin typeface="Arial"/>
              <a:cs typeface="Arial"/>
            </a:endParaRPr>
          </a:p>
        </p:txBody>
      </p:sp>
      <p:grpSp>
        <p:nvGrpSpPr>
          <p:cNvPr id="86" name="object 86"/>
          <p:cNvGrpSpPr/>
          <p:nvPr/>
        </p:nvGrpSpPr>
        <p:grpSpPr>
          <a:xfrm>
            <a:off x="5449442" y="2135314"/>
            <a:ext cx="1621790" cy="1494790"/>
            <a:chOff x="5449442" y="2135314"/>
            <a:chExt cx="1621790" cy="1494790"/>
          </a:xfrm>
        </p:grpSpPr>
        <p:sp>
          <p:nvSpPr>
            <p:cNvPr id="87" name="object 87"/>
            <p:cNvSpPr/>
            <p:nvPr/>
          </p:nvSpPr>
          <p:spPr>
            <a:xfrm>
              <a:off x="5472683" y="2707957"/>
              <a:ext cx="873760" cy="29845"/>
            </a:xfrm>
            <a:custGeom>
              <a:avLst/>
              <a:gdLst/>
              <a:ahLst/>
              <a:cxnLst/>
              <a:rect l="l" t="t" r="r" b="b"/>
              <a:pathLst>
                <a:path w="873760" h="29844">
                  <a:moveTo>
                    <a:pt x="0" y="29717"/>
                  </a:moveTo>
                  <a:lnTo>
                    <a:pt x="873251" y="29717"/>
                  </a:lnTo>
                  <a:lnTo>
                    <a:pt x="873251" y="0"/>
                  </a:lnTo>
                  <a:lnTo>
                    <a:pt x="0" y="0"/>
                  </a:lnTo>
                  <a:lnTo>
                    <a:pt x="0" y="29717"/>
                  </a:lnTo>
                  <a:close/>
                </a:path>
              </a:pathLst>
            </a:custGeom>
            <a:solidFill>
              <a:srgbClr val="000000"/>
            </a:solidFill>
          </p:spPr>
          <p:txBody>
            <a:bodyPr wrap="square" lIns="0" tIns="0" rIns="0" bIns="0" rtlCol="0"/>
            <a:lstStyle/>
            <a:p>
              <a:endParaRPr/>
            </a:p>
          </p:txBody>
        </p:sp>
        <p:sp>
          <p:nvSpPr>
            <p:cNvPr id="88" name="object 88"/>
            <p:cNvSpPr/>
            <p:nvPr/>
          </p:nvSpPr>
          <p:spPr>
            <a:xfrm>
              <a:off x="6314693" y="2172652"/>
              <a:ext cx="31750" cy="0"/>
            </a:xfrm>
            <a:custGeom>
              <a:avLst/>
              <a:gdLst/>
              <a:ahLst/>
              <a:cxnLst/>
              <a:rect l="l" t="t" r="r" b="b"/>
              <a:pathLst>
                <a:path w="31750">
                  <a:moveTo>
                    <a:pt x="0" y="0"/>
                  </a:moveTo>
                  <a:lnTo>
                    <a:pt x="31241" y="0"/>
                  </a:lnTo>
                </a:path>
              </a:pathLst>
            </a:custGeom>
            <a:ln w="15233">
              <a:solidFill>
                <a:srgbClr val="000000"/>
              </a:solidFill>
            </a:ln>
          </p:spPr>
          <p:txBody>
            <a:bodyPr wrap="square" lIns="0" tIns="0" rIns="0" bIns="0" rtlCol="0"/>
            <a:lstStyle/>
            <a:p>
              <a:endParaRPr/>
            </a:p>
          </p:txBody>
        </p:sp>
        <p:sp>
          <p:nvSpPr>
            <p:cNvPr id="89" name="object 89"/>
            <p:cNvSpPr/>
            <p:nvPr/>
          </p:nvSpPr>
          <p:spPr>
            <a:xfrm>
              <a:off x="6345935" y="2172652"/>
              <a:ext cx="0" cy="565150"/>
            </a:xfrm>
            <a:custGeom>
              <a:avLst/>
              <a:gdLst/>
              <a:ahLst/>
              <a:cxnLst/>
              <a:rect l="l" t="t" r="r" b="b"/>
              <a:pathLst>
                <a:path h="565150">
                  <a:moveTo>
                    <a:pt x="0" y="0"/>
                  </a:moveTo>
                  <a:lnTo>
                    <a:pt x="0" y="0"/>
                  </a:lnTo>
                </a:path>
                <a:path h="565150">
                  <a:moveTo>
                    <a:pt x="0" y="0"/>
                  </a:moveTo>
                  <a:lnTo>
                    <a:pt x="0" y="565023"/>
                  </a:lnTo>
                </a:path>
                <a:path h="565150">
                  <a:moveTo>
                    <a:pt x="0" y="565023"/>
                  </a:moveTo>
                  <a:lnTo>
                    <a:pt x="0" y="565023"/>
                  </a:lnTo>
                </a:path>
              </a:pathLst>
            </a:custGeom>
            <a:ln w="15233">
              <a:solidFill>
                <a:srgbClr val="000000"/>
              </a:solidFill>
            </a:ln>
          </p:spPr>
          <p:txBody>
            <a:bodyPr wrap="square" lIns="0" tIns="0" rIns="0" bIns="0" rtlCol="0"/>
            <a:lstStyle/>
            <a:p>
              <a:endParaRPr/>
            </a:p>
          </p:txBody>
        </p:sp>
        <p:sp>
          <p:nvSpPr>
            <p:cNvPr id="90" name="object 90"/>
            <p:cNvSpPr/>
            <p:nvPr/>
          </p:nvSpPr>
          <p:spPr>
            <a:xfrm>
              <a:off x="5472683" y="2730058"/>
              <a:ext cx="873760" cy="15240"/>
            </a:xfrm>
            <a:custGeom>
              <a:avLst/>
              <a:gdLst/>
              <a:ahLst/>
              <a:cxnLst/>
              <a:rect l="l" t="t" r="r" b="b"/>
              <a:pathLst>
                <a:path w="873760" h="15239">
                  <a:moveTo>
                    <a:pt x="0" y="15233"/>
                  </a:moveTo>
                  <a:lnTo>
                    <a:pt x="873251" y="15233"/>
                  </a:lnTo>
                  <a:lnTo>
                    <a:pt x="873251" y="0"/>
                  </a:lnTo>
                  <a:lnTo>
                    <a:pt x="0" y="0"/>
                  </a:lnTo>
                  <a:lnTo>
                    <a:pt x="0" y="15233"/>
                  </a:lnTo>
                  <a:close/>
                </a:path>
              </a:pathLst>
            </a:custGeom>
            <a:solidFill>
              <a:srgbClr val="000000"/>
            </a:solidFill>
          </p:spPr>
          <p:txBody>
            <a:bodyPr wrap="square" lIns="0" tIns="0" rIns="0" bIns="0" rtlCol="0"/>
            <a:lstStyle/>
            <a:p>
              <a:endParaRPr/>
            </a:p>
          </p:txBody>
        </p:sp>
        <p:sp>
          <p:nvSpPr>
            <p:cNvPr id="91" name="object 91"/>
            <p:cNvSpPr/>
            <p:nvPr/>
          </p:nvSpPr>
          <p:spPr>
            <a:xfrm>
              <a:off x="5472683" y="2737675"/>
              <a:ext cx="0" cy="0"/>
            </a:xfrm>
            <a:custGeom>
              <a:avLst/>
              <a:gdLst/>
              <a:ahLst/>
              <a:cxnLst/>
              <a:rect l="l" t="t" r="r" b="b"/>
              <a:pathLst>
                <a:path>
                  <a:moveTo>
                    <a:pt x="0" y="0"/>
                  </a:moveTo>
                  <a:lnTo>
                    <a:pt x="0" y="0"/>
                  </a:lnTo>
                </a:path>
              </a:pathLst>
            </a:custGeom>
            <a:ln w="15233">
              <a:solidFill>
                <a:srgbClr val="000000"/>
              </a:solidFill>
            </a:ln>
          </p:spPr>
          <p:txBody>
            <a:bodyPr wrap="square" lIns="0" tIns="0" rIns="0" bIns="0" rtlCol="0"/>
            <a:lstStyle/>
            <a:p>
              <a:endParaRPr/>
            </a:p>
          </p:txBody>
        </p:sp>
        <p:sp>
          <p:nvSpPr>
            <p:cNvPr id="92" name="object 92"/>
            <p:cNvSpPr/>
            <p:nvPr/>
          </p:nvSpPr>
          <p:spPr>
            <a:xfrm>
              <a:off x="5472683" y="2707957"/>
              <a:ext cx="0" cy="29845"/>
            </a:xfrm>
            <a:custGeom>
              <a:avLst/>
              <a:gdLst/>
              <a:ahLst/>
              <a:cxnLst/>
              <a:rect l="l" t="t" r="r" b="b"/>
              <a:pathLst>
                <a:path h="29844">
                  <a:moveTo>
                    <a:pt x="0" y="0"/>
                  </a:moveTo>
                  <a:lnTo>
                    <a:pt x="0" y="29717"/>
                  </a:lnTo>
                </a:path>
              </a:pathLst>
            </a:custGeom>
            <a:ln w="15233">
              <a:solidFill>
                <a:srgbClr val="000000"/>
              </a:solidFill>
            </a:ln>
          </p:spPr>
          <p:txBody>
            <a:bodyPr wrap="square" lIns="0" tIns="0" rIns="0" bIns="0" rtlCol="0"/>
            <a:lstStyle/>
            <a:p>
              <a:endParaRPr/>
            </a:p>
          </p:txBody>
        </p:sp>
        <p:sp>
          <p:nvSpPr>
            <p:cNvPr id="93" name="object 93"/>
            <p:cNvSpPr/>
            <p:nvPr/>
          </p:nvSpPr>
          <p:spPr>
            <a:xfrm>
              <a:off x="5457062" y="2135317"/>
              <a:ext cx="857885" cy="15240"/>
            </a:xfrm>
            <a:custGeom>
              <a:avLst/>
              <a:gdLst/>
              <a:ahLst/>
              <a:cxnLst/>
              <a:rect l="l" t="t" r="r" b="b"/>
              <a:pathLst>
                <a:path w="857885" h="15239">
                  <a:moveTo>
                    <a:pt x="0" y="15233"/>
                  </a:moveTo>
                  <a:lnTo>
                    <a:pt x="857631" y="15233"/>
                  </a:lnTo>
                  <a:lnTo>
                    <a:pt x="857631" y="0"/>
                  </a:lnTo>
                  <a:lnTo>
                    <a:pt x="0" y="0"/>
                  </a:lnTo>
                  <a:lnTo>
                    <a:pt x="0" y="15233"/>
                  </a:lnTo>
                  <a:close/>
                </a:path>
              </a:pathLst>
            </a:custGeom>
            <a:solidFill>
              <a:srgbClr val="000000"/>
            </a:solidFill>
          </p:spPr>
          <p:txBody>
            <a:bodyPr wrap="square" lIns="0" tIns="0" rIns="0" bIns="0" rtlCol="0"/>
            <a:lstStyle/>
            <a:p>
              <a:endParaRPr/>
            </a:p>
          </p:txBody>
        </p:sp>
        <p:sp>
          <p:nvSpPr>
            <p:cNvPr id="94" name="object 94"/>
            <p:cNvSpPr/>
            <p:nvPr/>
          </p:nvSpPr>
          <p:spPr>
            <a:xfrm>
              <a:off x="5457062" y="2142934"/>
              <a:ext cx="857885" cy="565150"/>
            </a:xfrm>
            <a:custGeom>
              <a:avLst/>
              <a:gdLst/>
              <a:ahLst/>
              <a:cxnLst/>
              <a:rect l="l" t="t" r="r" b="b"/>
              <a:pathLst>
                <a:path w="857885" h="565150">
                  <a:moveTo>
                    <a:pt x="857631" y="0"/>
                  </a:moveTo>
                  <a:lnTo>
                    <a:pt x="857631" y="0"/>
                  </a:lnTo>
                </a:path>
                <a:path w="857885" h="565150">
                  <a:moveTo>
                    <a:pt x="857631" y="0"/>
                  </a:moveTo>
                  <a:lnTo>
                    <a:pt x="857631" y="565023"/>
                  </a:lnTo>
                </a:path>
                <a:path w="857885" h="565150">
                  <a:moveTo>
                    <a:pt x="857631" y="565023"/>
                  </a:moveTo>
                  <a:lnTo>
                    <a:pt x="857631" y="565023"/>
                  </a:lnTo>
                </a:path>
                <a:path w="857885" h="565150">
                  <a:moveTo>
                    <a:pt x="857631" y="565023"/>
                  </a:moveTo>
                  <a:lnTo>
                    <a:pt x="0" y="565023"/>
                  </a:lnTo>
                </a:path>
                <a:path w="857885" h="565150">
                  <a:moveTo>
                    <a:pt x="0" y="565023"/>
                  </a:moveTo>
                  <a:lnTo>
                    <a:pt x="0" y="565023"/>
                  </a:lnTo>
                </a:path>
                <a:path w="857885" h="565150">
                  <a:moveTo>
                    <a:pt x="0" y="565023"/>
                  </a:moveTo>
                  <a:lnTo>
                    <a:pt x="0" y="0"/>
                  </a:lnTo>
                </a:path>
                <a:path w="857885" h="565150">
                  <a:moveTo>
                    <a:pt x="0" y="0"/>
                  </a:moveTo>
                  <a:lnTo>
                    <a:pt x="0" y="0"/>
                  </a:lnTo>
                </a:path>
              </a:pathLst>
            </a:custGeom>
            <a:ln w="15233">
              <a:solidFill>
                <a:srgbClr val="000000"/>
              </a:solidFill>
            </a:ln>
          </p:spPr>
          <p:txBody>
            <a:bodyPr wrap="square" lIns="0" tIns="0" rIns="0" bIns="0" rtlCol="0"/>
            <a:lstStyle/>
            <a:p>
              <a:endParaRPr/>
            </a:p>
          </p:txBody>
        </p:sp>
        <p:sp>
          <p:nvSpPr>
            <p:cNvPr id="95" name="object 95"/>
            <p:cNvSpPr/>
            <p:nvPr/>
          </p:nvSpPr>
          <p:spPr>
            <a:xfrm>
              <a:off x="6579869" y="2455163"/>
              <a:ext cx="31115" cy="401955"/>
            </a:xfrm>
            <a:custGeom>
              <a:avLst/>
              <a:gdLst/>
              <a:ahLst/>
              <a:cxnLst/>
              <a:rect l="l" t="t" r="r" b="b"/>
              <a:pathLst>
                <a:path w="31115" h="401955">
                  <a:moveTo>
                    <a:pt x="31051" y="0"/>
                  </a:moveTo>
                  <a:lnTo>
                    <a:pt x="15430" y="0"/>
                  </a:lnTo>
                  <a:lnTo>
                    <a:pt x="0" y="401383"/>
                  </a:lnTo>
                  <a:lnTo>
                    <a:pt x="31051" y="401383"/>
                  </a:lnTo>
                  <a:lnTo>
                    <a:pt x="31051" y="0"/>
                  </a:lnTo>
                  <a:close/>
                </a:path>
              </a:pathLst>
            </a:custGeom>
            <a:solidFill>
              <a:srgbClr val="000000"/>
            </a:solidFill>
          </p:spPr>
          <p:txBody>
            <a:bodyPr wrap="square" lIns="0" tIns="0" rIns="0" bIns="0" rtlCol="0"/>
            <a:lstStyle/>
            <a:p>
              <a:endParaRPr/>
            </a:p>
          </p:txBody>
        </p:sp>
        <p:sp>
          <p:nvSpPr>
            <p:cNvPr id="96" name="object 96"/>
            <p:cNvSpPr/>
            <p:nvPr/>
          </p:nvSpPr>
          <p:spPr>
            <a:xfrm>
              <a:off x="6533006" y="2707957"/>
              <a:ext cx="124777" cy="178307"/>
            </a:xfrm>
            <a:prstGeom prst="rect">
              <a:avLst/>
            </a:prstGeom>
            <a:blipFill>
              <a:blip r:embed="rId7" cstate="print"/>
              <a:stretch>
                <a:fillRect/>
              </a:stretch>
            </a:blipFill>
          </p:spPr>
          <p:txBody>
            <a:bodyPr wrap="square" lIns="0" tIns="0" rIns="0" bIns="0" rtlCol="0"/>
            <a:lstStyle/>
            <a:p>
              <a:endParaRPr/>
            </a:p>
          </p:txBody>
        </p:sp>
        <p:sp>
          <p:nvSpPr>
            <p:cNvPr id="97" name="object 97"/>
            <p:cNvSpPr/>
            <p:nvPr/>
          </p:nvSpPr>
          <p:spPr>
            <a:xfrm>
              <a:off x="7031926" y="2886265"/>
              <a:ext cx="31750" cy="0"/>
            </a:xfrm>
            <a:custGeom>
              <a:avLst/>
              <a:gdLst/>
              <a:ahLst/>
              <a:cxnLst/>
              <a:rect l="l" t="t" r="r" b="b"/>
              <a:pathLst>
                <a:path w="31750">
                  <a:moveTo>
                    <a:pt x="0" y="0"/>
                  </a:moveTo>
                  <a:lnTo>
                    <a:pt x="31241" y="0"/>
                  </a:lnTo>
                </a:path>
              </a:pathLst>
            </a:custGeom>
            <a:ln w="15233">
              <a:solidFill>
                <a:srgbClr val="000000"/>
              </a:solidFill>
            </a:ln>
          </p:spPr>
          <p:txBody>
            <a:bodyPr wrap="square" lIns="0" tIns="0" rIns="0" bIns="0" rtlCol="0"/>
            <a:lstStyle/>
            <a:p>
              <a:endParaRPr/>
            </a:p>
          </p:txBody>
        </p:sp>
        <p:sp>
          <p:nvSpPr>
            <p:cNvPr id="98" name="object 98"/>
            <p:cNvSpPr/>
            <p:nvPr/>
          </p:nvSpPr>
          <p:spPr>
            <a:xfrm>
              <a:off x="7063168" y="2886265"/>
              <a:ext cx="0" cy="565150"/>
            </a:xfrm>
            <a:custGeom>
              <a:avLst/>
              <a:gdLst/>
              <a:ahLst/>
              <a:cxnLst/>
              <a:rect l="l" t="t" r="r" b="b"/>
              <a:pathLst>
                <a:path h="565150">
                  <a:moveTo>
                    <a:pt x="0" y="0"/>
                  </a:moveTo>
                  <a:lnTo>
                    <a:pt x="0" y="0"/>
                  </a:lnTo>
                </a:path>
                <a:path h="565150">
                  <a:moveTo>
                    <a:pt x="0" y="0"/>
                  </a:moveTo>
                  <a:lnTo>
                    <a:pt x="0" y="565023"/>
                  </a:lnTo>
                </a:path>
                <a:path h="565150">
                  <a:moveTo>
                    <a:pt x="0" y="565023"/>
                  </a:moveTo>
                  <a:lnTo>
                    <a:pt x="0" y="565023"/>
                  </a:lnTo>
                </a:path>
              </a:pathLst>
            </a:custGeom>
            <a:ln w="15233">
              <a:solidFill>
                <a:srgbClr val="000000"/>
              </a:solidFill>
            </a:ln>
          </p:spPr>
          <p:txBody>
            <a:bodyPr wrap="square" lIns="0" tIns="0" rIns="0" bIns="0" rtlCol="0"/>
            <a:lstStyle/>
            <a:p>
              <a:endParaRPr/>
            </a:p>
          </p:txBody>
        </p:sp>
        <p:sp>
          <p:nvSpPr>
            <p:cNvPr id="99" name="object 99"/>
            <p:cNvSpPr/>
            <p:nvPr/>
          </p:nvSpPr>
          <p:spPr>
            <a:xfrm>
              <a:off x="6080759" y="3614927"/>
              <a:ext cx="327660" cy="15240"/>
            </a:xfrm>
            <a:custGeom>
              <a:avLst/>
              <a:gdLst/>
              <a:ahLst/>
              <a:cxnLst/>
              <a:rect l="l" t="t" r="r" b="b"/>
              <a:pathLst>
                <a:path w="327660" h="15239">
                  <a:moveTo>
                    <a:pt x="327469" y="0"/>
                  </a:moveTo>
                  <a:lnTo>
                    <a:pt x="0" y="0"/>
                  </a:lnTo>
                  <a:lnTo>
                    <a:pt x="0" y="14859"/>
                  </a:lnTo>
                  <a:lnTo>
                    <a:pt x="327469" y="14859"/>
                  </a:lnTo>
                  <a:lnTo>
                    <a:pt x="327469" y="0"/>
                  </a:lnTo>
                  <a:close/>
                </a:path>
              </a:pathLst>
            </a:custGeom>
            <a:solidFill>
              <a:srgbClr val="000000"/>
            </a:solidFill>
          </p:spPr>
          <p:txBody>
            <a:bodyPr wrap="square" lIns="0" tIns="0" rIns="0" bIns="0" rtlCol="0"/>
            <a:lstStyle/>
            <a:p>
              <a:endParaRPr/>
            </a:p>
          </p:txBody>
        </p:sp>
        <p:sp>
          <p:nvSpPr>
            <p:cNvPr id="100" name="object 100"/>
            <p:cNvSpPr/>
            <p:nvPr/>
          </p:nvSpPr>
          <p:spPr>
            <a:xfrm>
              <a:off x="6174295" y="2848939"/>
              <a:ext cx="889000" cy="610235"/>
            </a:xfrm>
            <a:custGeom>
              <a:avLst/>
              <a:gdLst/>
              <a:ahLst/>
              <a:cxnLst/>
              <a:rect l="l" t="t" r="r" b="b"/>
              <a:pathLst>
                <a:path w="889000" h="610235">
                  <a:moveTo>
                    <a:pt x="857631" y="0"/>
                  </a:moveTo>
                  <a:lnTo>
                    <a:pt x="0" y="0"/>
                  </a:lnTo>
                  <a:lnTo>
                    <a:pt x="0" y="15227"/>
                  </a:lnTo>
                  <a:lnTo>
                    <a:pt x="857631" y="15227"/>
                  </a:lnTo>
                  <a:lnTo>
                    <a:pt x="857631" y="0"/>
                  </a:lnTo>
                  <a:close/>
                </a:path>
                <a:path w="889000" h="610235">
                  <a:moveTo>
                    <a:pt x="888873" y="594741"/>
                  </a:moveTo>
                  <a:lnTo>
                    <a:pt x="15621" y="594741"/>
                  </a:lnTo>
                  <a:lnTo>
                    <a:pt x="15621" y="609968"/>
                  </a:lnTo>
                  <a:lnTo>
                    <a:pt x="888873" y="609968"/>
                  </a:lnTo>
                  <a:lnTo>
                    <a:pt x="888873" y="594741"/>
                  </a:lnTo>
                  <a:close/>
                </a:path>
              </a:pathLst>
            </a:custGeom>
            <a:solidFill>
              <a:srgbClr val="000000"/>
            </a:solidFill>
          </p:spPr>
          <p:txBody>
            <a:bodyPr wrap="square" lIns="0" tIns="0" rIns="0" bIns="0" rtlCol="0"/>
            <a:lstStyle/>
            <a:p>
              <a:endParaRPr/>
            </a:p>
          </p:txBody>
        </p:sp>
        <p:sp>
          <p:nvSpPr>
            <p:cNvPr id="101" name="object 101"/>
            <p:cNvSpPr/>
            <p:nvPr/>
          </p:nvSpPr>
          <p:spPr>
            <a:xfrm>
              <a:off x="6189916" y="2856547"/>
              <a:ext cx="842010" cy="594995"/>
            </a:xfrm>
            <a:custGeom>
              <a:avLst/>
              <a:gdLst/>
              <a:ahLst/>
              <a:cxnLst/>
              <a:rect l="l" t="t" r="r" b="b"/>
              <a:pathLst>
                <a:path w="842009" h="594995">
                  <a:moveTo>
                    <a:pt x="842010" y="0"/>
                  </a:moveTo>
                  <a:lnTo>
                    <a:pt x="842010" y="0"/>
                  </a:lnTo>
                </a:path>
                <a:path w="842009" h="594995">
                  <a:moveTo>
                    <a:pt x="842010" y="0"/>
                  </a:moveTo>
                  <a:lnTo>
                    <a:pt x="842010" y="565023"/>
                  </a:lnTo>
                </a:path>
                <a:path w="842009" h="594995">
                  <a:moveTo>
                    <a:pt x="842010" y="565023"/>
                  </a:moveTo>
                  <a:lnTo>
                    <a:pt x="842010" y="565023"/>
                  </a:lnTo>
                </a:path>
                <a:path w="842009" h="594995">
                  <a:moveTo>
                    <a:pt x="0" y="594740"/>
                  </a:moveTo>
                  <a:lnTo>
                    <a:pt x="0" y="594740"/>
                  </a:lnTo>
                </a:path>
              </a:pathLst>
            </a:custGeom>
            <a:ln w="15233">
              <a:solidFill>
                <a:srgbClr val="000000"/>
              </a:solidFill>
            </a:ln>
          </p:spPr>
          <p:txBody>
            <a:bodyPr wrap="square" lIns="0" tIns="0" rIns="0" bIns="0" rtlCol="0"/>
            <a:lstStyle/>
            <a:p>
              <a:endParaRPr/>
            </a:p>
          </p:txBody>
        </p:sp>
        <p:sp>
          <p:nvSpPr>
            <p:cNvPr id="102" name="object 102"/>
            <p:cNvSpPr/>
            <p:nvPr/>
          </p:nvSpPr>
          <p:spPr>
            <a:xfrm>
              <a:off x="6189916" y="3421570"/>
              <a:ext cx="0" cy="29845"/>
            </a:xfrm>
            <a:custGeom>
              <a:avLst/>
              <a:gdLst/>
              <a:ahLst/>
              <a:cxnLst/>
              <a:rect l="l" t="t" r="r" b="b"/>
              <a:pathLst>
                <a:path h="29845">
                  <a:moveTo>
                    <a:pt x="0" y="0"/>
                  </a:moveTo>
                  <a:lnTo>
                    <a:pt x="0" y="29717"/>
                  </a:lnTo>
                </a:path>
              </a:pathLst>
            </a:custGeom>
            <a:ln w="15233">
              <a:solidFill>
                <a:srgbClr val="000000"/>
              </a:solidFill>
            </a:ln>
          </p:spPr>
          <p:txBody>
            <a:bodyPr wrap="square" lIns="0" tIns="0" rIns="0" bIns="0" rtlCol="0"/>
            <a:lstStyle/>
            <a:p>
              <a:endParaRPr/>
            </a:p>
          </p:txBody>
        </p:sp>
        <p:sp>
          <p:nvSpPr>
            <p:cNvPr id="103" name="object 103"/>
            <p:cNvSpPr/>
            <p:nvPr/>
          </p:nvSpPr>
          <p:spPr>
            <a:xfrm>
              <a:off x="6174295" y="2856547"/>
              <a:ext cx="857885" cy="565150"/>
            </a:xfrm>
            <a:custGeom>
              <a:avLst/>
              <a:gdLst/>
              <a:ahLst/>
              <a:cxnLst/>
              <a:rect l="l" t="t" r="r" b="b"/>
              <a:pathLst>
                <a:path w="857884" h="565150">
                  <a:moveTo>
                    <a:pt x="857631" y="565023"/>
                  </a:moveTo>
                  <a:lnTo>
                    <a:pt x="0" y="565023"/>
                  </a:lnTo>
                </a:path>
                <a:path w="857884" h="565150">
                  <a:moveTo>
                    <a:pt x="0" y="565023"/>
                  </a:moveTo>
                  <a:lnTo>
                    <a:pt x="0" y="565023"/>
                  </a:lnTo>
                </a:path>
                <a:path w="857884" h="565150">
                  <a:moveTo>
                    <a:pt x="0" y="565023"/>
                  </a:moveTo>
                  <a:lnTo>
                    <a:pt x="0" y="0"/>
                  </a:lnTo>
                </a:path>
                <a:path w="857884" h="565150">
                  <a:moveTo>
                    <a:pt x="0" y="0"/>
                  </a:moveTo>
                  <a:lnTo>
                    <a:pt x="0" y="0"/>
                  </a:lnTo>
                </a:path>
              </a:pathLst>
            </a:custGeom>
            <a:ln w="15233">
              <a:solidFill>
                <a:srgbClr val="000000"/>
              </a:solidFill>
            </a:ln>
          </p:spPr>
          <p:txBody>
            <a:bodyPr wrap="square" lIns="0" tIns="0" rIns="0" bIns="0" rtlCol="0"/>
            <a:lstStyle/>
            <a:p>
              <a:endParaRPr/>
            </a:p>
          </p:txBody>
        </p:sp>
      </p:grpSp>
      <p:sp>
        <p:nvSpPr>
          <p:cNvPr id="104" name="object 104"/>
          <p:cNvSpPr txBox="1"/>
          <p:nvPr/>
        </p:nvSpPr>
        <p:spPr>
          <a:xfrm>
            <a:off x="5472490" y="2165410"/>
            <a:ext cx="850265" cy="549910"/>
          </a:xfrm>
          <a:prstGeom prst="rect">
            <a:avLst/>
          </a:prstGeom>
          <a:solidFill>
            <a:srgbClr val="FFFFFF"/>
          </a:solidFill>
        </p:spPr>
        <p:txBody>
          <a:bodyPr vert="horz" wrap="square" lIns="0" tIns="52705" rIns="0" bIns="0" rtlCol="0">
            <a:spAutoFit/>
          </a:bodyPr>
          <a:lstStyle/>
          <a:p>
            <a:pPr marL="46990">
              <a:lnSpc>
                <a:spcPct val="100000"/>
              </a:lnSpc>
              <a:spcBef>
                <a:spcPts val="415"/>
              </a:spcBef>
            </a:pPr>
            <a:r>
              <a:rPr sz="700" b="1" dirty="0">
                <a:latin typeface="Arial"/>
                <a:cs typeface="Arial"/>
              </a:rPr>
              <a:t>M</a:t>
            </a:r>
            <a:r>
              <a:rPr sz="700" b="1" spc="-45" dirty="0">
                <a:latin typeface="Arial"/>
                <a:cs typeface="Arial"/>
              </a:rPr>
              <a:t> </a:t>
            </a:r>
            <a:r>
              <a:rPr sz="700" b="1" dirty="0">
                <a:latin typeface="Arial"/>
                <a:cs typeface="Arial"/>
              </a:rPr>
              <a:t>o</a:t>
            </a:r>
            <a:r>
              <a:rPr sz="700" b="1" spc="-30" dirty="0">
                <a:latin typeface="Arial"/>
                <a:cs typeface="Arial"/>
              </a:rPr>
              <a:t> </a:t>
            </a:r>
            <a:r>
              <a:rPr sz="700" b="1" dirty="0">
                <a:latin typeface="Arial"/>
                <a:cs typeface="Arial"/>
              </a:rPr>
              <a:t>d</a:t>
            </a:r>
            <a:r>
              <a:rPr sz="700" b="1" spc="-10" dirty="0">
                <a:latin typeface="Arial"/>
                <a:cs typeface="Arial"/>
              </a:rPr>
              <a:t> </a:t>
            </a:r>
            <a:r>
              <a:rPr sz="700" b="1" dirty="0">
                <a:latin typeface="Arial"/>
                <a:cs typeface="Arial"/>
              </a:rPr>
              <a:t>e</a:t>
            </a:r>
            <a:r>
              <a:rPr sz="700" b="1" spc="5" dirty="0">
                <a:latin typeface="Arial"/>
                <a:cs typeface="Arial"/>
              </a:rPr>
              <a:t> </a:t>
            </a:r>
            <a:r>
              <a:rPr sz="700" b="1" dirty="0">
                <a:latin typeface="Arial"/>
                <a:cs typeface="Arial"/>
              </a:rPr>
              <a:t>l</a:t>
            </a:r>
            <a:r>
              <a:rPr sz="700" b="1" spc="-135" dirty="0">
                <a:latin typeface="Arial"/>
                <a:cs typeface="Arial"/>
              </a:rPr>
              <a:t> </a:t>
            </a:r>
            <a:r>
              <a:rPr sz="700" b="1" spc="20" dirty="0">
                <a:latin typeface="Arial"/>
                <a:cs typeface="Arial"/>
              </a:rPr>
              <a:t>in</a:t>
            </a:r>
            <a:r>
              <a:rPr sz="700" b="1" spc="-25" dirty="0">
                <a:latin typeface="Arial"/>
                <a:cs typeface="Arial"/>
              </a:rPr>
              <a:t> </a:t>
            </a:r>
            <a:r>
              <a:rPr sz="700" b="1" dirty="0">
                <a:latin typeface="Arial"/>
                <a:cs typeface="Arial"/>
              </a:rPr>
              <a:t>g</a:t>
            </a:r>
            <a:endParaRPr sz="700">
              <a:latin typeface="Arial"/>
              <a:cs typeface="Arial"/>
            </a:endParaRPr>
          </a:p>
          <a:p>
            <a:pPr marL="123189" marR="7620">
              <a:lnSpc>
                <a:spcPts val="819"/>
              </a:lnSpc>
              <a:spcBef>
                <a:spcPts val="20"/>
              </a:spcBef>
            </a:pPr>
            <a:r>
              <a:rPr sz="550" spc="45" dirty="0">
                <a:latin typeface="Arial"/>
                <a:cs typeface="Arial"/>
              </a:rPr>
              <a:t>bus</a:t>
            </a:r>
            <a:r>
              <a:rPr sz="550" spc="-120" dirty="0">
                <a:latin typeface="Arial"/>
                <a:cs typeface="Arial"/>
              </a:rPr>
              <a:t> </a:t>
            </a:r>
            <a:r>
              <a:rPr sz="550" spc="25" dirty="0">
                <a:latin typeface="Arial"/>
                <a:cs typeface="Arial"/>
              </a:rPr>
              <a:t>ines </a:t>
            </a:r>
            <a:r>
              <a:rPr sz="550" spc="15" dirty="0">
                <a:latin typeface="Arial"/>
                <a:cs typeface="Arial"/>
              </a:rPr>
              <a:t>s </a:t>
            </a:r>
            <a:r>
              <a:rPr sz="550" spc="30" dirty="0">
                <a:latin typeface="Arial"/>
                <a:cs typeface="Arial"/>
              </a:rPr>
              <a:t>m odeling  </a:t>
            </a:r>
            <a:r>
              <a:rPr sz="550" spc="45" dirty="0">
                <a:latin typeface="Arial"/>
                <a:cs typeface="Arial"/>
              </a:rPr>
              <a:t>dat </a:t>
            </a:r>
            <a:r>
              <a:rPr sz="550" spc="20" dirty="0">
                <a:latin typeface="Arial"/>
                <a:cs typeface="Arial"/>
              </a:rPr>
              <a:t>a </a:t>
            </a:r>
            <a:r>
              <a:rPr sz="550" spc="30" dirty="0">
                <a:latin typeface="Arial"/>
                <a:cs typeface="Arial"/>
              </a:rPr>
              <a:t>m</a:t>
            </a:r>
            <a:r>
              <a:rPr sz="550" spc="-45" dirty="0">
                <a:latin typeface="Arial"/>
                <a:cs typeface="Arial"/>
              </a:rPr>
              <a:t> </a:t>
            </a:r>
            <a:r>
              <a:rPr sz="550" spc="30" dirty="0">
                <a:latin typeface="Arial"/>
                <a:cs typeface="Arial"/>
              </a:rPr>
              <a:t>odeling</a:t>
            </a:r>
            <a:endParaRPr sz="550">
              <a:latin typeface="Arial"/>
              <a:cs typeface="Arial"/>
            </a:endParaRPr>
          </a:p>
          <a:p>
            <a:pPr marL="123189">
              <a:lnSpc>
                <a:spcPts val="640"/>
              </a:lnSpc>
            </a:pPr>
            <a:r>
              <a:rPr sz="550" spc="45" dirty="0">
                <a:latin typeface="Arial"/>
                <a:cs typeface="Arial"/>
              </a:rPr>
              <a:t>proc </a:t>
            </a:r>
            <a:r>
              <a:rPr sz="550" spc="50" dirty="0">
                <a:latin typeface="Arial"/>
                <a:cs typeface="Arial"/>
              </a:rPr>
              <a:t>ess </a:t>
            </a:r>
            <a:r>
              <a:rPr sz="550" spc="30" dirty="0">
                <a:latin typeface="Arial"/>
                <a:cs typeface="Arial"/>
              </a:rPr>
              <a:t>m</a:t>
            </a:r>
            <a:r>
              <a:rPr sz="550" spc="-40" dirty="0">
                <a:latin typeface="Arial"/>
                <a:cs typeface="Arial"/>
              </a:rPr>
              <a:t> </a:t>
            </a:r>
            <a:r>
              <a:rPr sz="550" spc="30" dirty="0">
                <a:latin typeface="Arial"/>
                <a:cs typeface="Arial"/>
              </a:rPr>
              <a:t>odeling</a:t>
            </a:r>
            <a:endParaRPr sz="550">
              <a:latin typeface="Arial"/>
              <a:cs typeface="Arial"/>
            </a:endParaRPr>
          </a:p>
        </p:txBody>
      </p:sp>
      <p:sp>
        <p:nvSpPr>
          <p:cNvPr id="105" name="object 105"/>
          <p:cNvSpPr txBox="1"/>
          <p:nvPr/>
        </p:nvSpPr>
        <p:spPr>
          <a:xfrm>
            <a:off x="6189722" y="2879023"/>
            <a:ext cx="850265" cy="549910"/>
          </a:xfrm>
          <a:prstGeom prst="rect">
            <a:avLst/>
          </a:prstGeom>
          <a:solidFill>
            <a:srgbClr val="FFFFFF"/>
          </a:solidFill>
        </p:spPr>
        <p:txBody>
          <a:bodyPr vert="horz" wrap="square" lIns="0" tIns="6985" rIns="0" bIns="0" rtlCol="0">
            <a:spAutoFit/>
          </a:bodyPr>
          <a:lstStyle/>
          <a:p>
            <a:pPr marR="21590" algn="r">
              <a:lnSpc>
                <a:spcPct val="100000"/>
              </a:lnSpc>
              <a:spcBef>
                <a:spcPts val="55"/>
              </a:spcBef>
            </a:pPr>
            <a:r>
              <a:rPr sz="700" b="1" dirty="0">
                <a:latin typeface="Arial"/>
                <a:cs typeface="Arial"/>
              </a:rPr>
              <a:t>C</a:t>
            </a:r>
            <a:r>
              <a:rPr sz="700" b="1" spc="-90" dirty="0">
                <a:latin typeface="Arial"/>
                <a:cs typeface="Arial"/>
              </a:rPr>
              <a:t> </a:t>
            </a:r>
            <a:r>
              <a:rPr sz="700" b="1" dirty="0">
                <a:latin typeface="Arial"/>
                <a:cs typeface="Arial"/>
              </a:rPr>
              <a:t>o</a:t>
            </a:r>
            <a:r>
              <a:rPr sz="700" b="1" spc="-30" dirty="0">
                <a:latin typeface="Arial"/>
                <a:cs typeface="Arial"/>
              </a:rPr>
              <a:t> </a:t>
            </a:r>
            <a:r>
              <a:rPr sz="700" b="1" dirty="0">
                <a:latin typeface="Arial"/>
                <a:cs typeface="Arial"/>
              </a:rPr>
              <a:t>n</a:t>
            </a:r>
            <a:r>
              <a:rPr sz="700" b="1" spc="-15" dirty="0">
                <a:latin typeface="Arial"/>
                <a:cs typeface="Arial"/>
              </a:rPr>
              <a:t> </a:t>
            </a:r>
            <a:r>
              <a:rPr sz="700" b="1" dirty="0">
                <a:latin typeface="Arial"/>
                <a:cs typeface="Arial"/>
              </a:rPr>
              <a:t>s</a:t>
            </a:r>
            <a:r>
              <a:rPr sz="700" b="1" spc="-114" dirty="0">
                <a:latin typeface="Arial"/>
                <a:cs typeface="Arial"/>
              </a:rPr>
              <a:t> </a:t>
            </a:r>
            <a:r>
              <a:rPr sz="700" b="1" dirty="0">
                <a:latin typeface="Arial"/>
                <a:cs typeface="Arial"/>
              </a:rPr>
              <a:t>t</a:t>
            </a:r>
            <a:r>
              <a:rPr sz="700" b="1" spc="65" dirty="0">
                <a:latin typeface="Arial"/>
                <a:cs typeface="Arial"/>
              </a:rPr>
              <a:t> </a:t>
            </a:r>
            <a:r>
              <a:rPr sz="700" b="1" spc="40" dirty="0">
                <a:latin typeface="Arial"/>
                <a:cs typeface="Arial"/>
              </a:rPr>
              <a:t>ru</a:t>
            </a:r>
            <a:r>
              <a:rPr sz="700" b="1" spc="-15" dirty="0">
                <a:latin typeface="Arial"/>
                <a:cs typeface="Arial"/>
              </a:rPr>
              <a:t> </a:t>
            </a:r>
            <a:r>
              <a:rPr sz="700" b="1" dirty="0">
                <a:latin typeface="Arial"/>
                <a:cs typeface="Arial"/>
              </a:rPr>
              <a:t>c</a:t>
            </a:r>
            <a:r>
              <a:rPr sz="700" b="1" spc="-114" dirty="0">
                <a:latin typeface="Arial"/>
                <a:cs typeface="Arial"/>
              </a:rPr>
              <a:t> </a:t>
            </a:r>
            <a:r>
              <a:rPr sz="700" b="1" dirty="0">
                <a:latin typeface="Arial"/>
                <a:cs typeface="Arial"/>
              </a:rPr>
              <a:t>t</a:t>
            </a:r>
            <a:r>
              <a:rPr sz="700" b="1" spc="65" dirty="0">
                <a:latin typeface="Arial"/>
                <a:cs typeface="Arial"/>
              </a:rPr>
              <a:t> </a:t>
            </a:r>
            <a:r>
              <a:rPr sz="700" b="1" spc="20" dirty="0">
                <a:latin typeface="Arial"/>
                <a:cs typeface="Arial"/>
              </a:rPr>
              <a:t>io</a:t>
            </a:r>
            <a:r>
              <a:rPr sz="700" b="1" spc="-15" dirty="0">
                <a:latin typeface="Arial"/>
                <a:cs typeface="Arial"/>
              </a:rPr>
              <a:t> </a:t>
            </a:r>
            <a:r>
              <a:rPr sz="700" b="1" dirty="0">
                <a:latin typeface="Arial"/>
                <a:cs typeface="Arial"/>
              </a:rPr>
              <a:t>n</a:t>
            </a:r>
            <a:endParaRPr sz="700">
              <a:latin typeface="Arial"/>
              <a:cs typeface="Arial"/>
            </a:endParaRPr>
          </a:p>
          <a:p>
            <a:pPr marR="19685" algn="r">
              <a:lnSpc>
                <a:spcPct val="100000"/>
              </a:lnSpc>
              <a:spcBef>
                <a:spcPts val="30"/>
              </a:spcBef>
            </a:pPr>
            <a:r>
              <a:rPr sz="550" spc="60" dirty="0">
                <a:latin typeface="Arial"/>
                <a:cs typeface="Arial"/>
              </a:rPr>
              <a:t>com </a:t>
            </a:r>
            <a:r>
              <a:rPr sz="550" spc="50" dirty="0">
                <a:latin typeface="Arial"/>
                <a:cs typeface="Arial"/>
              </a:rPr>
              <a:t>ponent </a:t>
            </a:r>
            <a:r>
              <a:rPr sz="550" spc="45" dirty="0">
                <a:latin typeface="Arial"/>
                <a:cs typeface="Arial"/>
              </a:rPr>
              <a:t>reus</a:t>
            </a:r>
            <a:r>
              <a:rPr sz="550" spc="-125" dirty="0">
                <a:latin typeface="Arial"/>
                <a:cs typeface="Arial"/>
              </a:rPr>
              <a:t> </a:t>
            </a:r>
            <a:r>
              <a:rPr sz="550" spc="20" dirty="0">
                <a:latin typeface="Arial"/>
                <a:cs typeface="Arial"/>
              </a:rPr>
              <a:t>e</a:t>
            </a:r>
            <a:endParaRPr sz="550">
              <a:latin typeface="Arial"/>
              <a:cs typeface="Arial"/>
            </a:endParaRPr>
          </a:p>
          <a:p>
            <a:pPr marL="265430" marR="99060" indent="-125095">
              <a:lnSpc>
                <a:spcPct val="123600"/>
              </a:lnSpc>
            </a:pPr>
            <a:r>
              <a:rPr sz="550" spc="45" dirty="0">
                <a:latin typeface="Arial"/>
                <a:cs typeface="Arial"/>
              </a:rPr>
              <a:t>aut</a:t>
            </a:r>
            <a:r>
              <a:rPr sz="550" spc="-90" dirty="0">
                <a:latin typeface="Arial"/>
                <a:cs typeface="Arial"/>
              </a:rPr>
              <a:t> </a:t>
            </a:r>
            <a:r>
              <a:rPr sz="550" spc="40" dirty="0">
                <a:latin typeface="Arial"/>
                <a:cs typeface="Arial"/>
              </a:rPr>
              <a:t>om</a:t>
            </a:r>
            <a:r>
              <a:rPr sz="550" spc="-40" dirty="0">
                <a:latin typeface="Arial"/>
                <a:cs typeface="Arial"/>
              </a:rPr>
              <a:t> </a:t>
            </a:r>
            <a:r>
              <a:rPr sz="550" spc="30" dirty="0">
                <a:latin typeface="Arial"/>
                <a:cs typeface="Arial"/>
              </a:rPr>
              <a:t>at</a:t>
            </a:r>
            <a:r>
              <a:rPr sz="550" spc="-90" dirty="0">
                <a:latin typeface="Arial"/>
                <a:cs typeface="Arial"/>
              </a:rPr>
              <a:t> </a:t>
            </a:r>
            <a:r>
              <a:rPr sz="550" spc="5" dirty="0">
                <a:latin typeface="Arial"/>
                <a:cs typeface="Arial"/>
              </a:rPr>
              <a:t>ic</a:t>
            </a:r>
            <a:r>
              <a:rPr sz="550" spc="135" dirty="0">
                <a:latin typeface="Arial"/>
                <a:cs typeface="Arial"/>
              </a:rPr>
              <a:t> </a:t>
            </a:r>
            <a:r>
              <a:rPr sz="550" spc="55" dirty="0">
                <a:latin typeface="Arial"/>
                <a:cs typeface="Arial"/>
              </a:rPr>
              <a:t>code  </a:t>
            </a:r>
            <a:r>
              <a:rPr sz="550" spc="50" dirty="0">
                <a:latin typeface="Arial"/>
                <a:cs typeface="Arial"/>
              </a:rPr>
              <a:t>generat</a:t>
            </a:r>
            <a:r>
              <a:rPr sz="550" spc="-90" dirty="0">
                <a:latin typeface="Arial"/>
                <a:cs typeface="Arial"/>
              </a:rPr>
              <a:t> </a:t>
            </a:r>
            <a:r>
              <a:rPr sz="550" spc="20" dirty="0">
                <a:latin typeface="Arial"/>
                <a:cs typeface="Arial"/>
              </a:rPr>
              <a:t>ion</a:t>
            </a:r>
            <a:endParaRPr sz="550">
              <a:latin typeface="Arial"/>
              <a:cs typeface="Arial"/>
            </a:endParaRPr>
          </a:p>
          <a:p>
            <a:pPr marL="140970">
              <a:lnSpc>
                <a:spcPct val="100000"/>
              </a:lnSpc>
              <a:spcBef>
                <a:spcPts val="35"/>
              </a:spcBef>
            </a:pPr>
            <a:r>
              <a:rPr sz="550" spc="10" dirty="0">
                <a:latin typeface="Arial"/>
                <a:cs typeface="Arial"/>
              </a:rPr>
              <a:t>t</a:t>
            </a:r>
            <a:r>
              <a:rPr sz="550" spc="-85" dirty="0">
                <a:latin typeface="Arial"/>
                <a:cs typeface="Arial"/>
              </a:rPr>
              <a:t> </a:t>
            </a:r>
            <a:r>
              <a:rPr sz="550" spc="30" dirty="0">
                <a:latin typeface="Arial"/>
                <a:cs typeface="Arial"/>
              </a:rPr>
              <a:t>es</a:t>
            </a:r>
            <a:r>
              <a:rPr sz="550" spc="-65" dirty="0">
                <a:latin typeface="Arial"/>
                <a:cs typeface="Arial"/>
              </a:rPr>
              <a:t> </a:t>
            </a:r>
            <a:r>
              <a:rPr sz="550" spc="10" dirty="0">
                <a:latin typeface="Arial"/>
                <a:cs typeface="Arial"/>
              </a:rPr>
              <a:t>t</a:t>
            </a:r>
            <a:r>
              <a:rPr sz="550" spc="-80" dirty="0">
                <a:latin typeface="Arial"/>
                <a:cs typeface="Arial"/>
              </a:rPr>
              <a:t> </a:t>
            </a:r>
            <a:r>
              <a:rPr sz="550" spc="25" dirty="0">
                <a:latin typeface="Arial"/>
                <a:cs typeface="Arial"/>
              </a:rPr>
              <a:t>ing</a:t>
            </a:r>
            <a:endParaRPr sz="550">
              <a:latin typeface="Arial"/>
              <a:cs typeface="Arial"/>
            </a:endParaRPr>
          </a:p>
        </p:txBody>
      </p:sp>
      <p:grpSp>
        <p:nvGrpSpPr>
          <p:cNvPr id="106" name="object 106"/>
          <p:cNvGrpSpPr/>
          <p:nvPr/>
        </p:nvGrpSpPr>
        <p:grpSpPr>
          <a:xfrm>
            <a:off x="2401061" y="2440304"/>
            <a:ext cx="5644515" cy="3687445"/>
            <a:chOff x="2401061" y="2440304"/>
            <a:chExt cx="5644515" cy="3687445"/>
          </a:xfrm>
        </p:grpSpPr>
        <p:sp>
          <p:nvSpPr>
            <p:cNvPr id="107" name="object 107"/>
            <p:cNvSpPr/>
            <p:nvPr/>
          </p:nvSpPr>
          <p:spPr>
            <a:xfrm>
              <a:off x="3336607" y="2440304"/>
              <a:ext cx="3258820" cy="1383030"/>
            </a:xfrm>
            <a:custGeom>
              <a:avLst/>
              <a:gdLst/>
              <a:ahLst/>
              <a:cxnLst/>
              <a:rect l="l" t="t" r="r" b="b"/>
              <a:pathLst>
                <a:path w="3258820" h="1383029">
                  <a:moveTo>
                    <a:pt x="15430" y="892111"/>
                  </a:moveTo>
                  <a:lnTo>
                    <a:pt x="0" y="892111"/>
                  </a:lnTo>
                  <a:lnTo>
                    <a:pt x="0" y="1382649"/>
                  </a:lnTo>
                  <a:lnTo>
                    <a:pt x="15430" y="1382649"/>
                  </a:lnTo>
                  <a:lnTo>
                    <a:pt x="15430" y="892111"/>
                  </a:lnTo>
                  <a:close/>
                </a:path>
                <a:path w="3258820" h="1383029">
                  <a:moveTo>
                    <a:pt x="3258693" y="0"/>
                  </a:moveTo>
                  <a:lnTo>
                    <a:pt x="2993707" y="0"/>
                  </a:lnTo>
                  <a:lnTo>
                    <a:pt x="2993707" y="29718"/>
                  </a:lnTo>
                  <a:lnTo>
                    <a:pt x="3258693" y="29718"/>
                  </a:lnTo>
                  <a:lnTo>
                    <a:pt x="3258693" y="0"/>
                  </a:lnTo>
                  <a:close/>
                </a:path>
              </a:pathLst>
            </a:custGeom>
            <a:solidFill>
              <a:srgbClr val="000000"/>
            </a:solidFill>
          </p:spPr>
          <p:txBody>
            <a:bodyPr wrap="square" lIns="0" tIns="0" rIns="0" bIns="0" rtlCol="0"/>
            <a:lstStyle/>
            <a:p>
              <a:endParaRPr/>
            </a:p>
          </p:txBody>
        </p:sp>
        <p:sp>
          <p:nvSpPr>
            <p:cNvPr id="108" name="object 108"/>
            <p:cNvSpPr/>
            <p:nvPr/>
          </p:nvSpPr>
          <p:spPr>
            <a:xfrm>
              <a:off x="3274123" y="3674363"/>
              <a:ext cx="124777" cy="178308"/>
            </a:xfrm>
            <a:prstGeom prst="rect">
              <a:avLst/>
            </a:prstGeom>
            <a:blipFill>
              <a:blip r:embed="rId8" cstate="print"/>
              <a:stretch>
                <a:fillRect/>
              </a:stretch>
            </a:blipFill>
          </p:spPr>
          <p:txBody>
            <a:bodyPr wrap="square" lIns="0" tIns="0" rIns="0" bIns="0" rtlCol="0"/>
            <a:lstStyle/>
            <a:p>
              <a:endParaRPr/>
            </a:p>
          </p:txBody>
        </p:sp>
        <p:sp>
          <p:nvSpPr>
            <p:cNvPr id="109" name="object 109"/>
            <p:cNvSpPr/>
            <p:nvPr/>
          </p:nvSpPr>
          <p:spPr>
            <a:xfrm>
              <a:off x="2401062" y="3153917"/>
              <a:ext cx="5644515" cy="2974340"/>
            </a:xfrm>
            <a:custGeom>
              <a:avLst/>
              <a:gdLst/>
              <a:ahLst/>
              <a:cxnLst/>
              <a:rect l="l" t="t" r="r" b="b"/>
              <a:pathLst>
                <a:path w="5644515" h="2974340">
                  <a:moveTo>
                    <a:pt x="935545" y="193357"/>
                  </a:moveTo>
                  <a:lnTo>
                    <a:pt x="0" y="193357"/>
                  </a:lnTo>
                  <a:lnTo>
                    <a:pt x="0" y="208216"/>
                  </a:lnTo>
                  <a:lnTo>
                    <a:pt x="935545" y="208216"/>
                  </a:lnTo>
                  <a:lnTo>
                    <a:pt x="935545" y="193357"/>
                  </a:lnTo>
                  <a:close/>
                </a:path>
                <a:path w="5644515" h="2974340">
                  <a:moveTo>
                    <a:pt x="2104834" y="1085469"/>
                  </a:moveTo>
                  <a:lnTo>
                    <a:pt x="1621536" y="1085469"/>
                  </a:lnTo>
                  <a:lnTo>
                    <a:pt x="1621536" y="1100328"/>
                  </a:lnTo>
                  <a:lnTo>
                    <a:pt x="2104834" y="1100328"/>
                  </a:lnTo>
                  <a:lnTo>
                    <a:pt x="2104834" y="1085469"/>
                  </a:lnTo>
                  <a:close/>
                </a:path>
                <a:path w="5644515" h="2974340">
                  <a:moveTo>
                    <a:pt x="5644324" y="1353121"/>
                  </a:moveTo>
                  <a:lnTo>
                    <a:pt x="4662106" y="0"/>
                  </a:lnTo>
                  <a:lnTo>
                    <a:pt x="4630864" y="14859"/>
                  </a:lnTo>
                  <a:lnTo>
                    <a:pt x="5606834" y="1338072"/>
                  </a:lnTo>
                  <a:lnTo>
                    <a:pt x="4599622" y="1338072"/>
                  </a:lnTo>
                  <a:lnTo>
                    <a:pt x="4599622" y="1353121"/>
                  </a:lnTo>
                  <a:lnTo>
                    <a:pt x="5603418" y="1367624"/>
                  </a:lnTo>
                  <a:lnTo>
                    <a:pt x="4521708" y="2958846"/>
                  </a:lnTo>
                  <a:lnTo>
                    <a:pt x="4552950" y="2973717"/>
                  </a:lnTo>
                  <a:lnTo>
                    <a:pt x="5628894" y="1367980"/>
                  </a:lnTo>
                  <a:lnTo>
                    <a:pt x="5644324" y="1353121"/>
                  </a:lnTo>
                  <a:close/>
                </a:path>
              </a:pathLst>
            </a:custGeom>
            <a:solidFill>
              <a:srgbClr val="000000"/>
            </a:solidFill>
          </p:spPr>
          <p:txBody>
            <a:bodyPr wrap="square" lIns="0" tIns="0" rIns="0" bIns="0" rtlCol="0"/>
            <a:lstStyle/>
            <a:p>
              <a:endParaRPr/>
            </a:p>
          </p:txBody>
        </p:sp>
        <p:sp>
          <p:nvSpPr>
            <p:cNvPr id="110" name="object 110"/>
            <p:cNvSpPr/>
            <p:nvPr/>
          </p:nvSpPr>
          <p:spPr>
            <a:xfrm>
              <a:off x="4350067" y="4194809"/>
              <a:ext cx="187071" cy="104012"/>
            </a:xfrm>
            <a:prstGeom prst="rect">
              <a:avLst/>
            </a:prstGeom>
            <a:blipFill>
              <a:blip r:embed="rId9" cstate="print"/>
              <a:stretch>
                <a:fillRect/>
              </a:stretch>
            </a:blipFill>
          </p:spPr>
          <p:txBody>
            <a:bodyPr wrap="square" lIns="0" tIns="0" rIns="0" bIns="0" rtlCol="0"/>
            <a:lstStyle/>
            <a:p>
              <a:endParaRPr/>
            </a:p>
          </p:txBody>
        </p:sp>
      </p:grpSp>
      <p:sp>
        <p:nvSpPr>
          <p:cNvPr id="111" name="object 111"/>
          <p:cNvSpPr txBox="1"/>
          <p:nvPr/>
        </p:nvSpPr>
        <p:spPr>
          <a:xfrm>
            <a:off x="4790947" y="2978057"/>
            <a:ext cx="1383665" cy="607060"/>
          </a:xfrm>
          <a:prstGeom prst="rect">
            <a:avLst/>
          </a:prstGeom>
        </p:spPr>
        <p:txBody>
          <a:bodyPr vert="horz" wrap="square" lIns="0" tIns="15240" rIns="0" bIns="0" rtlCol="0">
            <a:spAutoFit/>
          </a:bodyPr>
          <a:lstStyle/>
          <a:p>
            <a:pPr marL="12700">
              <a:lnSpc>
                <a:spcPct val="100000"/>
              </a:lnSpc>
              <a:spcBef>
                <a:spcPts val="120"/>
              </a:spcBef>
            </a:pPr>
            <a:r>
              <a:rPr sz="1150" spc="25" dirty="0">
                <a:latin typeface="Arial"/>
                <a:cs typeface="Arial"/>
              </a:rPr>
              <a:t>Team </a:t>
            </a:r>
            <a:r>
              <a:rPr sz="1150" spc="10" dirty="0">
                <a:latin typeface="Arial"/>
                <a:cs typeface="Arial"/>
              </a:rPr>
              <a:t>#</a:t>
            </a:r>
            <a:r>
              <a:rPr sz="1150" spc="-90" dirty="0">
                <a:latin typeface="Arial"/>
                <a:cs typeface="Arial"/>
              </a:rPr>
              <a:t> </a:t>
            </a:r>
            <a:r>
              <a:rPr sz="1150" spc="10" dirty="0">
                <a:latin typeface="Arial"/>
                <a:cs typeface="Arial"/>
              </a:rPr>
              <a:t>2</a:t>
            </a:r>
            <a:endParaRPr sz="1150">
              <a:latin typeface="Arial"/>
              <a:cs typeface="Arial"/>
            </a:endParaRPr>
          </a:p>
          <a:p>
            <a:pPr>
              <a:lnSpc>
                <a:spcPct val="100000"/>
              </a:lnSpc>
              <a:spcBef>
                <a:spcPts val="45"/>
              </a:spcBef>
            </a:pPr>
            <a:endParaRPr sz="1000">
              <a:latin typeface="Arial"/>
              <a:cs typeface="Arial"/>
            </a:endParaRPr>
          </a:p>
          <a:p>
            <a:pPr marL="277495">
              <a:lnSpc>
                <a:spcPct val="100000"/>
              </a:lnSpc>
            </a:pPr>
            <a:r>
              <a:rPr sz="900" b="1" spc="55" dirty="0">
                <a:latin typeface="Arial"/>
                <a:cs typeface="Arial"/>
              </a:rPr>
              <a:t>Mo</a:t>
            </a:r>
            <a:r>
              <a:rPr sz="900" b="1" spc="-85" dirty="0">
                <a:latin typeface="Arial"/>
                <a:cs typeface="Arial"/>
              </a:rPr>
              <a:t> </a:t>
            </a:r>
            <a:r>
              <a:rPr sz="900" b="1" spc="20" dirty="0">
                <a:latin typeface="Arial"/>
                <a:cs typeface="Arial"/>
              </a:rPr>
              <a:t>d</a:t>
            </a:r>
            <a:r>
              <a:rPr sz="900" b="1" spc="-85" dirty="0">
                <a:latin typeface="Arial"/>
                <a:cs typeface="Arial"/>
              </a:rPr>
              <a:t> </a:t>
            </a:r>
            <a:r>
              <a:rPr sz="900" b="1" spc="50" dirty="0">
                <a:latin typeface="Arial"/>
                <a:cs typeface="Arial"/>
              </a:rPr>
              <a:t>el</a:t>
            </a:r>
            <a:r>
              <a:rPr sz="900" b="1" spc="-130" dirty="0">
                <a:latin typeface="Arial"/>
                <a:cs typeface="Arial"/>
              </a:rPr>
              <a:t> </a:t>
            </a:r>
            <a:r>
              <a:rPr sz="900" b="1" spc="65" dirty="0">
                <a:latin typeface="Arial"/>
                <a:cs typeface="Arial"/>
              </a:rPr>
              <a:t>ing</a:t>
            </a:r>
            <a:endParaRPr sz="900">
              <a:latin typeface="Arial"/>
              <a:cs typeface="Arial"/>
            </a:endParaRPr>
          </a:p>
          <a:p>
            <a:pPr marL="368935">
              <a:lnSpc>
                <a:spcPct val="100000"/>
              </a:lnSpc>
              <a:spcBef>
                <a:spcPts val="60"/>
              </a:spcBef>
            </a:pPr>
            <a:r>
              <a:rPr sz="700" dirty="0">
                <a:latin typeface="Arial"/>
                <a:cs typeface="Arial"/>
              </a:rPr>
              <a:t>b</a:t>
            </a:r>
            <a:r>
              <a:rPr sz="700" spc="-90" dirty="0">
                <a:latin typeface="Arial"/>
                <a:cs typeface="Arial"/>
              </a:rPr>
              <a:t> </a:t>
            </a:r>
            <a:r>
              <a:rPr sz="700" dirty="0">
                <a:latin typeface="Arial"/>
                <a:cs typeface="Arial"/>
              </a:rPr>
              <a:t>u</a:t>
            </a:r>
            <a:r>
              <a:rPr sz="700" spc="-114" dirty="0">
                <a:latin typeface="Arial"/>
                <a:cs typeface="Arial"/>
              </a:rPr>
              <a:t> </a:t>
            </a:r>
            <a:r>
              <a:rPr sz="700" dirty="0">
                <a:latin typeface="Arial"/>
                <a:cs typeface="Arial"/>
              </a:rPr>
              <a:t>si</a:t>
            </a:r>
            <a:r>
              <a:rPr sz="700" spc="-90" dirty="0">
                <a:latin typeface="Arial"/>
                <a:cs typeface="Arial"/>
              </a:rPr>
              <a:t> </a:t>
            </a:r>
            <a:r>
              <a:rPr sz="700" dirty="0">
                <a:latin typeface="Arial"/>
                <a:cs typeface="Arial"/>
              </a:rPr>
              <a:t>n</a:t>
            </a:r>
            <a:r>
              <a:rPr sz="700" spc="-114" dirty="0">
                <a:latin typeface="Arial"/>
                <a:cs typeface="Arial"/>
              </a:rPr>
              <a:t> </a:t>
            </a:r>
            <a:r>
              <a:rPr sz="700" dirty="0">
                <a:latin typeface="Arial"/>
                <a:cs typeface="Arial"/>
              </a:rPr>
              <a:t>e</a:t>
            </a:r>
            <a:r>
              <a:rPr sz="700" spc="-85" dirty="0">
                <a:latin typeface="Arial"/>
                <a:cs typeface="Arial"/>
              </a:rPr>
              <a:t> </a:t>
            </a:r>
            <a:r>
              <a:rPr sz="700" dirty="0">
                <a:latin typeface="Arial"/>
                <a:cs typeface="Arial"/>
              </a:rPr>
              <a:t>ss</a:t>
            </a:r>
            <a:r>
              <a:rPr sz="700" spc="65" dirty="0">
                <a:latin typeface="Arial"/>
                <a:cs typeface="Arial"/>
              </a:rPr>
              <a:t> </a:t>
            </a:r>
            <a:r>
              <a:rPr sz="700" dirty="0">
                <a:latin typeface="Arial"/>
                <a:cs typeface="Arial"/>
              </a:rPr>
              <a:t>m</a:t>
            </a:r>
            <a:r>
              <a:rPr sz="700" spc="-65" dirty="0">
                <a:latin typeface="Arial"/>
                <a:cs typeface="Arial"/>
              </a:rPr>
              <a:t> </a:t>
            </a:r>
            <a:r>
              <a:rPr sz="700" dirty="0">
                <a:latin typeface="Arial"/>
                <a:cs typeface="Arial"/>
              </a:rPr>
              <a:t>o</a:t>
            </a:r>
            <a:r>
              <a:rPr sz="700" spc="-90" dirty="0">
                <a:latin typeface="Arial"/>
                <a:cs typeface="Arial"/>
              </a:rPr>
              <a:t> </a:t>
            </a:r>
            <a:r>
              <a:rPr sz="700" dirty="0">
                <a:latin typeface="Arial"/>
                <a:cs typeface="Arial"/>
              </a:rPr>
              <a:t>d</a:t>
            </a:r>
            <a:r>
              <a:rPr sz="700" spc="-110" dirty="0">
                <a:latin typeface="Arial"/>
                <a:cs typeface="Arial"/>
              </a:rPr>
              <a:t> </a:t>
            </a:r>
            <a:r>
              <a:rPr sz="700" dirty="0">
                <a:latin typeface="Arial"/>
                <a:cs typeface="Arial"/>
              </a:rPr>
              <a:t>e</a:t>
            </a:r>
            <a:r>
              <a:rPr sz="700" spc="-90" dirty="0">
                <a:latin typeface="Arial"/>
                <a:cs typeface="Arial"/>
              </a:rPr>
              <a:t> </a:t>
            </a:r>
            <a:r>
              <a:rPr sz="700" dirty="0">
                <a:latin typeface="Arial"/>
                <a:cs typeface="Arial"/>
              </a:rPr>
              <a:t>l</a:t>
            </a:r>
            <a:r>
              <a:rPr sz="700" spc="-114" dirty="0">
                <a:latin typeface="Arial"/>
                <a:cs typeface="Arial"/>
              </a:rPr>
              <a:t> </a:t>
            </a:r>
            <a:r>
              <a:rPr sz="700" spc="40" dirty="0">
                <a:latin typeface="Arial"/>
                <a:cs typeface="Arial"/>
              </a:rPr>
              <a:t>in</a:t>
            </a:r>
            <a:r>
              <a:rPr sz="700" spc="-90" dirty="0">
                <a:latin typeface="Arial"/>
                <a:cs typeface="Arial"/>
              </a:rPr>
              <a:t> </a:t>
            </a:r>
            <a:r>
              <a:rPr sz="700" dirty="0">
                <a:latin typeface="Arial"/>
                <a:cs typeface="Arial"/>
              </a:rPr>
              <a:t>g</a:t>
            </a:r>
            <a:endParaRPr sz="700">
              <a:latin typeface="Arial"/>
              <a:cs typeface="Arial"/>
            </a:endParaRPr>
          </a:p>
        </p:txBody>
      </p:sp>
      <p:sp>
        <p:nvSpPr>
          <p:cNvPr id="112" name="object 112"/>
          <p:cNvSpPr txBox="1"/>
          <p:nvPr/>
        </p:nvSpPr>
        <p:spPr>
          <a:xfrm>
            <a:off x="4922011" y="1432183"/>
            <a:ext cx="989330" cy="664845"/>
          </a:xfrm>
          <a:prstGeom prst="rect">
            <a:avLst/>
          </a:prstGeom>
        </p:spPr>
        <p:txBody>
          <a:bodyPr vert="horz" wrap="square" lIns="0" tIns="138430" rIns="0" bIns="0" rtlCol="0">
            <a:spAutoFit/>
          </a:bodyPr>
          <a:lstStyle/>
          <a:p>
            <a:pPr marL="12700">
              <a:lnSpc>
                <a:spcPct val="100000"/>
              </a:lnSpc>
              <a:spcBef>
                <a:spcPts val="1090"/>
              </a:spcBef>
            </a:pPr>
            <a:r>
              <a:rPr sz="1600" dirty="0">
                <a:solidFill>
                  <a:srgbClr val="799699"/>
                </a:solidFill>
                <a:latin typeface="Georgia"/>
                <a:cs typeface="Georgia"/>
              </a:rPr>
              <a:t>35</a:t>
            </a:r>
            <a:endParaRPr sz="1600">
              <a:latin typeface="Georgia"/>
              <a:cs typeface="Georgia"/>
            </a:endParaRPr>
          </a:p>
          <a:p>
            <a:pPr marL="302260">
              <a:lnSpc>
                <a:spcPct val="100000"/>
              </a:lnSpc>
              <a:spcBef>
                <a:spcPts val="735"/>
              </a:spcBef>
            </a:pPr>
            <a:r>
              <a:rPr sz="1150" spc="25" dirty="0">
                <a:latin typeface="Arial"/>
                <a:cs typeface="Arial"/>
              </a:rPr>
              <a:t>Team </a:t>
            </a:r>
            <a:r>
              <a:rPr sz="1150" spc="10" dirty="0">
                <a:latin typeface="Arial"/>
                <a:cs typeface="Arial"/>
              </a:rPr>
              <a:t>#</a:t>
            </a:r>
            <a:r>
              <a:rPr sz="1150" spc="200" dirty="0">
                <a:latin typeface="Arial"/>
                <a:cs typeface="Arial"/>
              </a:rPr>
              <a:t> </a:t>
            </a:r>
            <a:r>
              <a:rPr sz="1150" i="1" spc="10" dirty="0">
                <a:latin typeface="Arial"/>
                <a:cs typeface="Arial"/>
              </a:rPr>
              <a:t>n</a:t>
            </a:r>
            <a:endParaRPr sz="1150">
              <a:latin typeface="Arial"/>
              <a:cs typeface="Arial"/>
            </a:endParaRPr>
          </a:p>
        </p:txBody>
      </p:sp>
      <p:sp>
        <p:nvSpPr>
          <p:cNvPr id="113" name="object 113"/>
          <p:cNvSpPr txBox="1"/>
          <p:nvPr/>
        </p:nvSpPr>
        <p:spPr>
          <a:xfrm>
            <a:off x="8314435" y="4278288"/>
            <a:ext cx="698500" cy="504190"/>
          </a:xfrm>
          <a:prstGeom prst="rect">
            <a:avLst/>
          </a:prstGeom>
        </p:spPr>
        <p:txBody>
          <a:bodyPr vert="horz" wrap="square" lIns="0" tIns="11430" rIns="0" bIns="0" rtlCol="0">
            <a:spAutoFit/>
          </a:bodyPr>
          <a:lstStyle/>
          <a:p>
            <a:pPr marL="12700" marR="5080">
              <a:lnSpc>
                <a:spcPct val="120000"/>
              </a:lnSpc>
              <a:spcBef>
                <a:spcPts val="90"/>
              </a:spcBef>
            </a:pPr>
            <a:r>
              <a:rPr sz="900" spc="55" dirty="0">
                <a:latin typeface="Arial"/>
                <a:cs typeface="Arial"/>
              </a:rPr>
              <a:t>int</a:t>
            </a:r>
            <a:r>
              <a:rPr sz="900" spc="-75" dirty="0">
                <a:latin typeface="Arial"/>
                <a:cs typeface="Arial"/>
              </a:rPr>
              <a:t> </a:t>
            </a:r>
            <a:r>
              <a:rPr sz="900" spc="55" dirty="0">
                <a:latin typeface="Arial"/>
                <a:cs typeface="Arial"/>
              </a:rPr>
              <a:t>egrat</a:t>
            </a:r>
            <a:r>
              <a:rPr sz="900" spc="-75" dirty="0">
                <a:latin typeface="Arial"/>
                <a:cs typeface="Arial"/>
              </a:rPr>
              <a:t> </a:t>
            </a:r>
            <a:r>
              <a:rPr sz="900" spc="60" dirty="0">
                <a:latin typeface="Arial"/>
                <a:cs typeface="Arial"/>
              </a:rPr>
              <a:t>ion  deliv</a:t>
            </a:r>
            <a:r>
              <a:rPr sz="900" spc="-110" dirty="0">
                <a:latin typeface="Arial"/>
                <a:cs typeface="Arial"/>
              </a:rPr>
              <a:t> </a:t>
            </a:r>
            <a:r>
              <a:rPr sz="900" spc="65" dirty="0">
                <a:latin typeface="Arial"/>
                <a:cs typeface="Arial"/>
              </a:rPr>
              <a:t>ery</a:t>
            </a:r>
            <a:endParaRPr sz="900">
              <a:latin typeface="Arial"/>
              <a:cs typeface="Arial"/>
            </a:endParaRPr>
          </a:p>
          <a:p>
            <a:pPr marL="12700">
              <a:lnSpc>
                <a:spcPct val="100000"/>
              </a:lnSpc>
              <a:spcBef>
                <a:spcPts val="95"/>
              </a:spcBef>
            </a:pPr>
            <a:r>
              <a:rPr sz="900" spc="70" dirty="0">
                <a:latin typeface="Arial"/>
                <a:cs typeface="Arial"/>
              </a:rPr>
              <a:t>feedback</a:t>
            </a:r>
            <a:endParaRPr sz="900">
              <a:latin typeface="Arial"/>
              <a:cs typeface="Aria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 y="1853185"/>
            <a:ext cx="8839200" cy="4993005"/>
          </a:xfrm>
          <a:custGeom>
            <a:avLst/>
            <a:gdLst/>
            <a:ahLst/>
            <a:cxnLst/>
            <a:rect l="l" t="t" r="r" b="b"/>
            <a:pathLst>
              <a:path w="8839200" h="4993005">
                <a:moveTo>
                  <a:pt x="8839200" y="0"/>
                </a:moveTo>
                <a:lnTo>
                  <a:pt x="0" y="0"/>
                </a:lnTo>
                <a:lnTo>
                  <a:pt x="0" y="4992624"/>
                </a:lnTo>
                <a:lnTo>
                  <a:pt x="8839200" y="4992624"/>
                </a:lnTo>
                <a:lnTo>
                  <a:pt x="8839200" y="0"/>
                </a:lnTo>
                <a:close/>
              </a:path>
            </a:pathLst>
          </a:custGeom>
          <a:solidFill>
            <a:srgbClr val="C3CFD5"/>
          </a:solidFill>
        </p:spPr>
        <p:txBody>
          <a:bodyPr wrap="square" lIns="0" tIns="0" rIns="0" bIns="0" rtlCol="0"/>
          <a:lstStyle/>
          <a:p>
            <a:endParaRPr/>
          </a:p>
        </p:txBody>
      </p:sp>
      <p:grpSp>
        <p:nvGrpSpPr>
          <p:cNvPr id="3" name="object 3"/>
          <p:cNvGrpSpPr/>
          <p:nvPr/>
        </p:nvGrpSpPr>
        <p:grpSpPr>
          <a:xfrm>
            <a:off x="606551" y="612648"/>
            <a:ext cx="8845550" cy="6550659"/>
            <a:chOff x="606551" y="612648"/>
            <a:chExt cx="8845550" cy="6550659"/>
          </a:xfrm>
        </p:grpSpPr>
        <p:sp>
          <p:nvSpPr>
            <p:cNvPr id="4" name="object 4"/>
            <p:cNvSpPr/>
            <p:nvPr/>
          </p:nvSpPr>
          <p:spPr>
            <a:xfrm>
              <a:off x="609600" y="7156703"/>
              <a:ext cx="8839200" cy="6350"/>
            </a:xfrm>
            <a:custGeom>
              <a:avLst/>
              <a:gdLst/>
              <a:ahLst/>
              <a:cxnLst/>
              <a:rect l="l" t="t" r="r" b="b"/>
              <a:pathLst>
                <a:path w="8839200" h="6350">
                  <a:moveTo>
                    <a:pt x="8839200" y="0"/>
                  </a:moveTo>
                  <a:lnTo>
                    <a:pt x="0" y="0"/>
                  </a:lnTo>
                  <a:lnTo>
                    <a:pt x="0" y="6096"/>
                  </a:lnTo>
                  <a:lnTo>
                    <a:pt x="8839200" y="6096"/>
                  </a:lnTo>
                  <a:lnTo>
                    <a:pt x="8839200" y="0"/>
                  </a:lnTo>
                  <a:close/>
                </a:path>
              </a:pathLst>
            </a:custGeom>
            <a:solidFill>
              <a:srgbClr val="C3CFD5"/>
            </a:solidFill>
          </p:spPr>
          <p:txBody>
            <a:bodyPr wrap="square" lIns="0" tIns="0" rIns="0" bIns="0" rtlCol="0"/>
            <a:lstStyle/>
            <a:p>
              <a:endParaRPr/>
            </a:p>
          </p:txBody>
        </p:sp>
        <p:sp>
          <p:nvSpPr>
            <p:cNvPr id="5" name="object 5"/>
            <p:cNvSpPr/>
            <p:nvPr/>
          </p:nvSpPr>
          <p:spPr>
            <a:xfrm>
              <a:off x="606551" y="6845809"/>
              <a:ext cx="8833485" cy="311150"/>
            </a:xfrm>
            <a:custGeom>
              <a:avLst/>
              <a:gdLst/>
              <a:ahLst/>
              <a:cxnLst/>
              <a:rect l="l" t="t" r="r" b="b"/>
              <a:pathLst>
                <a:path w="8833485" h="311150">
                  <a:moveTo>
                    <a:pt x="8833104" y="0"/>
                  </a:moveTo>
                  <a:lnTo>
                    <a:pt x="0" y="0"/>
                  </a:lnTo>
                  <a:lnTo>
                    <a:pt x="0" y="310896"/>
                  </a:lnTo>
                  <a:lnTo>
                    <a:pt x="8833104" y="310896"/>
                  </a:lnTo>
                  <a:lnTo>
                    <a:pt x="8833104" y="0"/>
                  </a:lnTo>
                  <a:close/>
                </a:path>
              </a:pathLst>
            </a:custGeom>
            <a:solidFill>
              <a:srgbClr val="8AABAC"/>
            </a:solidFill>
          </p:spPr>
          <p:txBody>
            <a:bodyPr wrap="square" lIns="0" tIns="0" rIns="0" bIns="0" rtlCol="0"/>
            <a:lstStyle/>
            <a:p>
              <a:endParaRPr/>
            </a:p>
          </p:txBody>
        </p:sp>
        <p:sp>
          <p:nvSpPr>
            <p:cNvPr id="6" name="object 6"/>
            <p:cNvSpPr/>
            <p:nvPr/>
          </p:nvSpPr>
          <p:spPr>
            <a:xfrm>
              <a:off x="609600" y="612647"/>
              <a:ext cx="8842375" cy="6547484"/>
            </a:xfrm>
            <a:custGeom>
              <a:avLst/>
              <a:gdLst/>
              <a:ahLst/>
              <a:cxnLst/>
              <a:rect l="l" t="t" r="r" b="b"/>
              <a:pathLst>
                <a:path w="8842375" h="6547484">
                  <a:moveTo>
                    <a:pt x="8842248" y="0"/>
                  </a:moveTo>
                  <a:lnTo>
                    <a:pt x="8827008" y="0"/>
                  </a:lnTo>
                  <a:lnTo>
                    <a:pt x="8827008" y="6541008"/>
                  </a:lnTo>
                  <a:lnTo>
                    <a:pt x="9144" y="6541008"/>
                  </a:lnTo>
                  <a:lnTo>
                    <a:pt x="0" y="6541008"/>
                  </a:lnTo>
                  <a:lnTo>
                    <a:pt x="9144" y="6547104"/>
                  </a:lnTo>
                  <a:lnTo>
                    <a:pt x="8827008" y="6547104"/>
                  </a:lnTo>
                  <a:lnTo>
                    <a:pt x="8842248" y="6547104"/>
                  </a:lnTo>
                  <a:lnTo>
                    <a:pt x="8842248" y="0"/>
                  </a:lnTo>
                  <a:close/>
                </a:path>
              </a:pathLst>
            </a:custGeom>
            <a:solidFill>
              <a:srgbClr val="799699"/>
            </a:solidFill>
          </p:spPr>
          <p:txBody>
            <a:bodyPr wrap="square" lIns="0" tIns="0" rIns="0" bIns="0" rtlCol="0"/>
            <a:lstStyle/>
            <a:p>
              <a:endParaRPr/>
            </a:p>
          </p:txBody>
        </p:sp>
      </p:grpSp>
      <p:grpSp>
        <p:nvGrpSpPr>
          <p:cNvPr id="7" name="object 7"/>
          <p:cNvGrpSpPr/>
          <p:nvPr/>
        </p:nvGrpSpPr>
        <p:grpSpPr>
          <a:xfrm>
            <a:off x="603504" y="606551"/>
            <a:ext cx="8848725" cy="6562725"/>
            <a:chOff x="603504" y="606551"/>
            <a:chExt cx="8848725" cy="6562725"/>
          </a:xfrm>
        </p:grpSpPr>
        <p:sp>
          <p:nvSpPr>
            <p:cNvPr id="8" name="object 8"/>
            <p:cNvSpPr/>
            <p:nvPr/>
          </p:nvSpPr>
          <p:spPr>
            <a:xfrm>
              <a:off x="603504" y="606551"/>
              <a:ext cx="8848725" cy="6562725"/>
            </a:xfrm>
            <a:custGeom>
              <a:avLst/>
              <a:gdLst/>
              <a:ahLst/>
              <a:cxnLst/>
              <a:rect l="l" t="t" r="r" b="b"/>
              <a:pathLst>
                <a:path w="8848725" h="6562725">
                  <a:moveTo>
                    <a:pt x="8848344" y="0"/>
                  </a:moveTo>
                  <a:lnTo>
                    <a:pt x="0" y="0"/>
                  </a:lnTo>
                  <a:lnTo>
                    <a:pt x="0" y="6562344"/>
                  </a:lnTo>
                  <a:lnTo>
                    <a:pt x="8848344" y="6562344"/>
                  </a:lnTo>
                  <a:lnTo>
                    <a:pt x="8848344" y="6553200"/>
                  </a:lnTo>
                  <a:lnTo>
                    <a:pt x="15240" y="6553200"/>
                  </a:lnTo>
                  <a:lnTo>
                    <a:pt x="6096" y="6547104"/>
                  </a:lnTo>
                  <a:lnTo>
                    <a:pt x="15240" y="6547104"/>
                  </a:lnTo>
                  <a:lnTo>
                    <a:pt x="15240" y="15240"/>
                  </a:lnTo>
                  <a:lnTo>
                    <a:pt x="8833104" y="15240"/>
                  </a:lnTo>
                  <a:lnTo>
                    <a:pt x="8833104" y="6096"/>
                  </a:lnTo>
                  <a:lnTo>
                    <a:pt x="8848344" y="6096"/>
                  </a:lnTo>
                  <a:lnTo>
                    <a:pt x="8848344" y="0"/>
                  </a:lnTo>
                  <a:close/>
                </a:path>
              </a:pathLst>
            </a:custGeom>
            <a:solidFill>
              <a:srgbClr val="799699"/>
            </a:solidFill>
          </p:spPr>
          <p:txBody>
            <a:bodyPr wrap="square" lIns="0" tIns="0" rIns="0" bIns="0" rtlCol="0"/>
            <a:lstStyle/>
            <a:p>
              <a:endParaRPr/>
            </a:p>
          </p:txBody>
        </p:sp>
        <p:sp>
          <p:nvSpPr>
            <p:cNvPr id="9" name="object 9"/>
            <p:cNvSpPr/>
            <p:nvPr/>
          </p:nvSpPr>
          <p:spPr>
            <a:xfrm>
              <a:off x="609600" y="1734312"/>
              <a:ext cx="8827135" cy="0"/>
            </a:xfrm>
            <a:custGeom>
              <a:avLst/>
              <a:gdLst/>
              <a:ahLst/>
              <a:cxnLst/>
              <a:rect l="l" t="t" r="r" b="b"/>
              <a:pathLst>
                <a:path w="8827135">
                  <a:moveTo>
                    <a:pt x="0" y="0"/>
                  </a:moveTo>
                  <a:lnTo>
                    <a:pt x="8827008" y="0"/>
                  </a:lnTo>
                </a:path>
              </a:pathLst>
            </a:custGeom>
            <a:ln w="12191">
              <a:solidFill>
                <a:srgbClr val="799699"/>
              </a:solidFill>
              <a:prstDash val="sysDash"/>
            </a:ln>
          </p:spPr>
          <p:txBody>
            <a:bodyPr wrap="square" lIns="0" tIns="0" rIns="0" bIns="0" rtlCol="0"/>
            <a:lstStyle/>
            <a:p>
              <a:endParaRPr/>
            </a:p>
          </p:txBody>
        </p:sp>
        <p:sp>
          <p:nvSpPr>
            <p:cNvPr id="10" name="object 10"/>
            <p:cNvSpPr/>
            <p:nvPr/>
          </p:nvSpPr>
          <p:spPr>
            <a:xfrm>
              <a:off x="4724400" y="1414271"/>
              <a:ext cx="609600" cy="609600"/>
            </a:xfrm>
            <a:custGeom>
              <a:avLst/>
              <a:gdLst/>
              <a:ahLst/>
              <a:cxnLst/>
              <a:rect l="l" t="t" r="r" b="b"/>
              <a:pathLst>
                <a:path w="609600" h="609600">
                  <a:moveTo>
                    <a:pt x="609600" y="304800"/>
                  </a:moveTo>
                  <a:lnTo>
                    <a:pt x="606552" y="256032"/>
                  </a:lnTo>
                  <a:lnTo>
                    <a:pt x="594360" y="210312"/>
                  </a:lnTo>
                  <a:lnTo>
                    <a:pt x="576072" y="167640"/>
                  </a:lnTo>
                  <a:lnTo>
                    <a:pt x="551688" y="128016"/>
                  </a:lnTo>
                  <a:lnTo>
                    <a:pt x="521208" y="91440"/>
                  </a:lnTo>
                  <a:lnTo>
                    <a:pt x="487680" y="60960"/>
                  </a:lnTo>
                  <a:lnTo>
                    <a:pt x="448056" y="36576"/>
                  </a:lnTo>
                  <a:lnTo>
                    <a:pt x="402336" y="18288"/>
                  </a:lnTo>
                  <a:lnTo>
                    <a:pt x="356616" y="6096"/>
                  </a:lnTo>
                  <a:lnTo>
                    <a:pt x="304800" y="0"/>
                  </a:lnTo>
                  <a:lnTo>
                    <a:pt x="256032" y="6096"/>
                  </a:lnTo>
                  <a:lnTo>
                    <a:pt x="210312" y="18288"/>
                  </a:lnTo>
                  <a:lnTo>
                    <a:pt x="167640" y="36576"/>
                  </a:lnTo>
                  <a:lnTo>
                    <a:pt x="128016" y="60960"/>
                  </a:lnTo>
                  <a:lnTo>
                    <a:pt x="91440" y="91440"/>
                  </a:lnTo>
                  <a:lnTo>
                    <a:pt x="60960" y="128016"/>
                  </a:lnTo>
                  <a:lnTo>
                    <a:pt x="36576" y="167640"/>
                  </a:lnTo>
                  <a:lnTo>
                    <a:pt x="18288" y="210312"/>
                  </a:lnTo>
                  <a:lnTo>
                    <a:pt x="6096" y="256032"/>
                  </a:lnTo>
                  <a:lnTo>
                    <a:pt x="0" y="304800"/>
                  </a:lnTo>
                  <a:lnTo>
                    <a:pt x="6096" y="356616"/>
                  </a:lnTo>
                  <a:lnTo>
                    <a:pt x="18288" y="402336"/>
                  </a:lnTo>
                  <a:lnTo>
                    <a:pt x="36576" y="445008"/>
                  </a:lnTo>
                  <a:lnTo>
                    <a:pt x="60960" y="484632"/>
                  </a:lnTo>
                  <a:lnTo>
                    <a:pt x="91440" y="521208"/>
                  </a:lnTo>
                  <a:lnTo>
                    <a:pt x="128016" y="551688"/>
                  </a:lnTo>
                  <a:lnTo>
                    <a:pt x="167640" y="576072"/>
                  </a:lnTo>
                  <a:lnTo>
                    <a:pt x="210312" y="594360"/>
                  </a:lnTo>
                  <a:lnTo>
                    <a:pt x="256032" y="606552"/>
                  </a:lnTo>
                  <a:lnTo>
                    <a:pt x="304800" y="609600"/>
                  </a:lnTo>
                  <a:lnTo>
                    <a:pt x="356616" y="606552"/>
                  </a:lnTo>
                  <a:lnTo>
                    <a:pt x="402336" y="594360"/>
                  </a:lnTo>
                  <a:lnTo>
                    <a:pt x="448056" y="576072"/>
                  </a:lnTo>
                  <a:lnTo>
                    <a:pt x="487680" y="551688"/>
                  </a:lnTo>
                  <a:lnTo>
                    <a:pt x="521208" y="521208"/>
                  </a:lnTo>
                  <a:lnTo>
                    <a:pt x="551688" y="484632"/>
                  </a:lnTo>
                  <a:lnTo>
                    <a:pt x="576072" y="445008"/>
                  </a:lnTo>
                  <a:lnTo>
                    <a:pt x="594360" y="402336"/>
                  </a:lnTo>
                  <a:lnTo>
                    <a:pt x="606552" y="356616"/>
                  </a:lnTo>
                  <a:lnTo>
                    <a:pt x="609600" y="304800"/>
                  </a:lnTo>
                  <a:close/>
                </a:path>
              </a:pathLst>
            </a:custGeom>
            <a:solidFill>
              <a:srgbClr val="FFFFFF"/>
            </a:solidFill>
          </p:spPr>
          <p:txBody>
            <a:bodyPr wrap="square" lIns="0" tIns="0" rIns="0" bIns="0" rtlCol="0"/>
            <a:lstStyle/>
            <a:p>
              <a:endParaRPr/>
            </a:p>
          </p:txBody>
        </p:sp>
        <p:sp>
          <p:nvSpPr>
            <p:cNvPr id="11" name="object 11"/>
            <p:cNvSpPr/>
            <p:nvPr/>
          </p:nvSpPr>
          <p:spPr>
            <a:xfrm>
              <a:off x="4794504" y="1484375"/>
              <a:ext cx="472440" cy="469900"/>
            </a:xfrm>
            <a:custGeom>
              <a:avLst/>
              <a:gdLst/>
              <a:ahLst/>
              <a:cxnLst/>
              <a:rect l="l" t="t" r="r" b="b"/>
              <a:pathLst>
                <a:path w="472439" h="469900">
                  <a:moveTo>
                    <a:pt x="438912" y="234696"/>
                  </a:moveTo>
                  <a:lnTo>
                    <a:pt x="435864" y="213360"/>
                  </a:lnTo>
                  <a:lnTo>
                    <a:pt x="429768" y="176784"/>
                  </a:lnTo>
                  <a:lnTo>
                    <a:pt x="423672" y="155448"/>
                  </a:lnTo>
                  <a:lnTo>
                    <a:pt x="420624" y="150368"/>
                  </a:lnTo>
                  <a:lnTo>
                    <a:pt x="420624" y="216408"/>
                  </a:lnTo>
                  <a:lnTo>
                    <a:pt x="420624" y="256032"/>
                  </a:lnTo>
                  <a:lnTo>
                    <a:pt x="399288" y="323088"/>
                  </a:lnTo>
                  <a:lnTo>
                    <a:pt x="353568" y="377952"/>
                  </a:lnTo>
                  <a:lnTo>
                    <a:pt x="307848" y="405384"/>
                  </a:lnTo>
                  <a:lnTo>
                    <a:pt x="271272" y="417576"/>
                  </a:lnTo>
                  <a:lnTo>
                    <a:pt x="252984" y="420624"/>
                  </a:lnTo>
                  <a:lnTo>
                    <a:pt x="234696" y="420624"/>
                  </a:lnTo>
                  <a:lnTo>
                    <a:pt x="216408" y="417576"/>
                  </a:lnTo>
                  <a:lnTo>
                    <a:pt x="198120" y="417576"/>
                  </a:lnTo>
                  <a:lnTo>
                    <a:pt x="131064" y="387096"/>
                  </a:lnTo>
                  <a:lnTo>
                    <a:pt x="91440" y="350520"/>
                  </a:lnTo>
                  <a:lnTo>
                    <a:pt x="64008" y="304800"/>
                  </a:lnTo>
                  <a:lnTo>
                    <a:pt x="51816" y="252984"/>
                  </a:lnTo>
                  <a:lnTo>
                    <a:pt x="51816" y="216408"/>
                  </a:lnTo>
                  <a:lnTo>
                    <a:pt x="54864" y="195072"/>
                  </a:lnTo>
                  <a:lnTo>
                    <a:pt x="60960" y="179832"/>
                  </a:lnTo>
                  <a:lnTo>
                    <a:pt x="67056" y="161544"/>
                  </a:lnTo>
                  <a:lnTo>
                    <a:pt x="94488" y="115824"/>
                  </a:lnTo>
                  <a:lnTo>
                    <a:pt x="164592" y="64008"/>
                  </a:lnTo>
                  <a:lnTo>
                    <a:pt x="237744" y="48768"/>
                  </a:lnTo>
                  <a:lnTo>
                    <a:pt x="292608" y="57912"/>
                  </a:lnTo>
                  <a:lnTo>
                    <a:pt x="310896" y="64008"/>
                  </a:lnTo>
                  <a:lnTo>
                    <a:pt x="341376" y="82296"/>
                  </a:lnTo>
                  <a:lnTo>
                    <a:pt x="353568" y="94488"/>
                  </a:lnTo>
                  <a:lnTo>
                    <a:pt x="368808" y="106680"/>
                  </a:lnTo>
                  <a:lnTo>
                    <a:pt x="381000" y="118872"/>
                  </a:lnTo>
                  <a:lnTo>
                    <a:pt x="408432" y="164592"/>
                  </a:lnTo>
                  <a:lnTo>
                    <a:pt x="414528" y="179832"/>
                  </a:lnTo>
                  <a:lnTo>
                    <a:pt x="420624" y="216408"/>
                  </a:lnTo>
                  <a:lnTo>
                    <a:pt x="420624" y="150368"/>
                  </a:lnTo>
                  <a:lnTo>
                    <a:pt x="414528" y="140208"/>
                  </a:lnTo>
                  <a:lnTo>
                    <a:pt x="402336" y="121920"/>
                  </a:lnTo>
                  <a:lnTo>
                    <a:pt x="393192" y="106680"/>
                  </a:lnTo>
                  <a:lnTo>
                    <a:pt x="365760" y="79248"/>
                  </a:lnTo>
                  <a:lnTo>
                    <a:pt x="313944" y="48768"/>
                  </a:lnTo>
                  <a:lnTo>
                    <a:pt x="277368" y="36576"/>
                  </a:lnTo>
                  <a:lnTo>
                    <a:pt x="256032" y="33528"/>
                  </a:lnTo>
                  <a:lnTo>
                    <a:pt x="216408" y="33528"/>
                  </a:lnTo>
                  <a:lnTo>
                    <a:pt x="158496" y="48768"/>
                  </a:lnTo>
                  <a:lnTo>
                    <a:pt x="124968" y="67056"/>
                  </a:lnTo>
                  <a:lnTo>
                    <a:pt x="79248" y="106680"/>
                  </a:lnTo>
                  <a:lnTo>
                    <a:pt x="70104" y="121920"/>
                  </a:lnTo>
                  <a:lnTo>
                    <a:pt x="57912" y="137160"/>
                  </a:lnTo>
                  <a:lnTo>
                    <a:pt x="51816" y="155448"/>
                  </a:lnTo>
                  <a:lnTo>
                    <a:pt x="42672" y="173736"/>
                  </a:lnTo>
                  <a:lnTo>
                    <a:pt x="39624" y="195072"/>
                  </a:lnTo>
                  <a:lnTo>
                    <a:pt x="36576" y="213360"/>
                  </a:lnTo>
                  <a:lnTo>
                    <a:pt x="33528" y="234696"/>
                  </a:lnTo>
                  <a:lnTo>
                    <a:pt x="36576" y="256032"/>
                  </a:lnTo>
                  <a:lnTo>
                    <a:pt x="39624" y="274320"/>
                  </a:lnTo>
                  <a:lnTo>
                    <a:pt x="42672" y="295656"/>
                  </a:lnTo>
                  <a:lnTo>
                    <a:pt x="48768" y="313944"/>
                  </a:lnTo>
                  <a:lnTo>
                    <a:pt x="57912" y="332232"/>
                  </a:lnTo>
                  <a:lnTo>
                    <a:pt x="70104" y="347472"/>
                  </a:lnTo>
                  <a:lnTo>
                    <a:pt x="79248" y="362712"/>
                  </a:lnTo>
                  <a:lnTo>
                    <a:pt x="106680" y="390144"/>
                  </a:lnTo>
                  <a:lnTo>
                    <a:pt x="158496" y="420624"/>
                  </a:lnTo>
                  <a:lnTo>
                    <a:pt x="195072" y="432816"/>
                  </a:lnTo>
                  <a:lnTo>
                    <a:pt x="216408" y="435864"/>
                  </a:lnTo>
                  <a:lnTo>
                    <a:pt x="256032" y="435864"/>
                  </a:lnTo>
                  <a:lnTo>
                    <a:pt x="313944" y="420624"/>
                  </a:lnTo>
                  <a:lnTo>
                    <a:pt x="347472" y="402336"/>
                  </a:lnTo>
                  <a:lnTo>
                    <a:pt x="377952" y="377952"/>
                  </a:lnTo>
                  <a:lnTo>
                    <a:pt x="414528" y="332232"/>
                  </a:lnTo>
                  <a:lnTo>
                    <a:pt x="420624" y="313944"/>
                  </a:lnTo>
                  <a:lnTo>
                    <a:pt x="429768" y="295656"/>
                  </a:lnTo>
                  <a:lnTo>
                    <a:pt x="432816" y="277368"/>
                  </a:lnTo>
                  <a:lnTo>
                    <a:pt x="438912" y="234696"/>
                  </a:lnTo>
                  <a:close/>
                </a:path>
                <a:path w="472439" h="469900">
                  <a:moveTo>
                    <a:pt x="472440" y="234696"/>
                  </a:moveTo>
                  <a:lnTo>
                    <a:pt x="466344" y="185928"/>
                  </a:lnTo>
                  <a:lnTo>
                    <a:pt x="454152" y="143256"/>
                  </a:lnTo>
                  <a:lnTo>
                    <a:pt x="454152" y="213360"/>
                  </a:lnTo>
                  <a:lnTo>
                    <a:pt x="454152" y="256032"/>
                  </a:lnTo>
                  <a:lnTo>
                    <a:pt x="438912" y="320040"/>
                  </a:lnTo>
                  <a:lnTo>
                    <a:pt x="405384" y="374904"/>
                  </a:lnTo>
                  <a:lnTo>
                    <a:pt x="374904" y="402336"/>
                  </a:lnTo>
                  <a:lnTo>
                    <a:pt x="359664" y="417576"/>
                  </a:lnTo>
                  <a:lnTo>
                    <a:pt x="323088" y="435864"/>
                  </a:lnTo>
                  <a:lnTo>
                    <a:pt x="301752" y="445008"/>
                  </a:lnTo>
                  <a:lnTo>
                    <a:pt x="280416" y="448056"/>
                  </a:lnTo>
                  <a:lnTo>
                    <a:pt x="259080" y="454152"/>
                  </a:lnTo>
                  <a:lnTo>
                    <a:pt x="213360" y="454152"/>
                  </a:lnTo>
                  <a:lnTo>
                    <a:pt x="192024" y="451104"/>
                  </a:lnTo>
                  <a:lnTo>
                    <a:pt x="170688" y="445008"/>
                  </a:lnTo>
                  <a:lnTo>
                    <a:pt x="152400" y="435864"/>
                  </a:lnTo>
                  <a:lnTo>
                    <a:pt x="131064" y="426720"/>
                  </a:lnTo>
                  <a:lnTo>
                    <a:pt x="97536" y="405384"/>
                  </a:lnTo>
                  <a:lnTo>
                    <a:pt x="67056" y="374904"/>
                  </a:lnTo>
                  <a:lnTo>
                    <a:pt x="42672" y="338328"/>
                  </a:lnTo>
                  <a:lnTo>
                    <a:pt x="27432" y="301752"/>
                  </a:lnTo>
                  <a:lnTo>
                    <a:pt x="18288" y="259080"/>
                  </a:lnTo>
                  <a:lnTo>
                    <a:pt x="18288" y="213360"/>
                  </a:lnTo>
                  <a:lnTo>
                    <a:pt x="33528" y="149352"/>
                  </a:lnTo>
                  <a:lnTo>
                    <a:pt x="54864" y="112776"/>
                  </a:lnTo>
                  <a:lnTo>
                    <a:pt x="82296" y="79248"/>
                  </a:lnTo>
                  <a:lnTo>
                    <a:pt x="112776" y="54864"/>
                  </a:lnTo>
                  <a:lnTo>
                    <a:pt x="149352" y="33528"/>
                  </a:lnTo>
                  <a:lnTo>
                    <a:pt x="192024" y="21336"/>
                  </a:lnTo>
                  <a:lnTo>
                    <a:pt x="234696" y="15240"/>
                  </a:lnTo>
                  <a:lnTo>
                    <a:pt x="259080" y="18288"/>
                  </a:lnTo>
                  <a:lnTo>
                    <a:pt x="301752" y="27432"/>
                  </a:lnTo>
                  <a:lnTo>
                    <a:pt x="341376" y="42672"/>
                  </a:lnTo>
                  <a:lnTo>
                    <a:pt x="356616" y="54864"/>
                  </a:lnTo>
                  <a:lnTo>
                    <a:pt x="374904" y="67056"/>
                  </a:lnTo>
                  <a:lnTo>
                    <a:pt x="405384" y="94488"/>
                  </a:lnTo>
                  <a:lnTo>
                    <a:pt x="429768" y="131064"/>
                  </a:lnTo>
                  <a:lnTo>
                    <a:pt x="451104" y="192024"/>
                  </a:lnTo>
                  <a:lnTo>
                    <a:pt x="454152" y="213360"/>
                  </a:lnTo>
                  <a:lnTo>
                    <a:pt x="454152" y="143256"/>
                  </a:lnTo>
                  <a:lnTo>
                    <a:pt x="417576" y="85344"/>
                  </a:lnTo>
                  <a:lnTo>
                    <a:pt x="384048" y="51816"/>
                  </a:lnTo>
                  <a:lnTo>
                    <a:pt x="347472" y="27432"/>
                  </a:lnTo>
                  <a:lnTo>
                    <a:pt x="304800" y="9144"/>
                  </a:lnTo>
                  <a:lnTo>
                    <a:pt x="259080" y="0"/>
                  </a:lnTo>
                  <a:lnTo>
                    <a:pt x="210312" y="0"/>
                  </a:lnTo>
                  <a:lnTo>
                    <a:pt x="121920" y="27432"/>
                  </a:lnTo>
                  <a:lnTo>
                    <a:pt x="85344" y="54864"/>
                  </a:lnTo>
                  <a:lnTo>
                    <a:pt x="54864" y="85344"/>
                  </a:lnTo>
                  <a:lnTo>
                    <a:pt x="27432" y="124968"/>
                  </a:lnTo>
                  <a:lnTo>
                    <a:pt x="12192" y="167640"/>
                  </a:lnTo>
                  <a:lnTo>
                    <a:pt x="0" y="237744"/>
                  </a:lnTo>
                  <a:lnTo>
                    <a:pt x="3048" y="259080"/>
                  </a:lnTo>
                  <a:lnTo>
                    <a:pt x="6096" y="283464"/>
                  </a:lnTo>
                  <a:lnTo>
                    <a:pt x="12192" y="304800"/>
                  </a:lnTo>
                  <a:lnTo>
                    <a:pt x="18288" y="329184"/>
                  </a:lnTo>
                  <a:lnTo>
                    <a:pt x="30480" y="347472"/>
                  </a:lnTo>
                  <a:lnTo>
                    <a:pt x="54864" y="387096"/>
                  </a:lnTo>
                  <a:lnTo>
                    <a:pt x="106680" y="432816"/>
                  </a:lnTo>
                  <a:lnTo>
                    <a:pt x="124968" y="441960"/>
                  </a:lnTo>
                  <a:lnTo>
                    <a:pt x="146304" y="454152"/>
                  </a:lnTo>
                  <a:lnTo>
                    <a:pt x="188976" y="466344"/>
                  </a:lnTo>
                  <a:lnTo>
                    <a:pt x="213360" y="469392"/>
                  </a:lnTo>
                  <a:lnTo>
                    <a:pt x="262128" y="469392"/>
                  </a:lnTo>
                  <a:lnTo>
                    <a:pt x="307848" y="460248"/>
                  </a:lnTo>
                  <a:lnTo>
                    <a:pt x="350520" y="441960"/>
                  </a:lnTo>
                  <a:lnTo>
                    <a:pt x="387096" y="417576"/>
                  </a:lnTo>
                  <a:lnTo>
                    <a:pt x="432816" y="365760"/>
                  </a:lnTo>
                  <a:lnTo>
                    <a:pt x="454152" y="326136"/>
                  </a:lnTo>
                  <a:lnTo>
                    <a:pt x="466344" y="280416"/>
                  </a:lnTo>
                  <a:lnTo>
                    <a:pt x="472440" y="234696"/>
                  </a:lnTo>
                  <a:close/>
                </a:path>
              </a:pathLst>
            </a:custGeom>
            <a:solidFill>
              <a:srgbClr val="799699"/>
            </a:solidFill>
          </p:spPr>
          <p:txBody>
            <a:bodyPr wrap="square" lIns="0" tIns="0" rIns="0" bIns="0" rtlCol="0"/>
            <a:lstStyle/>
            <a:p>
              <a:endParaRPr/>
            </a:p>
          </p:txBody>
        </p:sp>
      </p:grpSp>
      <p:sp>
        <p:nvSpPr>
          <p:cNvPr id="12" name="object 12"/>
          <p:cNvSpPr txBox="1"/>
          <p:nvPr/>
        </p:nvSpPr>
        <p:spPr>
          <a:xfrm>
            <a:off x="825500" y="1530940"/>
            <a:ext cx="5758815" cy="4717958"/>
          </a:xfrm>
          <a:prstGeom prst="rect">
            <a:avLst/>
          </a:prstGeom>
        </p:spPr>
        <p:txBody>
          <a:bodyPr vert="horz" wrap="square" lIns="0" tIns="39370" rIns="0" bIns="0" rtlCol="0">
            <a:spAutoFit/>
          </a:bodyPr>
          <a:lstStyle/>
          <a:p>
            <a:pPr marR="1409700" algn="r">
              <a:lnSpc>
                <a:spcPct val="100000"/>
              </a:lnSpc>
              <a:spcBef>
                <a:spcPts val="310"/>
              </a:spcBef>
            </a:pPr>
            <a:endParaRPr sz="1600" dirty="0" smtClean="0">
              <a:latin typeface="Georgia"/>
              <a:cs typeface="Georgia"/>
            </a:endParaRPr>
          </a:p>
          <a:p>
            <a:pPr marL="12700">
              <a:lnSpc>
                <a:spcPct val="100000"/>
              </a:lnSpc>
              <a:spcBef>
                <a:spcPts val="250"/>
              </a:spcBef>
            </a:pPr>
            <a:r>
              <a:rPr sz="2000" b="1" spc="-95" dirty="0" smtClean="0">
                <a:latin typeface="Arial"/>
                <a:cs typeface="Arial"/>
              </a:rPr>
              <a:t>Advantages</a:t>
            </a:r>
            <a:endParaRPr sz="2000" dirty="0" smtClean="0">
              <a:latin typeface="Arial"/>
              <a:cs typeface="Arial"/>
            </a:endParaRPr>
          </a:p>
          <a:p>
            <a:pPr marL="356870" indent="-344805">
              <a:lnSpc>
                <a:spcPct val="100000"/>
              </a:lnSpc>
              <a:buAutoNum type="arabicPeriod"/>
              <a:tabLst>
                <a:tab pos="356870" algn="l"/>
                <a:tab pos="357505" algn="l"/>
              </a:tabLst>
            </a:pPr>
            <a:r>
              <a:rPr sz="2000" spc="-55" dirty="0" smtClean="0">
                <a:latin typeface="Arial"/>
                <a:cs typeface="Arial"/>
              </a:rPr>
              <a:t>Product </a:t>
            </a:r>
            <a:r>
              <a:rPr sz="2000" spc="-85" dirty="0">
                <a:latin typeface="Arial"/>
                <a:cs typeface="Arial"/>
              </a:rPr>
              <a:t>can </a:t>
            </a:r>
            <a:r>
              <a:rPr sz="2000" spc="-90" dirty="0">
                <a:latin typeface="Arial"/>
                <a:cs typeface="Arial"/>
              </a:rPr>
              <a:t>be </a:t>
            </a:r>
            <a:r>
              <a:rPr sz="2000" spc="-65" dirty="0">
                <a:latin typeface="Arial"/>
                <a:cs typeface="Arial"/>
              </a:rPr>
              <a:t>developed </a:t>
            </a:r>
            <a:r>
              <a:rPr sz="2000" spc="30" dirty="0">
                <a:latin typeface="Arial"/>
                <a:cs typeface="Arial"/>
              </a:rPr>
              <a:t>within </a:t>
            </a:r>
            <a:r>
              <a:rPr sz="2000" spc="-30" dirty="0">
                <a:latin typeface="Arial"/>
                <a:cs typeface="Arial"/>
              </a:rPr>
              <a:t>short </a:t>
            </a:r>
            <a:r>
              <a:rPr sz="2000" spc="-15" dirty="0">
                <a:latin typeface="Arial"/>
                <a:cs typeface="Arial"/>
              </a:rPr>
              <a:t>time</a:t>
            </a:r>
            <a:r>
              <a:rPr sz="2000" spc="-270" dirty="0">
                <a:latin typeface="Arial"/>
                <a:cs typeface="Arial"/>
              </a:rPr>
              <a:t> </a:t>
            </a:r>
            <a:r>
              <a:rPr sz="2000" spc="-20" dirty="0">
                <a:latin typeface="Arial"/>
                <a:cs typeface="Arial"/>
              </a:rPr>
              <a:t>period</a:t>
            </a:r>
            <a:endParaRPr sz="2000" dirty="0">
              <a:latin typeface="Arial"/>
              <a:cs typeface="Arial"/>
            </a:endParaRPr>
          </a:p>
          <a:p>
            <a:pPr marL="356870" indent="-344805">
              <a:lnSpc>
                <a:spcPct val="100000"/>
              </a:lnSpc>
              <a:buAutoNum type="arabicPeriod"/>
              <a:tabLst>
                <a:tab pos="356870" algn="l"/>
                <a:tab pos="357505" algn="l"/>
              </a:tabLst>
            </a:pPr>
            <a:r>
              <a:rPr sz="2000" spc="-80" dirty="0">
                <a:latin typeface="Arial"/>
                <a:cs typeface="Arial"/>
              </a:rPr>
              <a:t>Increase</a:t>
            </a:r>
            <a:r>
              <a:rPr sz="2000" spc="-120" dirty="0">
                <a:latin typeface="Arial"/>
                <a:cs typeface="Arial"/>
              </a:rPr>
              <a:t> </a:t>
            </a:r>
            <a:r>
              <a:rPr sz="2000" spc="-70" dirty="0">
                <a:latin typeface="Arial"/>
                <a:cs typeface="Arial"/>
              </a:rPr>
              <a:t>Reusability,</a:t>
            </a:r>
            <a:endParaRPr sz="2000" dirty="0">
              <a:latin typeface="Arial"/>
              <a:cs typeface="Arial"/>
            </a:endParaRPr>
          </a:p>
          <a:p>
            <a:pPr marL="356870" indent="-344805">
              <a:lnSpc>
                <a:spcPct val="100000"/>
              </a:lnSpc>
              <a:buAutoNum type="arabicPeriod"/>
              <a:tabLst>
                <a:tab pos="356870" algn="l"/>
                <a:tab pos="357505" algn="l"/>
              </a:tabLst>
            </a:pPr>
            <a:r>
              <a:rPr sz="2000" spc="-15" dirty="0">
                <a:latin typeface="Arial"/>
                <a:cs typeface="Arial"/>
              </a:rPr>
              <a:t>Minimal </a:t>
            </a:r>
            <a:r>
              <a:rPr sz="2000" spc="-130" dirty="0">
                <a:latin typeface="Arial"/>
                <a:cs typeface="Arial"/>
              </a:rPr>
              <a:t>Code</a:t>
            </a:r>
            <a:r>
              <a:rPr sz="2000" spc="-195" dirty="0">
                <a:latin typeface="Arial"/>
                <a:cs typeface="Arial"/>
              </a:rPr>
              <a:t> </a:t>
            </a:r>
            <a:r>
              <a:rPr sz="2000" spc="-5" dirty="0">
                <a:latin typeface="Arial"/>
                <a:cs typeface="Arial"/>
              </a:rPr>
              <a:t>Writing</a:t>
            </a:r>
            <a:endParaRPr sz="2000" dirty="0">
              <a:latin typeface="Arial"/>
              <a:cs typeface="Arial"/>
            </a:endParaRPr>
          </a:p>
          <a:p>
            <a:pPr marL="356870" indent="-344805">
              <a:lnSpc>
                <a:spcPct val="100000"/>
              </a:lnSpc>
              <a:buAutoNum type="arabicPeriod"/>
              <a:tabLst>
                <a:tab pos="356870" algn="l"/>
                <a:tab pos="357505" algn="l"/>
              </a:tabLst>
            </a:pPr>
            <a:r>
              <a:rPr sz="2000" spc="-114" dirty="0">
                <a:latin typeface="Arial"/>
                <a:cs typeface="Arial"/>
              </a:rPr>
              <a:t>Resolve </a:t>
            </a:r>
            <a:r>
              <a:rPr sz="2000" spc="-25" dirty="0">
                <a:latin typeface="Arial"/>
                <a:cs typeface="Arial"/>
              </a:rPr>
              <a:t>Integration</a:t>
            </a:r>
            <a:r>
              <a:rPr sz="2000" spc="-90" dirty="0">
                <a:latin typeface="Arial"/>
                <a:cs typeface="Arial"/>
              </a:rPr>
              <a:t> </a:t>
            </a:r>
            <a:r>
              <a:rPr sz="2000" spc="-100" dirty="0">
                <a:latin typeface="Arial"/>
                <a:cs typeface="Arial"/>
              </a:rPr>
              <a:t>Issues.</a:t>
            </a:r>
            <a:endParaRPr sz="2000" dirty="0">
              <a:latin typeface="Arial"/>
              <a:cs typeface="Arial"/>
            </a:endParaRPr>
          </a:p>
          <a:p>
            <a:pPr>
              <a:lnSpc>
                <a:spcPct val="100000"/>
              </a:lnSpc>
              <a:spcBef>
                <a:spcPts val="40"/>
              </a:spcBef>
            </a:pPr>
            <a:endParaRPr sz="2050" dirty="0">
              <a:latin typeface="Arial"/>
              <a:cs typeface="Arial"/>
            </a:endParaRPr>
          </a:p>
          <a:p>
            <a:pPr marL="12700">
              <a:lnSpc>
                <a:spcPct val="100000"/>
              </a:lnSpc>
              <a:spcBef>
                <a:spcPts val="5"/>
              </a:spcBef>
            </a:pPr>
            <a:r>
              <a:rPr sz="2000" b="1" spc="-80" dirty="0">
                <a:latin typeface="Arial"/>
                <a:cs typeface="Arial"/>
              </a:rPr>
              <a:t>Disadvantages</a:t>
            </a:r>
            <a:endParaRPr sz="2000" dirty="0">
              <a:latin typeface="Arial"/>
              <a:cs typeface="Arial"/>
            </a:endParaRPr>
          </a:p>
          <a:p>
            <a:pPr marL="356870" indent="-344805">
              <a:lnSpc>
                <a:spcPct val="100000"/>
              </a:lnSpc>
              <a:spcBef>
                <a:spcPts val="480"/>
              </a:spcBef>
              <a:buAutoNum type="arabicPeriod"/>
              <a:tabLst>
                <a:tab pos="356870" algn="l"/>
                <a:tab pos="357505" algn="l"/>
              </a:tabLst>
            </a:pPr>
            <a:r>
              <a:rPr sz="2000" spc="-50" dirty="0">
                <a:latin typeface="Arial"/>
                <a:cs typeface="Arial"/>
              </a:rPr>
              <a:t>Sufficient </a:t>
            </a:r>
            <a:r>
              <a:rPr sz="2000" spc="-45" dirty="0">
                <a:latin typeface="Arial"/>
                <a:cs typeface="Arial"/>
              </a:rPr>
              <a:t>manpower </a:t>
            </a:r>
            <a:r>
              <a:rPr sz="2000" spc="-15" dirty="0">
                <a:latin typeface="Arial"/>
                <a:cs typeface="Arial"/>
              </a:rPr>
              <a:t>to </a:t>
            </a:r>
            <a:r>
              <a:rPr sz="2000" spc="-80" dirty="0">
                <a:latin typeface="Arial"/>
                <a:cs typeface="Arial"/>
              </a:rPr>
              <a:t>create</a:t>
            </a:r>
            <a:r>
              <a:rPr sz="2000" spc="-170" dirty="0">
                <a:latin typeface="Arial"/>
                <a:cs typeface="Arial"/>
              </a:rPr>
              <a:t> </a:t>
            </a:r>
            <a:r>
              <a:rPr sz="2000" spc="-70" dirty="0">
                <a:latin typeface="Arial"/>
                <a:cs typeface="Arial"/>
              </a:rPr>
              <a:t>team</a:t>
            </a:r>
            <a:endParaRPr sz="2000" dirty="0">
              <a:latin typeface="Arial"/>
              <a:cs typeface="Arial"/>
            </a:endParaRPr>
          </a:p>
          <a:p>
            <a:pPr marL="356870" indent="-344805">
              <a:lnSpc>
                <a:spcPct val="100000"/>
              </a:lnSpc>
              <a:spcBef>
                <a:spcPts val="480"/>
              </a:spcBef>
              <a:buAutoNum type="arabicPeriod"/>
              <a:tabLst>
                <a:tab pos="356870" algn="l"/>
                <a:tab pos="357505" algn="l"/>
              </a:tabLst>
            </a:pPr>
            <a:r>
              <a:rPr sz="2000" spc="-15" dirty="0">
                <a:latin typeface="Arial"/>
                <a:cs typeface="Arial"/>
              </a:rPr>
              <a:t>All</a:t>
            </a:r>
            <a:r>
              <a:rPr sz="2000" spc="-120" dirty="0">
                <a:latin typeface="Arial"/>
                <a:cs typeface="Arial"/>
              </a:rPr>
              <a:t> </a:t>
            </a:r>
            <a:r>
              <a:rPr sz="2000" spc="-70" dirty="0">
                <a:latin typeface="Arial"/>
                <a:cs typeface="Arial"/>
              </a:rPr>
              <a:t>team</a:t>
            </a:r>
            <a:r>
              <a:rPr sz="2000" spc="-105" dirty="0">
                <a:latin typeface="Arial"/>
                <a:cs typeface="Arial"/>
              </a:rPr>
              <a:t> </a:t>
            </a:r>
            <a:r>
              <a:rPr sz="2000" spc="-30" dirty="0">
                <a:latin typeface="Arial"/>
                <a:cs typeface="Arial"/>
              </a:rPr>
              <a:t>should</a:t>
            </a:r>
            <a:r>
              <a:rPr sz="2000" spc="-125" dirty="0">
                <a:latin typeface="Arial"/>
                <a:cs typeface="Arial"/>
              </a:rPr>
              <a:t> </a:t>
            </a:r>
            <a:r>
              <a:rPr sz="2000" dirty="0">
                <a:latin typeface="Arial"/>
                <a:cs typeface="Arial"/>
              </a:rPr>
              <a:t>work</a:t>
            </a:r>
            <a:r>
              <a:rPr sz="2000" spc="-65" dirty="0">
                <a:latin typeface="Arial"/>
                <a:cs typeface="Arial"/>
              </a:rPr>
              <a:t> </a:t>
            </a:r>
            <a:r>
              <a:rPr sz="2000" spc="20" dirty="0">
                <a:latin typeface="Arial"/>
                <a:cs typeface="Arial"/>
              </a:rPr>
              <a:t>in</a:t>
            </a:r>
            <a:r>
              <a:rPr sz="2000" spc="-130" dirty="0">
                <a:latin typeface="Arial"/>
                <a:cs typeface="Arial"/>
              </a:rPr>
              <a:t> </a:t>
            </a:r>
            <a:r>
              <a:rPr sz="2000" spc="-35" dirty="0">
                <a:latin typeface="Arial"/>
                <a:cs typeface="Arial"/>
              </a:rPr>
              <a:t>parallel</a:t>
            </a:r>
            <a:endParaRPr sz="2000" dirty="0">
              <a:latin typeface="Arial"/>
              <a:cs typeface="Arial"/>
            </a:endParaRPr>
          </a:p>
          <a:p>
            <a:pPr marL="356870" indent="-344805">
              <a:lnSpc>
                <a:spcPct val="100000"/>
              </a:lnSpc>
              <a:spcBef>
                <a:spcPts val="480"/>
              </a:spcBef>
              <a:buAutoNum type="arabicPeriod"/>
              <a:tabLst>
                <a:tab pos="356870" algn="l"/>
                <a:tab pos="357505" algn="l"/>
              </a:tabLst>
            </a:pPr>
            <a:r>
              <a:rPr sz="2000" spc="-45" dirty="0">
                <a:latin typeface="Arial"/>
                <a:cs typeface="Arial"/>
              </a:rPr>
              <a:t>Not </a:t>
            </a:r>
            <a:r>
              <a:rPr sz="2000" spc="-30" dirty="0">
                <a:latin typeface="Arial"/>
                <a:cs typeface="Arial"/>
              </a:rPr>
              <a:t>appropriate </a:t>
            </a:r>
            <a:r>
              <a:rPr sz="2000" spc="-40" dirty="0">
                <a:latin typeface="Arial"/>
                <a:cs typeface="Arial"/>
              </a:rPr>
              <a:t>when </a:t>
            </a:r>
            <a:r>
              <a:rPr sz="2000" spc="-55" dirty="0">
                <a:latin typeface="Arial"/>
                <a:cs typeface="Arial"/>
              </a:rPr>
              <a:t>technical </a:t>
            </a:r>
            <a:r>
              <a:rPr sz="2000" spc="-10" dirty="0">
                <a:latin typeface="Arial"/>
                <a:cs typeface="Arial"/>
              </a:rPr>
              <a:t>risk </a:t>
            </a:r>
            <a:r>
              <a:rPr sz="2000" spc="-50" dirty="0">
                <a:latin typeface="Arial"/>
                <a:cs typeface="Arial"/>
              </a:rPr>
              <a:t>is</a:t>
            </a:r>
            <a:r>
              <a:rPr sz="2000" spc="-325" dirty="0">
                <a:latin typeface="Arial"/>
                <a:cs typeface="Arial"/>
              </a:rPr>
              <a:t> </a:t>
            </a:r>
            <a:r>
              <a:rPr sz="2000" spc="-35" dirty="0">
                <a:latin typeface="Arial"/>
                <a:cs typeface="Arial"/>
              </a:rPr>
              <a:t>high</a:t>
            </a:r>
            <a:endParaRPr sz="2000" dirty="0">
              <a:latin typeface="Arial"/>
              <a:cs typeface="Arial"/>
            </a:endParaRPr>
          </a:p>
          <a:p>
            <a:pPr marL="356870" indent="-344805">
              <a:lnSpc>
                <a:spcPct val="100000"/>
              </a:lnSpc>
              <a:spcBef>
                <a:spcPts val="480"/>
              </a:spcBef>
              <a:buAutoNum type="arabicPeriod"/>
              <a:tabLst>
                <a:tab pos="356870" algn="l"/>
                <a:tab pos="357505" algn="l"/>
              </a:tabLst>
            </a:pPr>
            <a:r>
              <a:rPr sz="2000" spc="-70" dirty="0">
                <a:latin typeface="Arial"/>
                <a:cs typeface="Arial"/>
              </a:rPr>
              <a:t>Only </a:t>
            </a:r>
            <a:r>
              <a:rPr sz="2000" spc="-25" dirty="0">
                <a:latin typeface="Arial"/>
                <a:cs typeface="Arial"/>
              </a:rPr>
              <a:t>for </a:t>
            </a:r>
            <a:r>
              <a:rPr sz="2000" spc="-65" dirty="0">
                <a:latin typeface="Arial"/>
                <a:cs typeface="Arial"/>
              </a:rPr>
              <a:t>large</a:t>
            </a:r>
            <a:r>
              <a:rPr sz="2000" spc="-175" dirty="0">
                <a:latin typeface="Arial"/>
                <a:cs typeface="Arial"/>
              </a:rPr>
              <a:t> </a:t>
            </a:r>
            <a:r>
              <a:rPr sz="2000" spc="-35" dirty="0">
                <a:latin typeface="Arial"/>
                <a:cs typeface="Arial"/>
              </a:rPr>
              <a:t>products</a:t>
            </a:r>
            <a:endParaRPr sz="2000" dirty="0">
              <a:latin typeface="Arial"/>
              <a:cs typeface="Arial"/>
            </a:endParaRPr>
          </a:p>
          <a:p>
            <a:pPr marL="356870" indent="-344805">
              <a:lnSpc>
                <a:spcPct val="100000"/>
              </a:lnSpc>
              <a:spcBef>
                <a:spcPts val="480"/>
              </a:spcBef>
              <a:buAutoNum type="arabicPeriod"/>
              <a:tabLst>
                <a:tab pos="356870" algn="l"/>
                <a:tab pos="357505" algn="l"/>
              </a:tabLst>
            </a:pPr>
            <a:r>
              <a:rPr sz="2000" b="1" spc="-90" dirty="0">
                <a:latin typeface="Arial"/>
                <a:cs typeface="Arial"/>
              </a:rPr>
              <a:t>Reduce</a:t>
            </a:r>
            <a:r>
              <a:rPr sz="2000" b="1" spc="-110" dirty="0">
                <a:latin typeface="Arial"/>
                <a:cs typeface="Arial"/>
              </a:rPr>
              <a:t> </a:t>
            </a:r>
            <a:r>
              <a:rPr sz="2000" b="1" spc="-50" dirty="0">
                <a:latin typeface="Arial"/>
                <a:cs typeface="Arial"/>
              </a:rPr>
              <a:t>Scalability</a:t>
            </a:r>
            <a:endParaRPr sz="2000" dirty="0">
              <a:latin typeface="Arial"/>
              <a:cs typeface="Arial"/>
            </a:endParaRPr>
          </a:p>
          <a:p>
            <a:pPr marL="356870" indent="-344805">
              <a:lnSpc>
                <a:spcPct val="100000"/>
              </a:lnSpc>
              <a:spcBef>
                <a:spcPts val="480"/>
              </a:spcBef>
              <a:buAutoNum type="arabicPeriod"/>
              <a:tabLst>
                <a:tab pos="356870" algn="l"/>
                <a:tab pos="357505" algn="l"/>
              </a:tabLst>
            </a:pPr>
            <a:r>
              <a:rPr sz="2000" b="1" spc="-85" dirty="0">
                <a:latin typeface="Arial"/>
                <a:cs typeface="Arial"/>
              </a:rPr>
              <a:t>Reduced</a:t>
            </a:r>
            <a:r>
              <a:rPr sz="2000" b="1" spc="-100" dirty="0">
                <a:latin typeface="Arial"/>
                <a:cs typeface="Arial"/>
              </a:rPr>
              <a:t> </a:t>
            </a:r>
            <a:r>
              <a:rPr sz="2000" b="1" spc="-70" dirty="0">
                <a:latin typeface="Arial"/>
                <a:cs typeface="Arial"/>
              </a:rPr>
              <a:t>Features</a:t>
            </a:r>
            <a:endParaRPr sz="2000" dirty="0">
              <a:latin typeface="Arial"/>
              <a:cs typeface="Arial"/>
            </a:endParaRPr>
          </a:p>
        </p:txBody>
      </p:sp>
      <p:sp>
        <p:nvSpPr>
          <p:cNvPr id="13" name="object 13"/>
          <p:cNvSpPr txBox="1">
            <a:spLocks noGrp="1"/>
          </p:cNvSpPr>
          <p:nvPr>
            <p:ph type="title"/>
          </p:nvPr>
        </p:nvSpPr>
        <p:spPr>
          <a:xfrm>
            <a:off x="2818892" y="749300"/>
            <a:ext cx="4377690" cy="574040"/>
          </a:xfrm>
          <a:prstGeom prst="rect">
            <a:avLst/>
          </a:prstGeom>
        </p:spPr>
        <p:txBody>
          <a:bodyPr vert="horz" wrap="square" lIns="0" tIns="12700" rIns="0" bIns="0" rtlCol="0">
            <a:spAutoFit/>
          </a:bodyPr>
          <a:lstStyle/>
          <a:p>
            <a:pPr marL="12700">
              <a:lnSpc>
                <a:spcPct val="100000"/>
              </a:lnSpc>
              <a:spcBef>
                <a:spcPts val="100"/>
              </a:spcBef>
            </a:pPr>
            <a:r>
              <a:rPr sz="3600" spc="-110" dirty="0">
                <a:latin typeface="Arial"/>
                <a:cs typeface="Arial"/>
              </a:rPr>
              <a:t>The </a:t>
            </a:r>
            <a:r>
              <a:rPr sz="3600" spc="-254" dirty="0">
                <a:latin typeface="Arial"/>
                <a:cs typeface="Arial"/>
              </a:rPr>
              <a:t>RAD </a:t>
            </a:r>
            <a:r>
              <a:rPr sz="3600" spc="-85" dirty="0">
                <a:latin typeface="Arial"/>
                <a:cs typeface="Arial"/>
              </a:rPr>
              <a:t>Model</a:t>
            </a:r>
            <a:r>
              <a:rPr sz="3600" spc="-350" dirty="0">
                <a:latin typeface="Arial"/>
                <a:cs typeface="Arial"/>
              </a:rPr>
              <a:t> </a:t>
            </a:r>
            <a:r>
              <a:rPr sz="3600" spc="-290" dirty="0">
                <a:latin typeface="Arial"/>
                <a:cs typeface="Arial"/>
              </a:rPr>
              <a:t>Cont…</a:t>
            </a:r>
            <a:endParaRPr sz="3600">
              <a:latin typeface="Arial"/>
              <a:cs typeface="Aria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 y="1853185"/>
            <a:ext cx="8839200" cy="4993005"/>
          </a:xfrm>
          <a:custGeom>
            <a:avLst/>
            <a:gdLst/>
            <a:ahLst/>
            <a:cxnLst/>
            <a:rect l="l" t="t" r="r" b="b"/>
            <a:pathLst>
              <a:path w="8839200" h="4993005">
                <a:moveTo>
                  <a:pt x="8839200" y="0"/>
                </a:moveTo>
                <a:lnTo>
                  <a:pt x="0" y="0"/>
                </a:lnTo>
                <a:lnTo>
                  <a:pt x="0" y="4992624"/>
                </a:lnTo>
                <a:lnTo>
                  <a:pt x="8839200" y="4992624"/>
                </a:lnTo>
                <a:lnTo>
                  <a:pt x="8839200" y="0"/>
                </a:lnTo>
                <a:close/>
              </a:path>
            </a:pathLst>
          </a:custGeom>
          <a:solidFill>
            <a:srgbClr val="C3CFD5"/>
          </a:solidFill>
        </p:spPr>
        <p:txBody>
          <a:bodyPr wrap="square" lIns="0" tIns="0" rIns="0" bIns="0" rtlCol="0"/>
          <a:lstStyle/>
          <a:p>
            <a:endParaRPr/>
          </a:p>
        </p:txBody>
      </p:sp>
      <p:grpSp>
        <p:nvGrpSpPr>
          <p:cNvPr id="3" name="object 3"/>
          <p:cNvGrpSpPr/>
          <p:nvPr/>
        </p:nvGrpSpPr>
        <p:grpSpPr>
          <a:xfrm>
            <a:off x="606551" y="612648"/>
            <a:ext cx="8845550" cy="6550659"/>
            <a:chOff x="606551" y="612648"/>
            <a:chExt cx="8845550" cy="6550659"/>
          </a:xfrm>
        </p:grpSpPr>
        <p:sp>
          <p:nvSpPr>
            <p:cNvPr id="4" name="object 4"/>
            <p:cNvSpPr/>
            <p:nvPr/>
          </p:nvSpPr>
          <p:spPr>
            <a:xfrm>
              <a:off x="609600" y="7156703"/>
              <a:ext cx="8839200" cy="6350"/>
            </a:xfrm>
            <a:custGeom>
              <a:avLst/>
              <a:gdLst/>
              <a:ahLst/>
              <a:cxnLst/>
              <a:rect l="l" t="t" r="r" b="b"/>
              <a:pathLst>
                <a:path w="8839200" h="6350">
                  <a:moveTo>
                    <a:pt x="8839200" y="0"/>
                  </a:moveTo>
                  <a:lnTo>
                    <a:pt x="0" y="0"/>
                  </a:lnTo>
                  <a:lnTo>
                    <a:pt x="0" y="6096"/>
                  </a:lnTo>
                  <a:lnTo>
                    <a:pt x="8839200" y="6096"/>
                  </a:lnTo>
                  <a:lnTo>
                    <a:pt x="8839200" y="0"/>
                  </a:lnTo>
                  <a:close/>
                </a:path>
              </a:pathLst>
            </a:custGeom>
            <a:solidFill>
              <a:srgbClr val="C3CFD5"/>
            </a:solidFill>
          </p:spPr>
          <p:txBody>
            <a:bodyPr wrap="square" lIns="0" tIns="0" rIns="0" bIns="0" rtlCol="0"/>
            <a:lstStyle/>
            <a:p>
              <a:endParaRPr/>
            </a:p>
          </p:txBody>
        </p:sp>
        <p:sp>
          <p:nvSpPr>
            <p:cNvPr id="5" name="object 5"/>
            <p:cNvSpPr/>
            <p:nvPr/>
          </p:nvSpPr>
          <p:spPr>
            <a:xfrm>
              <a:off x="606551" y="6845809"/>
              <a:ext cx="8833485" cy="311150"/>
            </a:xfrm>
            <a:custGeom>
              <a:avLst/>
              <a:gdLst/>
              <a:ahLst/>
              <a:cxnLst/>
              <a:rect l="l" t="t" r="r" b="b"/>
              <a:pathLst>
                <a:path w="8833485" h="311150">
                  <a:moveTo>
                    <a:pt x="8833104" y="0"/>
                  </a:moveTo>
                  <a:lnTo>
                    <a:pt x="0" y="0"/>
                  </a:lnTo>
                  <a:lnTo>
                    <a:pt x="0" y="310896"/>
                  </a:lnTo>
                  <a:lnTo>
                    <a:pt x="8833104" y="310896"/>
                  </a:lnTo>
                  <a:lnTo>
                    <a:pt x="8833104" y="0"/>
                  </a:lnTo>
                  <a:close/>
                </a:path>
              </a:pathLst>
            </a:custGeom>
            <a:solidFill>
              <a:srgbClr val="8AABAC"/>
            </a:solidFill>
          </p:spPr>
          <p:txBody>
            <a:bodyPr wrap="square" lIns="0" tIns="0" rIns="0" bIns="0" rtlCol="0"/>
            <a:lstStyle/>
            <a:p>
              <a:endParaRPr/>
            </a:p>
          </p:txBody>
        </p:sp>
        <p:sp>
          <p:nvSpPr>
            <p:cNvPr id="6" name="object 6"/>
            <p:cNvSpPr/>
            <p:nvPr/>
          </p:nvSpPr>
          <p:spPr>
            <a:xfrm>
              <a:off x="609600" y="612647"/>
              <a:ext cx="8842375" cy="6547484"/>
            </a:xfrm>
            <a:custGeom>
              <a:avLst/>
              <a:gdLst/>
              <a:ahLst/>
              <a:cxnLst/>
              <a:rect l="l" t="t" r="r" b="b"/>
              <a:pathLst>
                <a:path w="8842375" h="6547484">
                  <a:moveTo>
                    <a:pt x="8842248" y="0"/>
                  </a:moveTo>
                  <a:lnTo>
                    <a:pt x="8827008" y="0"/>
                  </a:lnTo>
                  <a:lnTo>
                    <a:pt x="8827008" y="6541008"/>
                  </a:lnTo>
                  <a:lnTo>
                    <a:pt x="9144" y="6541008"/>
                  </a:lnTo>
                  <a:lnTo>
                    <a:pt x="0" y="6541008"/>
                  </a:lnTo>
                  <a:lnTo>
                    <a:pt x="9144" y="6547104"/>
                  </a:lnTo>
                  <a:lnTo>
                    <a:pt x="8827008" y="6547104"/>
                  </a:lnTo>
                  <a:lnTo>
                    <a:pt x="8842248" y="6547104"/>
                  </a:lnTo>
                  <a:lnTo>
                    <a:pt x="8842248" y="0"/>
                  </a:lnTo>
                  <a:close/>
                </a:path>
              </a:pathLst>
            </a:custGeom>
            <a:solidFill>
              <a:srgbClr val="799699"/>
            </a:solidFill>
          </p:spPr>
          <p:txBody>
            <a:bodyPr wrap="square" lIns="0" tIns="0" rIns="0" bIns="0" rtlCol="0"/>
            <a:lstStyle/>
            <a:p>
              <a:endParaRPr/>
            </a:p>
          </p:txBody>
        </p:sp>
      </p:grpSp>
      <p:grpSp>
        <p:nvGrpSpPr>
          <p:cNvPr id="7" name="object 7"/>
          <p:cNvGrpSpPr/>
          <p:nvPr/>
        </p:nvGrpSpPr>
        <p:grpSpPr>
          <a:xfrm>
            <a:off x="603504" y="606551"/>
            <a:ext cx="8848725" cy="6562725"/>
            <a:chOff x="603504" y="606551"/>
            <a:chExt cx="8848725" cy="6562725"/>
          </a:xfrm>
        </p:grpSpPr>
        <p:sp>
          <p:nvSpPr>
            <p:cNvPr id="8" name="object 8"/>
            <p:cNvSpPr/>
            <p:nvPr/>
          </p:nvSpPr>
          <p:spPr>
            <a:xfrm>
              <a:off x="603504" y="606551"/>
              <a:ext cx="8848725" cy="6562725"/>
            </a:xfrm>
            <a:custGeom>
              <a:avLst/>
              <a:gdLst/>
              <a:ahLst/>
              <a:cxnLst/>
              <a:rect l="l" t="t" r="r" b="b"/>
              <a:pathLst>
                <a:path w="8848725" h="6562725">
                  <a:moveTo>
                    <a:pt x="8848344" y="0"/>
                  </a:moveTo>
                  <a:lnTo>
                    <a:pt x="0" y="0"/>
                  </a:lnTo>
                  <a:lnTo>
                    <a:pt x="0" y="6562344"/>
                  </a:lnTo>
                  <a:lnTo>
                    <a:pt x="8848344" y="6562344"/>
                  </a:lnTo>
                  <a:lnTo>
                    <a:pt x="8848344" y="6553200"/>
                  </a:lnTo>
                  <a:lnTo>
                    <a:pt x="15240" y="6553200"/>
                  </a:lnTo>
                  <a:lnTo>
                    <a:pt x="6096" y="6547104"/>
                  </a:lnTo>
                  <a:lnTo>
                    <a:pt x="15240" y="6547104"/>
                  </a:lnTo>
                  <a:lnTo>
                    <a:pt x="15240" y="15240"/>
                  </a:lnTo>
                  <a:lnTo>
                    <a:pt x="8833104" y="15240"/>
                  </a:lnTo>
                  <a:lnTo>
                    <a:pt x="8833104" y="6096"/>
                  </a:lnTo>
                  <a:lnTo>
                    <a:pt x="8848344" y="6096"/>
                  </a:lnTo>
                  <a:lnTo>
                    <a:pt x="8848344" y="0"/>
                  </a:lnTo>
                  <a:close/>
                </a:path>
              </a:pathLst>
            </a:custGeom>
            <a:solidFill>
              <a:srgbClr val="799699"/>
            </a:solidFill>
          </p:spPr>
          <p:txBody>
            <a:bodyPr wrap="square" lIns="0" tIns="0" rIns="0" bIns="0" rtlCol="0"/>
            <a:lstStyle/>
            <a:p>
              <a:endParaRPr/>
            </a:p>
          </p:txBody>
        </p:sp>
        <p:sp>
          <p:nvSpPr>
            <p:cNvPr id="9" name="object 9"/>
            <p:cNvSpPr/>
            <p:nvPr/>
          </p:nvSpPr>
          <p:spPr>
            <a:xfrm>
              <a:off x="609600" y="1734312"/>
              <a:ext cx="8827135" cy="0"/>
            </a:xfrm>
            <a:custGeom>
              <a:avLst/>
              <a:gdLst/>
              <a:ahLst/>
              <a:cxnLst/>
              <a:rect l="l" t="t" r="r" b="b"/>
              <a:pathLst>
                <a:path w="8827135">
                  <a:moveTo>
                    <a:pt x="0" y="0"/>
                  </a:moveTo>
                  <a:lnTo>
                    <a:pt x="8827008" y="0"/>
                  </a:lnTo>
                </a:path>
              </a:pathLst>
            </a:custGeom>
            <a:ln w="12191">
              <a:solidFill>
                <a:srgbClr val="799699"/>
              </a:solidFill>
              <a:prstDash val="sysDash"/>
            </a:ln>
          </p:spPr>
          <p:txBody>
            <a:bodyPr wrap="square" lIns="0" tIns="0" rIns="0" bIns="0" rtlCol="0"/>
            <a:lstStyle/>
            <a:p>
              <a:endParaRPr/>
            </a:p>
          </p:txBody>
        </p:sp>
        <p:sp>
          <p:nvSpPr>
            <p:cNvPr id="10" name="object 10"/>
            <p:cNvSpPr/>
            <p:nvPr/>
          </p:nvSpPr>
          <p:spPr>
            <a:xfrm>
              <a:off x="4724400" y="1414271"/>
              <a:ext cx="609600" cy="609600"/>
            </a:xfrm>
            <a:custGeom>
              <a:avLst/>
              <a:gdLst/>
              <a:ahLst/>
              <a:cxnLst/>
              <a:rect l="l" t="t" r="r" b="b"/>
              <a:pathLst>
                <a:path w="609600" h="609600">
                  <a:moveTo>
                    <a:pt x="609600" y="304800"/>
                  </a:moveTo>
                  <a:lnTo>
                    <a:pt x="606552" y="256032"/>
                  </a:lnTo>
                  <a:lnTo>
                    <a:pt x="594360" y="210312"/>
                  </a:lnTo>
                  <a:lnTo>
                    <a:pt x="576072" y="167640"/>
                  </a:lnTo>
                  <a:lnTo>
                    <a:pt x="551688" y="128016"/>
                  </a:lnTo>
                  <a:lnTo>
                    <a:pt x="521208" y="91440"/>
                  </a:lnTo>
                  <a:lnTo>
                    <a:pt x="487680" y="60960"/>
                  </a:lnTo>
                  <a:lnTo>
                    <a:pt x="448056" y="36576"/>
                  </a:lnTo>
                  <a:lnTo>
                    <a:pt x="402336" y="18288"/>
                  </a:lnTo>
                  <a:lnTo>
                    <a:pt x="356616" y="6096"/>
                  </a:lnTo>
                  <a:lnTo>
                    <a:pt x="304800" y="0"/>
                  </a:lnTo>
                  <a:lnTo>
                    <a:pt x="256032" y="6096"/>
                  </a:lnTo>
                  <a:lnTo>
                    <a:pt x="210312" y="18288"/>
                  </a:lnTo>
                  <a:lnTo>
                    <a:pt x="167640" y="36576"/>
                  </a:lnTo>
                  <a:lnTo>
                    <a:pt x="128016" y="60960"/>
                  </a:lnTo>
                  <a:lnTo>
                    <a:pt x="91440" y="91440"/>
                  </a:lnTo>
                  <a:lnTo>
                    <a:pt x="60960" y="128016"/>
                  </a:lnTo>
                  <a:lnTo>
                    <a:pt x="36576" y="167640"/>
                  </a:lnTo>
                  <a:lnTo>
                    <a:pt x="18288" y="210312"/>
                  </a:lnTo>
                  <a:lnTo>
                    <a:pt x="6096" y="256032"/>
                  </a:lnTo>
                  <a:lnTo>
                    <a:pt x="0" y="304800"/>
                  </a:lnTo>
                  <a:lnTo>
                    <a:pt x="6096" y="356616"/>
                  </a:lnTo>
                  <a:lnTo>
                    <a:pt x="18288" y="402336"/>
                  </a:lnTo>
                  <a:lnTo>
                    <a:pt x="36576" y="445008"/>
                  </a:lnTo>
                  <a:lnTo>
                    <a:pt x="60960" y="484632"/>
                  </a:lnTo>
                  <a:lnTo>
                    <a:pt x="91440" y="521208"/>
                  </a:lnTo>
                  <a:lnTo>
                    <a:pt x="128016" y="551688"/>
                  </a:lnTo>
                  <a:lnTo>
                    <a:pt x="167640" y="576072"/>
                  </a:lnTo>
                  <a:lnTo>
                    <a:pt x="210312" y="594360"/>
                  </a:lnTo>
                  <a:lnTo>
                    <a:pt x="256032" y="606552"/>
                  </a:lnTo>
                  <a:lnTo>
                    <a:pt x="304800" y="609600"/>
                  </a:lnTo>
                  <a:lnTo>
                    <a:pt x="356616" y="606552"/>
                  </a:lnTo>
                  <a:lnTo>
                    <a:pt x="402336" y="594360"/>
                  </a:lnTo>
                  <a:lnTo>
                    <a:pt x="448056" y="576072"/>
                  </a:lnTo>
                  <a:lnTo>
                    <a:pt x="487680" y="551688"/>
                  </a:lnTo>
                  <a:lnTo>
                    <a:pt x="521208" y="521208"/>
                  </a:lnTo>
                  <a:lnTo>
                    <a:pt x="551688" y="484632"/>
                  </a:lnTo>
                  <a:lnTo>
                    <a:pt x="576072" y="445008"/>
                  </a:lnTo>
                  <a:lnTo>
                    <a:pt x="594360" y="402336"/>
                  </a:lnTo>
                  <a:lnTo>
                    <a:pt x="606552" y="356616"/>
                  </a:lnTo>
                  <a:lnTo>
                    <a:pt x="609600" y="304800"/>
                  </a:lnTo>
                  <a:close/>
                </a:path>
              </a:pathLst>
            </a:custGeom>
            <a:solidFill>
              <a:srgbClr val="FFFFFF"/>
            </a:solidFill>
          </p:spPr>
          <p:txBody>
            <a:bodyPr wrap="square" lIns="0" tIns="0" rIns="0" bIns="0" rtlCol="0"/>
            <a:lstStyle/>
            <a:p>
              <a:endParaRPr/>
            </a:p>
          </p:txBody>
        </p:sp>
        <p:sp>
          <p:nvSpPr>
            <p:cNvPr id="11" name="object 11"/>
            <p:cNvSpPr/>
            <p:nvPr/>
          </p:nvSpPr>
          <p:spPr>
            <a:xfrm>
              <a:off x="4794504" y="1484375"/>
              <a:ext cx="472440" cy="469900"/>
            </a:xfrm>
            <a:custGeom>
              <a:avLst/>
              <a:gdLst/>
              <a:ahLst/>
              <a:cxnLst/>
              <a:rect l="l" t="t" r="r" b="b"/>
              <a:pathLst>
                <a:path w="472439" h="469900">
                  <a:moveTo>
                    <a:pt x="438912" y="234696"/>
                  </a:moveTo>
                  <a:lnTo>
                    <a:pt x="435864" y="213360"/>
                  </a:lnTo>
                  <a:lnTo>
                    <a:pt x="429768" y="176784"/>
                  </a:lnTo>
                  <a:lnTo>
                    <a:pt x="423672" y="155448"/>
                  </a:lnTo>
                  <a:lnTo>
                    <a:pt x="420624" y="150368"/>
                  </a:lnTo>
                  <a:lnTo>
                    <a:pt x="420624" y="216408"/>
                  </a:lnTo>
                  <a:lnTo>
                    <a:pt x="420624" y="256032"/>
                  </a:lnTo>
                  <a:lnTo>
                    <a:pt x="399288" y="323088"/>
                  </a:lnTo>
                  <a:lnTo>
                    <a:pt x="353568" y="377952"/>
                  </a:lnTo>
                  <a:lnTo>
                    <a:pt x="307848" y="405384"/>
                  </a:lnTo>
                  <a:lnTo>
                    <a:pt x="271272" y="417576"/>
                  </a:lnTo>
                  <a:lnTo>
                    <a:pt x="252984" y="420624"/>
                  </a:lnTo>
                  <a:lnTo>
                    <a:pt x="234696" y="420624"/>
                  </a:lnTo>
                  <a:lnTo>
                    <a:pt x="216408" y="417576"/>
                  </a:lnTo>
                  <a:lnTo>
                    <a:pt x="198120" y="417576"/>
                  </a:lnTo>
                  <a:lnTo>
                    <a:pt x="131064" y="387096"/>
                  </a:lnTo>
                  <a:lnTo>
                    <a:pt x="91440" y="350520"/>
                  </a:lnTo>
                  <a:lnTo>
                    <a:pt x="64008" y="304800"/>
                  </a:lnTo>
                  <a:lnTo>
                    <a:pt x="51816" y="252984"/>
                  </a:lnTo>
                  <a:lnTo>
                    <a:pt x="51816" y="216408"/>
                  </a:lnTo>
                  <a:lnTo>
                    <a:pt x="54864" y="195072"/>
                  </a:lnTo>
                  <a:lnTo>
                    <a:pt x="60960" y="179832"/>
                  </a:lnTo>
                  <a:lnTo>
                    <a:pt x="67056" y="161544"/>
                  </a:lnTo>
                  <a:lnTo>
                    <a:pt x="94488" y="115824"/>
                  </a:lnTo>
                  <a:lnTo>
                    <a:pt x="164592" y="64008"/>
                  </a:lnTo>
                  <a:lnTo>
                    <a:pt x="237744" y="48768"/>
                  </a:lnTo>
                  <a:lnTo>
                    <a:pt x="292608" y="57912"/>
                  </a:lnTo>
                  <a:lnTo>
                    <a:pt x="310896" y="64008"/>
                  </a:lnTo>
                  <a:lnTo>
                    <a:pt x="341376" y="82296"/>
                  </a:lnTo>
                  <a:lnTo>
                    <a:pt x="353568" y="94488"/>
                  </a:lnTo>
                  <a:lnTo>
                    <a:pt x="368808" y="106680"/>
                  </a:lnTo>
                  <a:lnTo>
                    <a:pt x="381000" y="118872"/>
                  </a:lnTo>
                  <a:lnTo>
                    <a:pt x="408432" y="164592"/>
                  </a:lnTo>
                  <a:lnTo>
                    <a:pt x="414528" y="179832"/>
                  </a:lnTo>
                  <a:lnTo>
                    <a:pt x="420624" y="216408"/>
                  </a:lnTo>
                  <a:lnTo>
                    <a:pt x="420624" y="150368"/>
                  </a:lnTo>
                  <a:lnTo>
                    <a:pt x="414528" y="140208"/>
                  </a:lnTo>
                  <a:lnTo>
                    <a:pt x="402336" y="121920"/>
                  </a:lnTo>
                  <a:lnTo>
                    <a:pt x="393192" y="106680"/>
                  </a:lnTo>
                  <a:lnTo>
                    <a:pt x="365760" y="79248"/>
                  </a:lnTo>
                  <a:lnTo>
                    <a:pt x="313944" y="48768"/>
                  </a:lnTo>
                  <a:lnTo>
                    <a:pt x="277368" y="36576"/>
                  </a:lnTo>
                  <a:lnTo>
                    <a:pt x="256032" y="33528"/>
                  </a:lnTo>
                  <a:lnTo>
                    <a:pt x="216408" y="33528"/>
                  </a:lnTo>
                  <a:lnTo>
                    <a:pt x="158496" y="48768"/>
                  </a:lnTo>
                  <a:lnTo>
                    <a:pt x="124968" y="67056"/>
                  </a:lnTo>
                  <a:lnTo>
                    <a:pt x="79248" y="106680"/>
                  </a:lnTo>
                  <a:lnTo>
                    <a:pt x="70104" y="121920"/>
                  </a:lnTo>
                  <a:lnTo>
                    <a:pt x="57912" y="137160"/>
                  </a:lnTo>
                  <a:lnTo>
                    <a:pt x="51816" y="155448"/>
                  </a:lnTo>
                  <a:lnTo>
                    <a:pt x="42672" y="173736"/>
                  </a:lnTo>
                  <a:lnTo>
                    <a:pt x="39624" y="195072"/>
                  </a:lnTo>
                  <a:lnTo>
                    <a:pt x="36576" y="213360"/>
                  </a:lnTo>
                  <a:lnTo>
                    <a:pt x="33528" y="234696"/>
                  </a:lnTo>
                  <a:lnTo>
                    <a:pt x="36576" y="256032"/>
                  </a:lnTo>
                  <a:lnTo>
                    <a:pt x="39624" y="274320"/>
                  </a:lnTo>
                  <a:lnTo>
                    <a:pt x="42672" y="295656"/>
                  </a:lnTo>
                  <a:lnTo>
                    <a:pt x="48768" y="313944"/>
                  </a:lnTo>
                  <a:lnTo>
                    <a:pt x="57912" y="332232"/>
                  </a:lnTo>
                  <a:lnTo>
                    <a:pt x="70104" y="347472"/>
                  </a:lnTo>
                  <a:lnTo>
                    <a:pt x="79248" y="362712"/>
                  </a:lnTo>
                  <a:lnTo>
                    <a:pt x="106680" y="390144"/>
                  </a:lnTo>
                  <a:lnTo>
                    <a:pt x="158496" y="420624"/>
                  </a:lnTo>
                  <a:lnTo>
                    <a:pt x="195072" y="432816"/>
                  </a:lnTo>
                  <a:lnTo>
                    <a:pt x="216408" y="435864"/>
                  </a:lnTo>
                  <a:lnTo>
                    <a:pt x="256032" y="435864"/>
                  </a:lnTo>
                  <a:lnTo>
                    <a:pt x="313944" y="420624"/>
                  </a:lnTo>
                  <a:lnTo>
                    <a:pt x="347472" y="402336"/>
                  </a:lnTo>
                  <a:lnTo>
                    <a:pt x="377952" y="377952"/>
                  </a:lnTo>
                  <a:lnTo>
                    <a:pt x="414528" y="332232"/>
                  </a:lnTo>
                  <a:lnTo>
                    <a:pt x="420624" y="313944"/>
                  </a:lnTo>
                  <a:lnTo>
                    <a:pt x="429768" y="295656"/>
                  </a:lnTo>
                  <a:lnTo>
                    <a:pt x="432816" y="277368"/>
                  </a:lnTo>
                  <a:lnTo>
                    <a:pt x="438912" y="234696"/>
                  </a:lnTo>
                  <a:close/>
                </a:path>
                <a:path w="472439" h="469900">
                  <a:moveTo>
                    <a:pt x="472440" y="234696"/>
                  </a:moveTo>
                  <a:lnTo>
                    <a:pt x="466344" y="185928"/>
                  </a:lnTo>
                  <a:lnTo>
                    <a:pt x="454152" y="143256"/>
                  </a:lnTo>
                  <a:lnTo>
                    <a:pt x="454152" y="213360"/>
                  </a:lnTo>
                  <a:lnTo>
                    <a:pt x="454152" y="256032"/>
                  </a:lnTo>
                  <a:lnTo>
                    <a:pt x="438912" y="320040"/>
                  </a:lnTo>
                  <a:lnTo>
                    <a:pt x="405384" y="374904"/>
                  </a:lnTo>
                  <a:lnTo>
                    <a:pt x="374904" y="402336"/>
                  </a:lnTo>
                  <a:lnTo>
                    <a:pt x="359664" y="417576"/>
                  </a:lnTo>
                  <a:lnTo>
                    <a:pt x="323088" y="435864"/>
                  </a:lnTo>
                  <a:lnTo>
                    <a:pt x="301752" y="445008"/>
                  </a:lnTo>
                  <a:lnTo>
                    <a:pt x="280416" y="448056"/>
                  </a:lnTo>
                  <a:lnTo>
                    <a:pt x="259080" y="454152"/>
                  </a:lnTo>
                  <a:lnTo>
                    <a:pt x="213360" y="454152"/>
                  </a:lnTo>
                  <a:lnTo>
                    <a:pt x="192024" y="451104"/>
                  </a:lnTo>
                  <a:lnTo>
                    <a:pt x="170688" y="445008"/>
                  </a:lnTo>
                  <a:lnTo>
                    <a:pt x="152400" y="435864"/>
                  </a:lnTo>
                  <a:lnTo>
                    <a:pt x="131064" y="426720"/>
                  </a:lnTo>
                  <a:lnTo>
                    <a:pt x="97536" y="405384"/>
                  </a:lnTo>
                  <a:lnTo>
                    <a:pt x="67056" y="374904"/>
                  </a:lnTo>
                  <a:lnTo>
                    <a:pt x="42672" y="338328"/>
                  </a:lnTo>
                  <a:lnTo>
                    <a:pt x="27432" y="301752"/>
                  </a:lnTo>
                  <a:lnTo>
                    <a:pt x="18288" y="259080"/>
                  </a:lnTo>
                  <a:lnTo>
                    <a:pt x="18288" y="213360"/>
                  </a:lnTo>
                  <a:lnTo>
                    <a:pt x="33528" y="149352"/>
                  </a:lnTo>
                  <a:lnTo>
                    <a:pt x="54864" y="112776"/>
                  </a:lnTo>
                  <a:lnTo>
                    <a:pt x="82296" y="79248"/>
                  </a:lnTo>
                  <a:lnTo>
                    <a:pt x="112776" y="54864"/>
                  </a:lnTo>
                  <a:lnTo>
                    <a:pt x="149352" y="33528"/>
                  </a:lnTo>
                  <a:lnTo>
                    <a:pt x="192024" y="21336"/>
                  </a:lnTo>
                  <a:lnTo>
                    <a:pt x="234696" y="15240"/>
                  </a:lnTo>
                  <a:lnTo>
                    <a:pt x="259080" y="18288"/>
                  </a:lnTo>
                  <a:lnTo>
                    <a:pt x="301752" y="27432"/>
                  </a:lnTo>
                  <a:lnTo>
                    <a:pt x="341376" y="42672"/>
                  </a:lnTo>
                  <a:lnTo>
                    <a:pt x="356616" y="54864"/>
                  </a:lnTo>
                  <a:lnTo>
                    <a:pt x="374904" y="67056"/>
                  </a:lnTo>
                  <a:lnTo>
                    <a:pt x="405384" y="94488"/>
                  </a:lnTo>
                  <a:lnTo>
                    <a:pt x="429768" y="131064"/>
                  </a:lnTo>
                  <a:lnTo>
                    <a:pt x="451104" y="192024"/>
                  </a:lnTo>
                  <a:lnTo>
                    <a:pt x="454152" y="213360"/>
                  </a:lnTo>
                  <a:lnTo>
                    <a:pt x="454152" y="143256"/>
                  </a:lnTo>
                  <a:lnTo>
                    <a:pt x="417576" y="85344"/>
                  </a:lnTo>
                  <a:lnTo>
                    <a:pt x="384048" y="51816"/>
                  </a:lnTo>
                  <a:lnTo>
                    <a:pt x="347472" y="27432"/>
                  </a:lnTo>
                  <a:lnTo>
                    <a:pt x="304800" y="9144"/>
                  </a:lnTo>
                  <a:lnTo>
                    <a:pt x="259080" y="0"/>
                  </a:lnTo>
                  <a:lnTo>
                    <a:pt x="210312" y="0"/>
                  </a:lnTo>
                  <a:lnTo>
                    <a:pt x="121920" y="27432"/>
                  </a:lnTo>
                  <a:lnTo>
                    <a:pt x="85344" y="54864"/>
                  </a:lnTo>
                  <a:lnTo>
                    <a:pt x="54864" y="85344"/>
                  </a:lnTo>
                  <a:lnTo>
                    <a:pt x="27432" y="124968"/>
                  </a:lnTo>
                  <a:lnTo>
                    <a:pt x="12192" y="167640"/>
                  </a:lnTo>
                  <a:lnTo>
                    <a:pt x="0" y="237744"/>
                  </a:lnTo>
                  <a:lnTo>
                    <a:pt x="3048" y="259080"/>
                  </a:lnTo>
                  <a:lnTo>
                    <a:pt x="6096" y="283464"/>
                  </a:lnTo>
                  <a:lnTo>
                    <a:pt x="12192" y="304800"/>
                  </a:lnTo>
                  <a:lnTo>
                    <a:pt x="18288" y="329184"/>
                  </a:lnTo>
                  <a:lnTo>
                    <a:pt x="30480" y="347472"/>
                  </a:lnTo>
                  <a:lnTo>
                    <a:pt x="54864" y="387096"/>
                  </a:lnTo>
                  <a:lnTo>
                    <a:pt x="106680" y="432816"/>
                  </a:lnTo>
                  <a:lnTo>
                    <a:pt x="124968" y="441960"/>
                  </a:lnTo>
                  <a:lnTo>
                    <a:pt x="146304" y="454152"/>
                  </a:lnTo>
                  <a:lnTo>
                    <a:pt x="188976" y="466344"/>
                  </a:lnTo>
                  <a:lnTo>
                    <a:pt x="213360" y="469392"/>
                  </a:lnTo>
                  <a:lnTo>
                    <a:pt x="262128" y="469392"/>
                  </a:lnTo>
                  <a:lnTo>
                    <a:pt x="307848" y="460248"/>
                  </a:lnTo>
                  <a:lnTo>
                    <a:pt x="350520" y="441960"/>
                  </a:lnTo>
                  <a:lnTo>
                    <a:pt x="387096" y="417576"/>
                  </a:lnTo>
                  <a:lnTo>
                    <a:pt x="432816" y="365760"/>
                  </a:lnTo>
                  <a:lnTo>
                    <a:pt x="454152" y="326136"/>
                  </a:lnTo>
                  <a:lnTo>
                    <a:pt x="466344" y="280416"/>
                  </a:lnTo>
                  <a:lnTo>
                    <a:pt x="472440" y="234696"/>
                  </a:lnTo>
                  <a:close/>
                </a:path>
              </a:pathLst>
            </a:custGeom>
            <a:solidFill>
              <a:srgbClr val="799699"/>
            </a:solidFill>
          </p:spPr>
          <p:txBody>
            <a:bodyPr wrap="square" lIns="0" tIns="0" rIns="0" bIns="0" rtlCol="0"/>
            <a:lstStyle/>
            <a:p>
              <a:endParaRPr/>
            </a:p>
          </p:txBody>
        </p:sp>
      </p:grpSp>
      <p:sp>
        <p:nvSpPr>
          <p:cNvPr id="12" name="object 12"/>
          <p:cNvSpPr txBox="1">
            <a:spLocks noGrp="1"/>
          </p:cNvSpPr>
          <p:nvPr>
            <p:ph type="title"/>
          </p:nvPr>
        </p:nvSpPr>
        <p:spPr>
          <a:xfrm>
            <a:off x="2971292" y="670052"/>
            <a:ext cx="4229100" cy="574040"/>
          </a:xfrm>
          <a:prstGeom prst="rect">
            <a:avLst/>
          </a:prstGeom>
        </p:spPr>
        <p:txBody>
          <a:bodyPr vert="horz" wrap="square" lIns="0" tIns="12700" rIns="0" bIns="0" rtlCol="0">
            <a:spAutoFit/>
          </a:bodyPr>
          <a:lstStyle/>
          <a:p>
            <a:pPr marL="12700">
              <a:lnSpc>
                <a:spcPct val="100000"/>
              </a:lnSpc>
              <a:spcBef>
                <a:spcPts val="100"/>
              </a:spcBef>
            </a:pPr>
            <a:r>
              <a:rPr sz="3600" spc="-5" dirty="0"/>
              <a:t>Evolutionary</a:t>
            </a:r>
            <a:r>
              <a:rPr sz="3600" spc="-110" dirty="0"/>
              <a:t> </a:t>
            </a:r>
            <a:r>
              <a:rPr sz="3600" dirty="0"/>
              <a:t>Models</a:t>
            </a:r>
            <a:endParaRPr sz="3600"/>
          </a:p>
        </p:txBody>
      </p:sp>
      <p:sp>
        <p:nvSpPr>
          <p:cNvPr id="13" name="object 13"/>
          <p:cNvSpPr txBox="1"/>
          <p:nvPr/>
        </p:nvSpPr>
        <p:spPr>
          <a:xfrm>
            <a:off x="596900" y="1557021"/>
            <a:ext cx="8863965" cy="4795800"/>
          </a:xfrm>
          <a:prstGeom prst="rect">
            <a:avLst/>
          </a:prstGeom>
        </p:spPr>
        <p:txBody>
          <a:bodyPr vert="horz" wrap="square" lIns="0" tIns="13335" rIns="0" bIns="0" rtlCol="0">
            <a:spAutoFit/>
          </a:bodyPr>
          <a:lstStyle/>
          <a:p>
            <a:pPr marR="55880" algn="ctr">
              <a:lnSpc>
                <a:spcPct val="100000"/>
              </a:lnSpc>
              <a:spcBef>
                <a:spcPts val="105"/>
              </a:spcBef>
            </a:pPr>
            <a:endParaRPr sz="1600" dirty="0" smtClean="0">
              <a:latin typeface="Georgia"/>
              <a:cs typeface="Georgia"/>
            </a:endParaRPr>
          </a:p>
          <a:p>
            <a:pPr>
              <a:lnSpc>
                <a:spcPct val="100000"/>
              </a:lnSpc>
              <a:spcBef>
                <a:spcPts val="50"/>
              </a:spcBef>
            </a:pPr>
            <a:endParaRPr sz="2000" dirty="0" smtClean="0">
              <a:latin typeface="Georgia"/>
              <a:cs typeface="Georgia"/>
            </a:endParaRPr>
          </a:p>
          <a:p>
            <a:pPr marL="12700" marR="5080">
              <a:lnSpc>
                <a:spcPct val="102200"/>
              </a:lnSpc>
              <a:buFont typeface="Wingdings"/>
              <a:buChar char=""/>
              <a:tabLst>
                <a:tab pos="244475" algn="l"/>
              </a:tabLst>
            </a:pPr>
            <a:r>
              <a:rPr sz="1800" spc="-55" dirty="0" smtClean="0">
                <a:latin typeface="Arial"/>
                <a:cs typeface="Arial"/>
              </a:rPr>
              <a:t>They </a:t>
            </a:r>
            <a:r>
              <a:rPr sz="1800" spc="-65" dirty="0">
                <a:latin typeface="Arial"/>
                <a:cs typeface="Arial"/>
              </a:rPr>
              <a:t>are </a:t>
            </a:r>
            <a:r>
              <a:rPr sz="1800" spc="-50" dirty="0">
                <a:latin typeface="Arial"/>
                <a:cs typeface="Arial"/>
              </a:rPr>
              <a:t>basically </a:t>
            </a:r>
            <a:r>
              <a:rPr sz="1800" spc="-25" dirty="0">
                <a:latin typeface="Arial"/>
                <a:cs typeface="Arial"/>
              </a:rPr>
              <a:t>iterative </a:t>
            </a:r>
            <a:r>
              <a:rPr sz="1800" spc="-120" dirty="0">
                <a:latin typeface="Arial"/>
                <a:cs typeface="Arial"/>
              </a:rPr>
              <a:t>Once </a:t>
            </a:r>
            <a:r>
              <a:rPr sz="1800" spc="-35" dirty="0">
                <a:latin typeface="Arial"/>
                <a:cs typeface="Arial"/>
              </a:rPr>
              <a:t>the </a:t>
            </a:r>
            <a:r>
              <a:rPr sz="1800" spc="-30" dirty="0">
                <a:latin typeface="Arial"/>
                <a:cs typeface="Arial"/>
              </a:rPr>
              <a:t>requirements </a:t>
            </a:r>
            <a:r>
              <a:rPr sz="1800" spc="-70" dirty="0">
                <a:latin typeface="Arial"/>
                <a:cs typeface="Arial"/>
              </a:rPr>
              <a:t>are analyzed, </a:t>
            </a:r>
            <a:r>
              <a:rPr sz="1800" spc="-30" dirty="0">
                <a:latin typeface="Arial"/>
                <a:cs typeface="Arial"/>
              </a:rPr>
              <a:t>they </a:t>
            </a:r>
            <a:r>
              <a:rPr sz="1800" spc="-100" dirty="0">
                <a:latin typeface="Arial"/>
                <a:cs typeface="Arial"/>
              </a:rPr>
              <a:t>pass </a:t>
            </a:r>
            <a:r>
              <a:rPr sz="1800" spc="-20" dirty="0">
                <a:latin typeface="Arial"/>
                <a:cs typeface="Arial"/>
              </a:rPr>
              <a:t>through </a:t>
            </a:r>
            <a:r>
              <a:rPr sz="1800" spc="-125" dirty="0">
                <a:latin typeface="Arial"/>
                <a:cs typeface="Arial"/>
              </a:rPr>
              <a:t>a  </a:t>
            </a:r>
            <a:r>
              <a:rPr sz="1800" spc="-65" dirty="0">
                <a:latin typeface="Arial"/>
                <a:cs typeface="Arial"/>
              </a:rPr>
              <a:t>series </a:t>
            </a:r>
            <a:r>
              <a:rPr sz="1800" spc="-25" dirty="0">
                <a:latin typeface="Arial"/>
                <a:cs typeface="Arial"/>
              </a:rPr>
              <a:t>of </a:t>
            </a:r>
            <a:r>
              <a:rPr sz="1800" spc="-20" dirty="0">
                <a:latin typeface="Arial"/>
                <a:cs typeface="Arial"/>
              </a:rPr>
              <a:t>iterations </a:t>
            </a:r>
            <a:r>
              <a:rPr sz="1800" spc="30" dirty="0">
                <a:latin typeface="Arial"/>
                <a:cs typeface="Arial"/>
              </a:rPr>
              <a:t>till </a:t>
            </a:r>
            <a:r>
              <a:rPr sz="1800" spc="-35" dirty="0">
                <a:latin typeface="Arial"/>
                <a:cs typeface="Arial"/>
              </a:rPr>
              <a:t>the </a:t>
            </a:r>
            <a:r>
              <a:rPr sz="1800" spc="-45" dirty="0">
                <a:latin typeface="Arial"/>
                <a:cs typeface="Arial"/>
              </a:rPr>
              <a:t>complete </a:t>
            </a:r>
            <a:r>
              <a:rPr sz="1800" spc="-40" dirty="0">
                <a:latin typeface="Arial"/>
                <a:cs typeface="Arial"/>
              </a:rPr>
              <a:t>software is</a:t>
            </a:r>
            <a:r>
              <a:rPr sz="1800" spc="-55" dirty="0">
                <a:latin typeface="Arial"/>
                <a:cs typeface="Arial"/>
              </a:rPr>
              <a:t> </a:t>
            </a:r>
            <a:r>
              <a:rPr sz="1800" spc="-50" dirty="0">
                <a:latin typeface="Arial"/>
                <a:cs typeface="Arial"/>
              </a:rPr>
              <a:t>developed</a:t>
            </a:r>
            <a:r>
              <a:rPr sz="1800" spc="-50" dirty="0" smtClean="0">
                <a:latin typeface="Arial"/>
                <a:cs typeface="Arial"/>
              </a:rPr>
              <a:t>.</a:t>
            </a:r>
            <a:endParaRPr lang="en-US" sz="1800" spc="-50" dirty="0" smtClean="0">
              <a:latin typeface="Arial"/>
              <a:cs typeface="Arial"/>
            </a:endParaRPr>
          </a:p>
          <a:p>
            <a:pPr marL="12700" marR="5080">
              <a:lnSpc>
                <a:spcPct val="102200"/>
              </a:lnSpc>
              <a:tabLst>
                <a:tab pos="244475" algn="l"/>
              </a:tabLst>
            </a:pPr>
            <a:endParaRPr lang="en-US" sz="1800" spc="-50" dirty="0" smtClean="0">
              <a:latin typeface="Arial"/>
              <a:cs typeface="Arial"/>
            </a:endParaRPr>
          </a:p>
          <a:p>
            <a:pPr marL="12700" marR="5080">
              <a:lnSpc>
                <a:spcPct val="102200"/>
              </a:lnSpc>
              <a:tabLst>
                <a:tab pos="244475" algn="l"/>
              </a:tabLst>
            </a:pPr>
            <a:endParaRPr sz="1800" dirty="0">
              <a:latin typeface="Arial"/>
              <a:cs typeface="Arial"/>
            </a:endParaRPr>
          </a:p>
          <a:p>
            <a:pPr marL="12700" marR="17145">
              <a:lnSpc>
                <a:spcPct val="100000"/>
              </a:lnSpc>
              <a:buFont typeface="Wingdings"/>
              <a:buChar char=""/>
              <a:tabLst>
                <a:tab pos="194945" algn="l"/>
                <a:tab pos="2038985" algn="l"/>
                <a:tab pos="3645535" algn="l"/>
                <a:tab pos="4535805" algn="l"/>
                <a:tab pos="6325235" algn="l"/>
              </a:tabLst>
            </a:pPr>
            <a:r>
              <a:rPr sz="1800" spc="-65" dirty="0">
                <a:latin typeface="Arial"/>
                <a:cs typeface="Arial"/>
              </a:rPr>
              <a:t>The </a:t>
            </a:r>
            <a:r>
              <a:rPr sz="1800" spc="25" dirty="0">
                <a:latin typeface="Arial"/>
                <a:cs typeface="Arial"/>
              </a:rPr>
              <a:t> </a:t>
            </a:r>
            <a:r>
              <a:rPr sz="1800" spc="-20" dirty="0">
                <a:latin typeface="Arial"/>
                <a:cs typeface="Arial"/>
              </a:rPr>
              <a:t>evolutionary	</a:t>
            </a:r>
            <a:r>
              <a:rPr sz="1800" spc="-45" dirty="0">
                <a:latin typeface="Arial"/>
                <a:cs typeface="Arial"/>
              </a:rPr>
              <a:t>models </a:t>
            </a:r>
            <a:r>
              <a:rPr sz="1800" spc="30" dirty="0">
                <a:latin typeface="Arial"/>
                <a:cs typeface="Arial"/>
              </a:rPr>
              <a:t> </a:t>
            </a:r>
            <a:r>
              <a:rPr sz="1800" spc="-25" dirty="0">
                <a:latin typeface="Arial"/>
                <a:cs typeface="Arial"/>
              </a:rPr>
              <a:t>mainly	</a:t>
            </a:r>
            <a:r>
              <a:rPr sz="1800" spc="-20" dirty="0">
                <a:latin typeface="Arial"/>
                <a:cs typeface="Arial"/>
              </a:rPr>
              <a:t>support	</a:t>
            </a:r>
            <a:r>
              <a:rPr sz="1800" spc="-35" dirty="0">
                <a:latin typeface="Arial"/>
                <a:cs typeface="Arial"/>
              </a:rPr>
              <a:t>the </a:t>
            </a:r>
            <a:r>
              <a:rPr sz="1800" spc="35" dirty="0">
                <a:latin typeface="Arial"/>
                <a:cs typeface="Arial"/>
              </a:rPr>
              <a:t> </a:t>
            </a:r>
            <a:r>
              <a:rPr sz="1800" spc="-35" dirty="0">
                <a:latin typeface="Arial"/>
                <a:cs typeface="Arial"/>
              </a:rPr>
              <a:t>programmer	</a:t>
            </a:r>
            <a:r>
              <a:rPr sz="1800" spc="-20" dirty="0">
                <a:latin typeface="Arial"/>
                <a:cs typeface="Arial"/>
              </a:rPr>
              <a:t>to </a:t>
            </a:r>
            <a:r>
              <a:rPr sz="1800" spc="-45" dirty="0">
                <a:latin typeface="Arial"/>
                <a:cs typeface="Arial"/>
              </a:rPr>
              <a:t>develop </a:t>
            </a:r>
            <a:r>
              <a:rPr sz="1800" spc="-35" dirty="0">
                <a:latin typeface="Arial"/>
                <a:cs typeface="Arial"/>
              </a:rPr>
              <a:t>the </a:t>
            </a:r>
            <a:r>
              <a:rPr sz="1800" spc="-50" dirty="0">
                <a:latin typeface="Arial"/>
                <a:cs typeface="Arial"/>
              </a:rPr>
              <a:t>complete  </a:t>
            </a:r>
            <a:r>
              <a:rPr sz="1800" spc="-30" dirty="0">
                <a:latin typeface="Arial"/>
                <a:cs typeface="Arial"/>
              </a:rPr>
              <a:t>version </a:t>
            </a:r>
            <a:r>
              <a:rPr sz="1800" spc="-25" dirty="0">
                <a:latin typeface="Arial"/>
                <a:cs typeface="Arial"/>
              </a:rPr>
              <a:t>of </a:t>
            </a:r>
            <a:r>
              <a:rPr sz="1800" spc="-125" dirty="0">
                <a:latin typeface="Arial"/>
                <a:cs typeface="Arial"/>
              </a:rPr>
              <a:t>a </a:t>
            </a:r>
            <a:r>
              <a:rPr sz="1800" spc="-40" dirty="0">
                <a:latin typeface="Arial"/>
                <a:cs typeface="Arial"/>
              </a:rPr>
              <a:t>software., after </a:t>
            </a:r>
            <a:r>
              <a:rPr sz="1800" spc="-90" dirty="0">
                <a:latin typeface="Arial"/>
                <a:cs typeface="Arial"/>
              </a:rPr>
              <a:t>each </a:t>
            </a:r>
            <a:r>
              <a:rPr sz="1800" spc="-85" dirty="0">
                <a:latin typeface="Arial"/>
                <a:cs typeface="Arial"/>
              </a:rPr>
              <a:t>release, </a:t>
            </a:r>
            <a:r>
              <a:rPr sz="1800" spc="-80" dirty="0">
                <a:latin typeface="Arial"/>
                <a:cs typeface="Arial"/>
              </a:rPr>
              <a:t>based </a:t>
            </a:r>
            <a:r>
              <a:rPr sz="1800" spc="-25" dirty="0">
                <a:latin typeface="Arial"/>
                <a:cs typeface="Arial"/>
              </a:rPr>
              <a:t>on </a:t>
            </a:r>
            <a:r>
              <a:rPr sz="1800" spc="-35" dirty="0">
                <a:latin typeface="Arial"/>
                <a:cs typeface="Arial"/>
              </a:rPr>
              <a:t>the </a:t>
            </a:r>
            <a:r>
              <a:rPr sz="1800" spc="-30" dirty="0">
                <a:latin typeface="Arial"/>
                <a:cs typeface="Arial"/>
              </a:rPr>
              <a:t>review </a:t>
            </a:r>
            <a:r>
              <a:rPr sz="1800" spc="-50" dirty="0">
                <a:latin typeface="Arial"/>
                <a:cs typeface="Arial"/>
              </a:rPr>
              <a:t>given </a:t>
            </a:r>
            <a:r>
              <a:rPr sz="1800" spc="-25" dirty="0">
                <a:latin typeface="Arial"/>
                <a:cs typeface="Arial"/>
              </a:rPr>
              <a:t>by </a:t>
            </a:r>
            <a:r>
              <a:rPr sz="1800" spc="-35" dirty="0">
                <a:latin typeface="Arial"/>
                <a:cs typeface="Arial"/>
              </a:rPr>
              <a:t>the</a:t>
            </a:r>
            <a:r>
              <a:rPr sz="1800" spc="60" dirty="0">
                <a:latin typeface="Arial"/>
                <a:cs typeface="Arial"/>
              </a:rPr>
              <a:t> </a:t>
            </a:r>
            <a:r>
              <a:rPr sz="1800" spc="-35" dirty="0">
                <a:latin typeface="Arial"/>
                <a:cs typeface="Arial"/>
              </a:rPr>
              <a:t>reviewers</a:t>
            </a:r>
            <a:endParaRPr sz="1800" dirty="0">
              <a:latin typeface="Arial"/>
              <a:cs typeface="Arial"/>
            </a:endParaRPr>
          </a:p>
          <a:p>
            <a:pPr>
              <a:lnSpc>
                <a:spcPct val="100000"/>
              </a:lnSpc>
              <a:spcBef>
                <a:spcPts val="30"/>
              </a:spcBef>
            </a:pPr>
            <a:endParaRPr lang="en-US" sz="1850" dirty="0" smtClean="0">
              <a:latin typeface="Arial"/>
              <a:cs typeface="Arial"/>
            </a:endParaRPr>
          </a:p>
          <a:p>
            <a:pPr>
              <a:lnSpc>
                <a:spcPct val="100000"/>
              </a:lnSpc>
              <a:spcBef>
                <a:spcPts val="30"/>
              </a:spcBef>
            </a:pPr>
            <a:endParaRPr lang="en-US" sz="1850" dirty="0">
              <a:latin typeface="Arial"/>
              <a:cs typeface="Arial"/>
            </a:endParaRPr>
          </a:p>
          <a:p>
            <a:pPr>
              <a:lnSpc>
                <a:spcPct val="100000"/>
              </a:lnSpc>
              <a:spcBef>
                <a:spcPts val="30"/>
              </a:spcBef>
            </a:pPr>
            <a:endParaRPr lang="en-US" sz="1850" dirty="0" smtClean="0">
              <a:latin typeface="Arial"/>
              <a:cs typeface="Arial"/>
            </a:endParaRPr>
          </a:p>
          <a:p>
            <a:pPr>
              <a:lnSpc>
                <a:spcPct val="100000"/>
              </a:lnSpc>
              <a:spcBef>
                <a:spcPts val="30"/>
              </a:spcBef>
            </a:pPr>
            <a:endParaRPr lang="en-US" sz="1850" dirty="0">
              <a:latin typeface="Arial"/>
              <a:cs typeface="Arial"/>
            </a:endParaRPr>
          </a:p>
          <a:p>
            <a:pPr>
              <a:lnSpc>
                <a:spcPct val="100000"/>
              </a:lnSpc>
              <a:spcBef>
                <a:spcPts val="30"/>
              </a:spcBef>
            </a:pPr>
            <a:endParaRPr sz="1850" dirty="0">
              <a:latin typeface="Arial"/>
              <a:cs typeface="Arial"/>
            </a:endParaRPr>
          </a:p>
          <a:p>
            <a:pPr marL="12700">
              <a:lnSpc>
                <a:spcPct val="100000"/>
              </a:lnSpc>
            </a:pPr>
            <a:r>
              <a:rPr sz="1800" b="1" spc="-65" dirty="0">
                <a:latin typeface="Arial"/>
                <a:cs typeface="Arial"/>
              </a:rPr>
              <a:t>Types </a:t>
            </a:r>
            <a:r>
              <a:rPr sz="1800" b="1" spc="-45" dirty="0">
                <a:latin typeface="Arial"/>
                <a:cs typeface="Arial"/>
              </a:rPr>
              <a:t>of </a:t>
            </a:r>
            <a:r>
              <a:rPr sz="1800" b="1" spc="-35" dirty="0">
                <a:latin typeface="Arial"/>
                <a:cs typeface="Arial"/>
              </a:rPr>
              <a:t>Evolutionary</a:t>
            </a:r>
            <a:r>
              <a:rPr sz="1800" b="1" spc="-130" dirty="0">
                <a:latin typeface="Arial"/>
                <a:cs typeface="Arial"/>
              </a:rPr>
              <a:t> </a:t>
            </a:r>
            <a:r>
              <a:rPr sz="1800" b="1" spc="-50" dirty="0">
                <a:latin typeface="Arial"/>
                <a:cs typeface="Arial"/>
              </a:rPr>
              <a:t>Models</a:t>
            </a:r>
            <a:endParaRPr sz="1800" dirty="0">
              <a:latin typeface="Arial"/>
              <a:cs typeface="Arial"/>
            </a:endParaRPr>
          </a:p>
          <a:p>
            <a:pPr marL="356870" indent="-344805">
              <a:lnSpc>
                <a:spcPct val="100000"/>
              </a:lnSpc>
              <a:buAutoNum type="arabicPeriod"/>
              <a:tabLst>
                <a:tab pos="356870" algn="l"/>
                <a:tab pos="357505" algn="l"/>
              </a:tabLst>
            </a:pPr>
            <a:r>
              <a:rPr sz="1800" spc="-65" dirty="0">
                <a:latin typeface="Arial"/>
                <a:cs typeface="Arial"/>
              </a:rPr>
              <a:t>The </a:t>
            </a:r>
            <a:r>
              <a:rPr sz="1800" spc="-20" dirty="0">
                <a:latin typeface="Arial"/>
                <a:cs typeface="Arial"/>
              </a:rPr>
              <a:t>Prototyping</a:t>
            </a:r>
            <a:r>
              <a:rPr sz="1800" spc="70" dirty="0">
                <a:latin typeface="Arial"/>
                <a:cs typeface="Arial"/>
              </a:rPr>
              <a:t> </a:t>
            </a:r>
            <a:r>
              <a:rPr sz="1800" spc="-40" dirty="0">
                <a:latin typeface="Arial"/>
                <a:cs typeface="Arial"/>
              </a:rPr>
              <a:t>Model</a:t>
            </a:r>
            <a:endParaRPr sz="1800" dirty="0">
              <a:latin typeface="Arial"/>
              <a:cs typeface="Arial"/>
            </a:endParaRPr>
          </a:p>
          <a:p>
            <a:pPr marL="356870" indent="-344805">
              <a:lnSpc>
                <a:spcPct val="100000"/>
              </a:lnSpc>
              <a:buAutoNum type="arabicPeriod"/>
              <a:tabLst>
                <a:tab pos="356870" algn="l"/>
                <a:tab pos="357505" algn="l"/>
              </a:tabLst>
            </a:pPr>
            <a:r>
              <a:rPr sz="1800" spc="-65" dirty="0">
                <a:latin typeface="Arial"/>
                <a:cs typeface="Arial"/>
              </a:rPr>
              <a:t>The </a:t>
            </a:r>
            <a:r>
              <a:rPr sz="1800" spc="-55" dirty="0">
                <a:latin typeface="Arial"/>
                <a:cs typeface="Arial"/>
              </a:rPr>
              <a:t>Spiral</a:t>
            </a:r>
            <a:r>
              <a:rPr sz="1800" spc="10" dirty="0">
                <a:latin typeface="Arial"/>
                <a:cs typeface="Arial"/>
              </a:rPr>
              <a:t> </a:t>
            </a:r>
            <a:r>
              <a:rPr sz="1800" spc="-40" dirty="0">
                <a:latin typeface="Arial"/>
                <a:cs typeface="Arial"/>
              </a:rPr>
              <a:t>Model</a:t>
            </a:r>
            <a:endParaRPr sz="1800" dirty="0">
              <a:latin typeface="Arial"/>
              <a:cs typeface="Arial"/>
            </a:endParaRPr>
          </a:p>
          <a:p>
            <a:pPr marL="356870" indent="-344805">
              <a:lnSpc>
                <a:spcPct val="100000"/>
              </a:lnSpc>
              <a:buAutoNum type="arabicPeriod"/>
              <a:tabLst>
                <a:tab pos="356870" algn="l"/>
                <a:tab pos="357505" algn="l"/>
              </a:tabLst>
            </a:pPr>
            <a:r>
              <a:rPr sz="1800" spc="-50" dirty="0">
                <a:latin typeface="Arial"/>
                <a:cs typeface="Arial"/>
              </a:rPr>
              <a:t>Concurrent Development</a:t>
            </a:r>
            <a:r>
              <a:rPr sz="1800" spc="-300" dirty="0">
                <a:latin typeface="Arial"/>
                <a:cs typeface="Arial"/>
              </a:rPr>
              <a:t> </a:t>
            </a:r>
            <a:r>
              <a:rPr sz="1800" spc="-40" dirty="0">
                <a:latin typeface="Arial"/>
                <a:cs typeface="Arial"/>
              </a:rPr>
              <a:t>Model</a:t>
            </a:r>
            <a:endParaRPr sz="1800" dirty="0">
              <a:latin typeface="Arial"/>
              <a:cs typeface="Aria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 y="1853185"/>
            <a:ext cx="8839200" cy="4993005"/>
          </a:xfrm>
          <a:custGeom>
            <a:avLst/>
            <a:gdLst/>
            <a:ahLst/>
            <a:cxnLst/>
            <a:rect l="l" t="t" r="r" b="b"/>
            <a:pathLst>
              <a:path w="8839200" h="4993005">
                <a:moveTo>
                  <a:pt x="8839200" y="0"/>
                </a:moveTo>
                <a:lnTo>
                  <a:pt x="0" y="0"/>
                </a:lnTo>
                <a:lnTo>
                  <a:pt x="0" y="4992624"/>
                </a:lnTo>
                <a:lnTo>
                  <a:pt x="8839200" y="4992624"/>
                </a:lnTo>
                <a:lnTo>
                  <a:pt x="8839200" y="0"/>
                </a:lnTo>
                <a:close/>
              </a:path>
            </a:pathLst>
          </a:custGeom>
          <a:solidFill>
            <a:srgbClr val="C3CFD5"/>
          </a:solidFill>
        </p:spPr>
        <p:txBody>
          <a:bodyPr wrap="square" lIns="0" tIns="0" rIns="0" bIns="0" rtlCol="0"/>
          <a:lstStyle/>
          <a:p>
            <a:endParaRPr/>
          </a:p>
        </p:txBody>
      </p:sp>
      <p:sp>
        <p:nvSpPr>
          <p:cNvPr id="3" name="object 3"/>
          <p:cNvSpPr txBox="1"/>
          <p:nvPr/>
        </p:nvSpPr>
        <p:spPr>
          <a:xfrm>
            <a:off x="596900" y="2105659"/>
            <a:ext cx="8858250" cy="2585720"/>
          </a:xfrm>
          <a:prstGeom prst="rect">
            <a:avLst/>
          </a:prstGeom>
        </p:spPr>
        <p:txBody>
          <a:bodyPr vert="horz" wrap="square" lIns="0" tIns="12700" rIns="0" bIns="0" rtlCol="0">
            <a:spAutoFit/>
          </a:bodyPr>
          <a:lstStyle/>
          <a:p>
            <a:pPr marL="12700" marR="5080" indent="-635">
              <a:lnSpc>
                <a:spcPct val="100000"/>
              </a:lnSpc>
              <a:spcBef>
                <a:spcPts val="100"/>
              </a:spcBef>
              <a:buSzPct val="95833"/>
              <a:buFont typeface="Wingdings"/>
              <a:buChar char=""/>
              <a:tabLst>
                <a:tab pos="256540" algn="l"/>
              </a:tabLst>
            </a:pPr>
            <a:r>
              <a:rPr sz="2400" spc="-80" dirty="0">
                <a:latin typeface="Arial"/>
                <a:cs typeface="Arial"/>
              </a:rPr>
              <a:t>The </a:t>
            </a:r>
            <a:r>
              <a:rPr sz="2400" spc="-90" dirty="0">
                <a:latin typeface="Arial"/>
                <a:cs typeface="Arial"/>
              </a:rPr>
              <a:t>basic </a:t>
            </a:r>
            <a:r>
              <a:rPr sz="2400" spc="-70" dirty="0">
                <a:latin typeface="Arial"/>
                <a:cs typeface="Arial"/>
              </a:rPr>
              <a:t>idea </a:t>
            </a:r>
            <a:r>
              <a:rPr sz="2400" spc="30" dirty="0">
                <a:latin typeface="Arial"/>
                <a:cs typeface="Arial"/>
              </a:rPr>
              <a:t>in </a:t>
            </a:r>
            <a:r>
              <a:rPr sz="2400" b="1" spc="-50" dirty="0">
                <a:latin typeface="Arial"/>
                <a:cs typeface="Arial"/>
              </a:rPr>
              <a:t>Prototype </a:t>
            </a:r>
            <a:r>
              <a:rPr sz="2400" b="1" spc="-40" dirty="0">
                <a:latin typeface="Arial"/>
                <a:cs typeface="Arial"/>
              </a:rPr>
              <a:t>model </a:t>
            </a:r>
            <a:r>
              <a:rPr sz="2400" spc="-55" dirty="0">
                <a:latin typeface="Arial"/>
                <a:cs typeface="Arial"/>
              </a:rPr>
              <a:t>is </a:t>
            </a:r>
            <a:r>
              <a:rPr sz="2400" spc="-30" dirty="0">
                <a:latin typeface="Arial"/>
                <a:cs typeface="Arial"/>
              </a:rPr>
              <a:t>that </a:t>
            </a:r>
            <a:r>
              <a:rPr sz="2400" spc="-60" dirty="0">
                <a:latin typeface="Arial"/>
                <a:cs typeface="Arial"/>
              </a:rPr>
              <a:t>instead </a:t>
            </a:r>
            <a:r>
              <a:rPr sz="2400" spc="-35" dirty="0">
                <a:latin typeface="Arial"/>
                <a:cs typeface="Arial"/>
              </a:rPr>
              <a:t>of </a:t>
            </a:r>
            <a:r>
              <a:rPr sz="2400" spc="-60" dirty="0">
                <a:latin typeface="Arial"/>
                <a:cs typeface="Arial"/>
              </a:rPr>
              <a:t>freezing </a:t>
            </a:r>
            <a:r>
              <a:rPr sz="2400" spc="-40" dirty="0">
                <a:latin typeface="Arial"/>
                <a:cs typeface="Arial"/>
              </a:rPr>
              <a:t>the  requirements </a:t>
            </a:r>
            <a:r>
              <a:rPr sz="2400" spc="-60" dirty="0">
                <a:latin typeface="Arial"/>
                <a:cs typeface="Arial"/>
              </a:rPr>
              <a:t>before </a:t>
            </a:r>
            <a:r>
              <a:rPr sz="2400" spc="-165" dirty="0">
                <a:latin typeface="Arial"/>
                <a:cs typeface="Arial"/>
              </a:rPr>
              <a:t>a </a:t>
            </a:r>
            <a:r>
              <a:rPr sz="2400" spc="-75" dirty="0">
                <a:latin typeface="Arial"/>
                <a:cs typeface="Arial"/>
              </a:rPr>
              <a:t>design </a:t>
            </a:r>
            <a:r>
              <a:rPr sz="2400" spc="-35" dirty="0">
                <a:latin typeface="Arial"/>
                <a:cs typeface="Arial"/>
              </a:rPr>
              <a:t>or </a:t>
            </a:r>
            <a:r>
              <a:rPr sz="2400" spc="-50" dirty="0">
                <a:latin typeface="Arial"/>
                <a:cs typeface="Arial"/>
              </a:rPr>
              <a:t>coding </a:t>
            </a:r>
            <a:r>
              <a:rPr sz="2400" spc="-105" dirty="0">
                <a:latin typeface="Arial"/>
                <a:cs typeface="Arial"/>
              </a:rPr>
              <a:t>can</a:t>
            </a:r>
            <a:r>
              <a:rPr sz="2400" spc="200" dirty="0">
                <a:latin typeface="Arial"/>
                <a:cs typeface="Arial"/>
              </a:rPr>
              <a:t> </a:t>
            </a:r>
            <a:r>
              <a:rPr sz="2400" spc="-85" dirty="0">
                <a:latin typeface="Arial"/>
                <a:cs typeface="Arial"/>
              </a:rPr>
              <a:t>proceed,</a:t>
            </a:r>
            <a:endParaRPr sz="2400">
              <a:latin typeface="Arial"/>
              <a:cs typeface="Arial"/>
            </a:endParaRPr>
          </a:p>
          <a:p>
            <a:pPr marL="256540" indent="-243840">
              <a:lnSpc>
                <a:spcPct val="100000"/>
              </a:lnSpc>
              <a:buSzPct val="95833"/>
              <a:buFont typeface="Wingdings"/>
              <a:buChar char=""/>
              <a:tabLst>
                <a:tab pos="256540" algn="l"/>
              </a:tabLst>
            </a:pPr>
            <a:r>
              <a:rPr sz="2400" spc="-110" dirty="0">
                <a:latin typeface="Arial"/>
                <a:cs typeface="Arial"/>
              </a:rPr>
              <a:t>A </a:t>
            </a:r>
            <a:r>
              <a:rPr sz="2400" spc="-15" dirty="0">
                <a:latin typeface="Arial"/>
                <a:cs typeface="Arial"/>
              </a:rPr>
              <a:t>prototype </a:t>
            </a:r>
            <a:r>
              <a:rPr sz="2400" spc="-55" dirty="0">
                <a:latin typeface="Arial"/>
                <a:cs typeface="Arial"/>
              </a:rPr>
              <a:t>is </a:t>
            </a:r>
            <a:r>
              <a:rPr sz="2400" spc="15" dirty="0">
                <a:latin typeface="Arial"/>
                <a:cs typeface="Arial"/>
              </a:rPr>
              <a:t>built </a:t>
            </a:r>
            <a:r>
              <a:rPr sz="2400" spc="-10" dirty="0">
                <a:latin typeface="Arial"/>
                <a:cs typeface="Arial"/>
              </a:rPr>
              <a:t>to </a:t>
            </a:r>
            <a:r>
              <a:rPr sz="2400" spc="-40" dirty="0">
                <a:latin typeface="Arial"/>
                <a:cs typeface="Arial"/>
              </a:rPr>
              <a:t>understand the </a:t>
            </a:r>
            <a:r>
              <a:rPr sz="2400" spc="-135" dirty="0">
                <a:latin typeface="Arial"/>
                <a:cs typeface="Arial"/>
              </a:rPr>
              <a:t>Clear </a:t>
            </a:r>
            <a:r>
              <a:rPr sz="2400" spc="-40" dirty="0">
                <a:latin typeface="Arial"/>
                <a:cs typeface="Arial"/>
              </a:rPr>
              <a:t>requirements</a:t>
            </a:r>
            <a:r>
              <a:rPr sz="2400" spc="-430" dirty="0">
                <a:latin typeface="Arial"/>
                <a:cs typeface="Arial"/>
              </a:rPr>
              <a:t> </a:t>
            </a:r>
            <a:r>
              <a:rPr sz="2400" spc="-175" dirty="0">
                <a:latin typeface="Arial"/>
                <a:cs typeface="Arial"/>
              </a:rPr>
              <a:t>.</a:t>
            </a:r>
            <a:endParaRPr sz="2400">
              <a:latin typeface="Arial"/>
              <a:cs typeface="Arial"/>
            </a:endParaRPr>
          </a:p>
          <a:p>
            <a:pPr marL="12700" marR="13335" indent="-635">
              <a:lnSpc>
                <a:spcPct val="100000"/>
              </a:lnSpc>
              <a:buSzPct val="95833"/>
              <a:buFont typeface="Wingdings"/>
              <a:buChar char=""/>
              <a:tabLst>
                <a:tab pos="256540" algn="l"/>
                <a:tab pos="1015365" algn="l"/>
                <a:tab pos="2503170" algn="l"/>
                <a:tab pos="2914015" algn="l"/>
                <a:tab pos="4450080" algn="l"/>
                <a:tab pos="5413375" algn="l"/>
                <a:tab pos="5941060" algn="l"/>
                <a:tab pos="6556375" algn="l"/>
                <a:tab pos="7952740" algn="l"/>
              </a:tabLst>
            </a:pPr>
            <a:r>
              <a:rPr sz="2400" spc="-55" dirty="0">
                <a:latin typeface="Arial"/>
                <a:cs typeface="Arial"/>
              </a:rPr>
              <a:t>T</a:t>
            </a:r>
            <a:r>
              <a:rPr sz="2400" spc="-10" dirty="0">
                <a:latin typeface="Arial"/>
                <a:cs typeface="Arial"/>
              </a:rPr>
              <a:t>h</a:t>
            </a:r>
            <a:r>
              <a:rPr sz="2400" spc="65" dirty="0">
                <a:latin typeface="Arial"/>
                <a:cs typeface="Arial"/>
              </a:rPr>
              <a:t>i</a:t>
            </a:r>
            <a:r>
              <a:rPr sz="2400" spc="-170" dirty="0">
                <a:latin typeface="Arial"/>
                <a:cs typeface="Arial"/>
              </a:rPr>
              <a:t>s</a:t>
            </a:r>
            <a:r>
              <a:rPr sz="2400" dirty="0">
                <a:latin typeface="Arial"/>
                <a:cs typeface="Arial"/>
              </a:rPr>
              <a:t>	</a:t>
            </a:r>
            <a:r>
              <a:rPr sz="2400" spc="5" dirty="0">
                <a:latin typeface="Arial"/>
                <a:cs typeface="Arial"/>
              </a:rPr>
              <a:t>p</a:t>
            </a:r>
            <a:r>
              <a:rPr sz="2400" spc="55" dirty="0">
                <a:latin typeface="Arial"/>
                <a:cs typeface="Arial"/>
              </a:rPr>
              <a:t>r</a:t>
            </a:r>
            <a:r>
              <a:rPr sz="2400" spc="-65" dirty="0">
                <a:latin typeface="Arial"/>
                <a:cs typeface="Arial"/>
              </a:rPr>
              <a:t>o</a:t>
            </a:r>
            <a:r>
              <a:rPr sz="2400" spc="50" dirty="0">
                <a:latin typeface="Arial"/>
                <a:cs typeface="Arial"/>
              </a:rPr>
              <a:t>t</a:t>
            </a:r>
            <a:r>
              <a:rPr sz="2400" spc="-65" dirty="0">
                <a:latin typeface="Arial"/>
                <a:cs typeface="Arial"/>
              </a:rPr>
              <a:t>o</a:t>
            </a:r>
            <a:r>
              <a:rPr sz="2400" spc="70" dirty="0">
                <a:latin typeface="Arial"/>
                <a:cs typeface="Arial"/>
              </a:rPr>
              <a:t>t</a:t>
            </a:r>
            <a:r>
              <a:rPr sz="2400" spc="-5" dirty="0">
                <a:latin typeface="Arial"/>
                <a:cs typeface="Arial"/>
              </a:rPr>
              <a:t>y</a:t>
            </a:r>
            <a:r>
              <a:rPr sz="2400" dirty="0">
                <a:latin typeface="Arial"/>
                <a:cs typeface="Arial"/>
              </a:rPr>
              <a:t>p</a:t>
            </a:r>
            <a:r>
              <a:rPr sz="2400" spc="-165" dirty="0">
                <a:latin typeface="Arial"/>
                <a:cs typeface="Arial"/>
              </a:rPr>
              <a:t>e</a:t>
            </a:r>
            <a:r>
              <a:rPr sz="2400" dirty="0">
                <a:latin typeface="Arial"/>
                <a:cs typeface="Arial"/>
              </a:rPr>
              <a:t>	</a:t>
            </a:r>
            <a:r>
              <a:rPr sz="2400" spc="65" dirty="0">
                <a:latin typeface="Arial"/>
                <a:cs typeface="Arial"/>
              </a:rPr>
              <a:t>i</a:t>
            </a:r>
            <a:r>
              <a:rPr sz="2400" spc="-170" dirty="0">
                <a:latin typeface="Arial"/>
                <a:cs typeface="Arial"/>
              </a:rPr>
              <a:t>s</a:t>
            </a:r>
            <a:r>
              <a:rPr sz="2400" dirty="0">
                <a:latin typeface="Arial"/>
                <a:cs typeface="Arial"/>
              </a:rPr>
              <a:t>	</a:t>
            </a:r>
            <a:r>
              <a:rPr sz="2400" spc="-20" dirty="0">
                <a:latin typeface="Arial"/>
                <a:cs typeface="Arial"/>
              </a:rPr>
              <a:t>d</a:t>
            </a:r>
            <a:r>
              <a:rPr sz="2400" spc="-185" dirty="0">
                <a:latin typeface="Arial"/>
                <a:cs typeface="Arial"/>
              </a:rPr>
              <a:t>e</a:t>
            </a:r>
            <a:r>
              <a:rPr sz="2400" spc="-55" dirty="0">
                <a:latin typeface="Arial"/>
                <a:cs typeface="Arial"/>
              </a:rPr>
              <a:t>v</a:t>
            </a:r>
            <a:r>
              <a:rPr sz="2400" spc="-165" dirty="0">
                <a:latin typeface="Arial"/>
                <a:cs typeface="Arial"/>
              </a:rPr>
              <a:t>e</a:t>
            </a:r>
            <a:r>
              <a:rPr sz="2400" spc="50" dirty="0">
                <a:latin typeface="Arial"/>
                <a:cs typeface="Arial"/>
              </a:rPr>
              <a:t>l</a:t>
            </a:r>
            <a:r>
              <a:rPr sz="2400" spc="-35" dirty="0">
                <a:latin typeface="Arial"/>
                <a:cs typeface="Arial"/>
              </a:rPr>
              <a:t>o</a:t>
            </a:r>
            <a:r>
              <a:rPr sz="2400" spc="-30" dirty="0">
                <a:latin typeface="Arial"/>
                <a:cs typeface="Arial"/>
              </a:rPr>
              <a:t>p</a:t>
            </a:r>
            <a:r>
              <a:rPr sz="2400" spc="-165" dirty="0">
                <a:latin typeface="Arial"/>
                <a:cs typeface="Arial"/>
              </a:rPr>
              <a:t>e</a:t>
            </a:r>
            <a:r>
              <a:rPr sz="2400" spc="-5" dirty="0">
                <a:latin typeface="Arial"/>
                <a:cs typeface="Arial"/>
              </a:rPr>
              <a:t>d</a:t>
            </a:r>
            <a:r>
              <a:rPr sz="2400" dirty="0">
                <a:latin typeface="Arial"/>
                <a:cs typeface="Arial"/>
              </a:rPr>
              <a:t>	</a:t>
            </a:r>
            <a:r>
              <a:rPr sz="2400" spc="-25" dirty="0">
                <a:latin typeface="Arial"/>
                <a:cs typeface="Arial"/>
              </a:rPr>
              <a:t>b</a:t>
            </a:r>
            <a:r>
              <a:rPr sz="2400" spc="-165" dirty="0">
                <a:latin typeface="Arial"/>
                <a:cs typeface="Arial"/>
              </a:rPr>
              <a:t>a</a:t>
            </a:r>
            <a:r>
              <a:rPr sz="2400" spc="-160" dirty="0">
                <a:latin typeface="Arial"/>
                <a:cs typeface="Arial"/>
              </a:rPr>
              <a:t>s</a:t>
            </a:r>
            <a:r>
              <a:rPr sz="2400" spc="-150" dirty="0">
                <a:latin typeface="Arial"/>
                <a:cs typeface="Arial"/>
              </a:rPr>
              <a:t>e</a:t>
            </a:r>
            <a:r>
              <a:rPr sz="2400" spc="-5" dirty="0">
                <a:latin typeface="Arial"/>
                <a:cs typeface="Arial"/>
              </a:rPr>
              <a:t>d</a:t>
            </a:r>
            <a:r>
              <a:rPr sz="2400" dirty="0">
                <a:latin typeface="Arial"/>
                <a:cs typeface="Arial"/>
              </a:rPr>
              <a:t>	</a:t>
            </a:r>
            <a:r>
              <a:rPr sz="2400" spc="-35" dirty="0">
                <a:latin typeface="Arial"/>
                <a:cs typeface="Arial"/>
              </a:rPr>
              <a:t>on</a:t>
            </a:r>
            <a:r>
              <a:rPr sz="2400" dirty="0">
                <a:latin typeface="Arial"/>
                <a:cs typeface="Arial"/>
              </a:rPr>
              <a:t>	</a:t>
            </a:r>
            <a:r>
              <a:rPr sz="2400" spc="70" dirty="0">
                <a:latin typeface="Arial"/>
                <a:cs typeface="Arial"/>
              </a:rPr>
              <a:t>t</a:t>
            </a:r>
            <a:r>
              <a:rPr sz="2400" spc="-15" dirty="0">
                <a:latin typeface="Arial"/>
                <a:cs typeface="Arial"/>
              </a:rPr>
              <a:t>h</a:t>
            </a:r>
            <a:r>
              <a:rPr sz="2400" spc="-165" dirty="0">
                <a:latin typeface="Arial"/>
                <a:cs typeface="Arial"/>
              </a:rPr>
              <a:t>e</a:t>
            </a:r>
            <a:r>
              <a:rPr sz="2400" dirty="0">
                <a:latin typeface="Arial"/>
                <a:cs typeface="Arial"/>
              </a:rPr>
              <a:t>	</a:t>
            </a:r>
            <a:r>
              <a:rPr sz="2400" spc="-75" dirty="0">
                <a:latin typeface="Arial"/>
                <a:cs typeface="Arial"/>
              </a:rPr>
              <a:t>c</a:t>
            </a:r>
            <a:r>
              <a:rPr sz="2400" spc="-85" dirty="0">
                <a:latin typeface="Arial"/>
                <a:cs typeface="Arial"/>
              </a:rPr>
              <a:t>u</a:t>
            </a:r>
            <a:r>
              <a:rPr sz="2400" spc="90" dirty="0">
                <a:latin typeface="Arial"/>
                <a:cs typeface="Arial"/>
              </a:rPr>
              <a:t>r</a:t>
            </a:r>
            <a:r>
              <a:rPr sz="2400" spc="60" dirty="0">
                <a:latin typeface="Arial"/>
                <a:cs typeface="Arial"/>
              </a:rPr>
              <a:t>r</a:t>
            </a:r>
            <a:r>
              <a:rPr sz="2400" spc="-165" dirty="0">
                <a:latin typeface="Arial"/>
                <a:cs typeface="Arial"/>
              </a:rPr>
              <a:t>e</a:t>
            </a:r>
            <a:r>
              <a:rPr sz="2400" spc="5" dirty="0">
                <a:latin typeface="Arial"/>
                <a:cs typeface="Arial"/>
              </a:rPr>
              <a:t>n</a:t>
            </a:r>
            <a:r>
              <a:rPr sz="2400" spc="75" dirty="0">
                <a:latin typeface="Arial"/>
                <a:cs typeface="Arial"/>
              </a:rPr>
              <a:t>t</a:t>
            </a:r>
            <a:r>
              <a:rPr sz="2400" spc="5" dirty="0">
                <a:latin typeface="Arial"/>
                <a:cs typeface="Arial"/>
              </a:rPr>
              <a:t>l</a:t>
            </a:r>
            <a:r>
              <a:rPr sz="2400" dirty="0">
                <a:latin typeface="Arial"/>
                <a:cs typeface="Arial"/>
              </a:rPr>
              <a:t>y	</a:t>
            </a:r>
            <a:r>
              <a:rPr sz="2400" spc="15" dirty="0">
                <a:latin typeface="Arial"/>
                <a:cs typeface="Arial"/>
              </a:rPr>
              <a:t>k</a:t>
            </a:r>
            <a:r>
              <a:rPr sz="2400" spc="5" dirty="0">
                <a:latin typeface="Arial"/>
                <a:cs typeface="Arial"/>
              </a:rPr>
              <a:t>n</a:t>
            </a:r>
            <a:r>
              <a:rPr sz="2400" spc="-65" dirty="0">
                <a:latin typeface="Arial"/>
                <a:cs typeface="Arial"/>
              </a:rPr>
              <a:t>o</a:t>
            </a:r>
            <a:r>
              <a:rPr sz="2400" spc="50" dirty="0">
                <a:latin typeface="Arial"/>
                <a:cs typeface="Arial"/>
              </a:rPr>
              <a:t>w</a:t>
            </a:r>
            <a:r>
              <a:rPr sz="2400" dirty="0">
                <a:latin typeface="Arial"/>
                <a:cs typeface="Arial"/>
              </a:rPr>
              <a:t>n  </a:t>
            </a:r>
            <a:r>
              <a:rPr sz="2400" spc="-40" dirty="0">
                <a:latin typeface="Arial"/>
                <a:cs typeface="Arial"/>
              </a:rPr>
              <a:t>requirements</a:t>
            </a:r>
            <a:r>
              <a:rPr sz="2400" spc="-335" dirty="0">
                <a:latin typeface="Arial"/>
                <a:cs typeface="Arial"/>
              </a:rPr>
              <a:t> </a:t>
            </a:r>
            <a:r>
              <a:rPr sz="2400" spc="-175" dirty="0">
                <a:latin typeface="Arial"/>
                <a:cs typeface="Arial"/>
              </a:rPr>
              <a:t>.</a:t>
            </a:r>
            <a:endParaRPr sz="2400">
              <a:latin typeface="Arial"/>
              <a:cs typeface="Arial"/>
            </a:endParaRPr>
          </a:p>
          <a:p>
            <a:pPr marL="12700" marR="35560" indent="-635">
              <a:lnSpc>
                <a:spcPct val="100000"/>
              </a:lnSpc>
              <a:buSzPct val="95833"/>
              <a:buFont typeface="Wingdings"/>
              <a:buChar char=""/>
              <a:tabLst>
                <a:tab pos="256540" algn="l"/>
              </a:tabLst>
            </a:pPr>
            <a:r>
              <a:rPr sz="2400" spc="-60" dirty="0">
                <a:latin typeface="Arial"/>
                <a:cs typeface="Arial"/>
              </a:rPr>
              <a:t>Compelling </a:t>
            </a:r>
            <a:r>
              <a:rPr sz="2400" spc="-85" dirty="0">
                <a:latin typeface="Arial"/>
                <a:cs typeface="Arial"/>
              </a:rPr>
              <a:t>need </a:t>
            </a:r>
            <a:r>
              <a:rPr sz="2400" spc="-10" dirty="0">
                <a:latin typeface="Arial"/>
                <a:cs typeface="Arial"/>
              </a:rPr>
              <a:t>to </a:t>
            </a:r>
            <a:r>
              <a:rPr sz="2400" spc="-25" dirty="0">
                <a:latin typeface="Arial"/>
                <a:cs typeface="Arial"/>
              </a:rPr>
              <a:t>provide </a:t>
            </a:r>
            <a:r>
              <a:rPr sz="2400" spc="-165" dirty="0">
                <a:latin typeface="Arial"/>
                <a:cs typeface="Arial"/>
              </a:rPr>
              <a:t>a </a:t>
            </a:r>
            <a:r>
              <a:rPr sz="2400" spc="5" dirty="0">
                <a:latin typeface="Arial"/>
                <a:cs typeface="Arial"/>
              </a:rPr>
              <a:t>limited </a:t>
            </a:r>
            <a:r>
              <a:rPr sz="2400" spc="-110" dirty="0">
                <a:latin typeface="Arial"/>
                <a:cs typeface="Arial"/>
              </a:rPr>
              <a:t>set </a:t>
            </a:r>
            <a:r>
              <a:rPr sz="2400" spc="-35" dirty="0">
                <a:latin typeface="Arial"/>
                <a:cs typeface="Arial"/>
              </a:rPr>
              <a:t>of </a:t>
            </a:r>
            <a:r>
              <a:rPr sz="2400" spc="-50" dirty="0">
                <a:latin typeface="Arial"/>
                <a:cs typeface="Arial"/>
              </a:rPr>
              <a:t>software </a:t>
            </a:r>
            <a:r>
              <a:rPr sz="2400" spc="-15" dirty="0">
                <a:latin typeface="Arial"/>
                <a:cs typeface="Arial"/>
              </a:rPr>
              <a:t>functionally  </a:t>
            </a:r>
            <a:r>
              <a:rPr sz="2400" spc="-10" dirty="0">
                <a:latin typeface="Arial"/>
                <a:cs typeface="Arial"/>
              </a:rPr>
              <a:t>to </a:t>
            </a:r>
            <a:r>
              <a:rPr sz="2400" spc="-85" dirty="0">
                <a:latin typeface="Arial"/>
                <a:cs typeface="Arial"/>
              </a:rPr>
              <a:t>users </a:t>
            </a:r>
            <a:r>
              <a:rPr sz="2400" spc="-15" dirty="0">
                <a:latin typeface="Arial"/>
                <a:cs typeface="Arial"/>
              </a:rPr>
              <a:t>quickly </a:t>
            </a:r>
            <a:r>
              <a:rPr sz="2400" spc="-60" dirty="0">
                <a:latin typeface="Arial"/>
                <a:cs typeface="Arial"/>
              </a:rPr>
              <a:t>and </a:t>
            </a:r>
            <a:r>
              <a:rPr sz="2400" spc="-30" dirty="0">
                <a:latin typeface="Arial"/>
                <a:cs typeface="Arial"/>
              </a:rPr>
              <a:t>then </a:t>
            </a:r>
            <a:r>
              <a:rPr sz="2400" spc="-35" dirty="0">
                <a:latin typeface="Arial"/>
                <a:cs typeface="Arial"/>
              </a:rPr>
              <a:t>refine </a:t>
            </a:r>
            <a:r>
              <a:rPr sz="2400" spc="-60" dirty="0">
                <a:latin typeface="Arial"/>
                <a:cs typeface="Arial"/>
              </a:rPr>
              <a:t>and</a:t>
            </a:r>
            <a:r>
              <a:rPr sz="2400" spc="-150" dirty="0">
                <a:latin typeface="Arial"/>
                <a:cs typeface="Arial"/>
              </a:rPr>
              <a:t> </a:t>
            </a:r>
            <a:r>
              <a:rPr sz="2400" spc="-85" dirty="0">
                <a:latin typeface="Arial"/>
                <a:cs typeface="Arial"/>
              </a:rPr>
              <a:t>expand.</a:t>
            </a:r>
            <a:endParaRPr sz="2400">
              <a:latin typeface="Arial"/>
              <a:cs typeface="Arial"/>
            </a:endParaRPr>
          </a:p>
        </p:txBody>
      </p:sp>
      <p:grpSp>
        <p:nvGrpSpPr>
          <p:cNvPr id="4" name="object 4"/>
          <p:cNvGrpSpPr/>
          <p:nvPr/>
        </p:nvGrpSpPr>
        <p:grpSpPr>
          <a:xfrm>
            <a:off x="606551" y="612648"/>
            <a:ext cx="8845550" cy="6550659"/>
            <a:chOff x="606551" y="612648"/>
            <a:chExt cx="8845550" cy="6550659"/>
          </a:xfrm>
        </p:grpSpPr>
        <p:sp>
          <p:nvSpPr>
            <p:cNvPr id="5" name="object 5"/>
            <p:cNvSpPr/>
            <p:nvPr/>
          </p:nvSpPr>
          <p:spPr>
            <a:xfrm>
              <a:off x="609600" y="7156703"/>
              <a:ext cx="8839200" cy="6350"/>
            </a:xfrm>
            <a:custGeom>
              <a:avLst/>
              <a:gdLst/>
              <a:ahLst/>
              <a:cxnLst/>
              <a:rect l="l" t="t" r="r" b="b"/>
              <a:pathLst>
                <a:path w="8839200" h="6350">
                  <a:moveTo>
                    <a:pt x="8839200" y="0"/>
                  </a:moveTo>
                  <a:lnTo>
                    <a:pt x="0" y="0"/>
                  </a:lnTo>
                  <a:lnTo>
                    <a:pt x="0" y="6096"/>
                  </a:lnTo>
                  <a:lnTo>
                    <a:pt x="8839200" y="6096"/>
                  </a:lnTo>
                  <a:lnTo>
                    <a:pt x="8839200" y="0"/>
                  </a:lnTo>
                  <a:close/>
                </a:path>
              </a:pathLst>
            </a:custGeom>
            <a:solidFill>
              <a:srgbClr val="C3CFD5"/>
            </a:solidFill>
          </p:spPr>
          <p:txBody>
            <a:bodyPr wrap="square" lIns="0" tIns="0" rIns="0" bIns="0" rtlCol="0"/>
            <a:lstStyle/>
            <a:p>
              <a:endParaRPr/>
            </a:p>
          </p:txBody>
        </p:sp>
        <p:sp>
          <p:nvSpPr>
            <p:cNvPr id="6" name="object 6"/>
            <p:cNvSpPr/>
            <p:nvPr/>
          </p:nvSpPr>
          <p:spPr>
            <a:xfrm>
              <a:off x="606551" y="6845809"/>
              <a:ext cx="8833485" cy="311150"/>
            </a:xfrm>
            <a:custGeom>
              <a:avLst/>
              <a:gdLst/>
              <a:ahLst/>
              <a:cxnLst/>
              <a:rect l="l" t="t" r="r" b="b"/>
              <a:pathLst>
                <a:path w="8833485" h="311150">
                  <a:moveTo>
                    <a:pt x="8833104" y="0"/>
                  </a:moveTo>
                  <a:lnTo>
                    <a:pt x="0" y="0"/>
                  </a:lnTo>
                  <a:lnTo>
                    <a:pt x="0" y="310896"/>
                  </a:lnTo>
                  <a:lnTo>
                    <a:pt x="8833104" y="310896"/>
                  </a:lnTo>
                  <a:lnTo>
                    <a:pt x="8833104" y="0"/>
                  </a:lnTo>
                  <a:close/>
                </a:path>
              </a:pathLst>
            </a:custGeom>
            <a:solidFill>
              <a:srgbClr val="8AABAC"/>
            </a:solidFill>
          </p:spPr>
          <p:txBody>
            <a:bodyPr wrap="square" lIns="0" tIns="0" rIns="0" bIns="0" rtlCol="0"/>
            <a:lstStyle/>
            <a:p>
              <a:endParaRPr/>
            </a:p>
          </p:txBody>
        </p:sp>
        <p:sp>
          <p:nvSpPr>
            <p:cNvPr id="7" name="object 7"/>
            <p:cNvSpPr/>
            <p:nvPr/>
          </p:nvSpPr>
          <p:spPr>
            <a:xfrm>
              <a:off x="609600" y="612647"/>
              <a:ext cx="8842375" cy="6547484"/>
            </a:xfrm>
            <a:custGeom>
              <a:avLst/>
              <a:gdLst/>
              <a:ahLst/>
              <a:cxnLst/>
              <a:rect l="l" t="t" r="r" b="b"/>
              <a:pathLst>
                <a:path w="8842375" h="6547484">
                  <a:moveTo>
                    <a:pt x="8842248" y="0"/>
                  </a:moveTo>
                  <a:lnTo>
                    <a:pt x="8827008" y="0"/>
                  </a:lnTo>
                  <a:lnTo>
                    <a:pt x="8827008" y="6541008"/>
                  </a:lnTo>
                  <a:lnTo>
                    <a:pt x="9144" y="6541008"/>
                  </a:lnTo>
                  <a:lnTo>
                    <a:pt x="0" y="6541008"/>
                  </a:lnTo>
                  <a:lnTo>
                    <a:pt x="9144" y="6547104"/>
                  </a:lnTo>
                  <a:lnTo>
                    <a:pt x="8827008" y="6547104"/>
                  </a:lnTo>
                  <a:lnTo>
                    <a:pt x="8842248" y="6547104"/>
                  </a:lnTo>
                  <a:lnTo>
                    <a:pt x="8842248" y="0"/>
                  </a:lnTo>
                  <a:close/>
                </a:path>
              </a:pathLst>
            </a:custGeom>
            <a:solidFill>
              <a:srgbClr val="799699"/>
            </a:solidFill>
          </p:spPr>
          <p:txBody>
            <a:bodyPr wrap="square" lIns="0" tIns="0" rIns="0" bIns="0" rtlCol="0"/>
            <a:lstStyle/>
            <a:p>
              <a:endParaRPr/>
            </a:p>
          </p:txBody>
        </p:sp>
      </p:grpSp>
      <p:grpSp>
        <p:nvGrpSpPr>
          <p:cNvPr id="8" name="object 8"/>
          <p:cNvGrpSpPr/>
          <p:nvPr/>
        </p:nvGrpSpPr>
        <p:grpSpPr>
          <a:xfrm>
            <a:off x="603504" y="606551"/>
            <a:ext cx="8848725" cy="6562725"/>
            <a:chOff x="603504" y="606551"/>
            <a:chExt cx="8848725" cy="6562725"/>
          </a:xfrm>
        </p:grpSpPr>
        <p:sp>
          <p:nvSpPr>
            <p:cNvPr id="9" name="object 9"/>
            <p:cNvSpPr/>
            <p:nvPr/>
          </p:nvSpPr>
          <p:spPr>
            <a:xfrm>
              <a:off x="603504" y="606551"/>
              <a:ext cx="8848725" cy="6562725"/>
            </a:xfrm>
            <a:custGeom>
              <a:avLst/>
              <a:gdLst/>
              <a:ahLst/>
              <a:cxnLst/>
              <a:rect l="l" t="t" r="r" b="b"/>
              <a:pathLst>
                <a:path w="8848725" h="6562725">
                  <a:moveTo>
                    <a:pt x="8848344" y="0"/>
                  </a:moveTo>
                  <a:lnTo>
                    <a:pt x="0" y="0"/>
                  </a:lnTo>
                  <a:lnTo>
                    <a:pt x="0" y="6562344"/>
                  </a:lnTo>
                  <a:lnTo>
                    <a:pt x="8848344" y="6562344"/>
                  </a:lnTo>
                  <a:lnTo>
                    <a:pt x="8848344" y="6553200"/>
                  </a:lnTo>
                  <a:lnTo>
                    <a:pt x="15240" y="6553200"/>
                  </a:lnTo>
                  <a:lnTo>
                    <a:pt x="6096" y="6547104"/>
                  </a:lnTo>
                  <a:lnTo>
                    <a:pt x="15240" y="6547104"/>
                  </a:lnTo>
                  <a:lnTo>
                    <a:pt x="15240" y="15240"/>
                  </a:lnTo>
                  <a:lnTo>
                    <a:pt x="8833104" y="15240"/>
                  </a:lnTo>
                  <a:lnTo>
                    <a:pt x="8833104" y="6096"/>
                  </a:lnTo>
                  <a:lnTo>
                    <a:pt x="8848344" y="6096"/>
                  </a:lnTo>
                  <a:lnTo>
                    <a:pt x="8848344" y="0"/>
                  </a:lnTo>
                  <a:close/>
                </a:path>
              </a:pathLst>
            </a:custGeom>
            <a:solidFill>
              <a:srgbClr val="799699"/>
            </a:solidFill>
          </p:spPr>
          <p:txBody>
            <a:bodyPr wrap="square" lIns="0" tIns="0" rIns="0" bIns="0" rtlCol="0"/>
            <a:lstStyle/>
            <a:p>
              <a:endParaRPr/>
            </a:p>
          </p:txBody>
        </p:sp>
        <p:sp>
          <p:nvSpPr>
            <p:cNvPr id="10" name="object 10"/>
            <p:cNvSpPr/>
            <p:nvPr/>
          </p:nvSpPr>
          <p:spPr>
            <a:xfrm>
              <a:off x="609600" y="1734312"/>
              <a:ext cx="8827135" cy="0"/>
            </a:xfrm>
            <a:custGeom>
              <a:avLst/>
              <a:gdLst/>
              <a:ahLst/>
              <a:cxnLst/>
              <a:rect l="l" t="t" r="r" b="b"/>
              <a:pathLst>
                <a:path w="8827135">
                  <a:moveTo>
                    <a:pt x="0" y="0"/>
                  </a:moveTo>
                  <a:lnTo>
                    <a:pt x="8827008" y="0"/>
                  </a:lnTo>
                </a:path>
              </a:pathLst>
            </a:custGeom>
            <a:ln w="12191">
              <a:solidFill>
                <a:srgbClr val="799699"/>
              </a:solidFill>
              <a:prstDash val="sysDash"/>
            </a:ln>
          </p:spPr>
          <p:txBody>
            <a:bodyPr wrap="square" lIns="0" tIns="0" rIns="0" bIns="0" rtlCol="0"/>
            <a:lstStyle/>
            <a:p>
              <a:endParaRPr/>
            </a:p>
          </p:txBody>
        </p:sp>
        <p:sp>
          <p:nvSpPr>
            <p:cNvPr id="11" name="object 11"/>
            <p:cNvSpPr/>
            <p:nvPr/>
          </p:nvSpPr>
          <p:spPr>
            <a:xfrm>
              <a:off x="4724400" y="1414271"/>
              <a:ext cx="609600" cy="609600"/>
            </a:xfrm>
            <a:custGeom>
              <a:avLst/>
              <a:gdLst/>
              <a:ahLst/>
              <a:cxnLst/>
              <a:rect l="l" t="t" r="r" b="b"/>
              <a:pathLst>
                <a:path w="609600" h="609600">
                  <a:moveTo>
                    <a:pt x="609600" y="304800"/>
                  </a:moveTo>
                  <a:lnTo>
                    <a:pt x="606552" y="256032"/>
                  </a:lnTo>
                  <a:lnTo>
                    <a:pt x="594360" y="210312"/>
                  </a:lnTo>
                  <a:lnTo>
                    <a:pt x="576072" y="167640"/>
                  </a:lnTo>
                  <a:lnTo>
                    <a:pt x="551688" y="128016"/>
                  </a:lnTo>
                  <a:lnTo>
                    <a:pt x="521208" y="91440"/>
                  </a:lnTo>
                  <a:lnTo>
                    <a:pt x="487680" y="60960"/>
                  </a:lnTo>
                  <a:lnTo>
                    <a:pt x="448056" y="36576"/>
                  </a:lnTo>
                  <a:lnTo>
                    <a:pt x="402336" y="18288"/>
                  </a:lnTo>
                  <a:lnTo>
                    <a:pt x="356616" y="6096"/>
                  </a:lnTo>
                  <a:lnTo>
                    <a:pt x="304800" y="0"/>
                  </a:lnTo>
                  <a:lnTo>
                    <a:pt x="256032" y="6096"/>
                  </a:lnTo>
                  <a:lnTo>
                    <a:pt x="210312" y="18288"/>
                  </a:lnTo>
                  <a:lnTo>
                    <a:pt x="167640" y="36576"/>
                  </a:lnTo>
                  <a:lnTo>
                    <a:pt x="128016" y="60960"/>
                  </a:lnTo>
                  <a:lnTo>
                    <a:pt x="91440" y="91440"/>
                  </a:lnTo>
                  <a:lnTo>
                    <a:pt x="60960" y="128016"/>
                  </a:lnTo>
                  <a:lnTo>
                    <a:pt x="36576" y="167640"/>
                  </a:lnTo>
                  <a:lnTo>
                    <a:pt x="18288" y="210312"/>
                  </a:lnTo>
                  <a:lnTo>
                    <a:pt x="6096" y="256032"/>
                  </a:lnTo>
                  <a:lnTo>
                    <a:pt x="0" y="304800"/>
                  </a:lnTo>
                  <a:lnTo>
                    <a:pt x="6096" y="356616"/>
                  </a:lnTo>
                  <a:lnTo>
                    <a:pt x="18288" y="402336"/>
                  </a:lnTo>
                  <a:lnTo>
                    <a:pt x="36576" y="445008"/>
                  </a:lnTo>
                  <a:lnTo>
                    <a:pt x="60960" y="484632"/>
                  </a:lnTo>
                  <a:lnTo>
                    <a:pt x="91440" y="521208"/>
                  </a:lnTo>
                  <a:lnTo>
                    <a:pt x="128016" y="551688"/>
                  </a:lnTo>
                  <a:lnTo>
                    <a:pt x="167640" y="576072"/>
                  </a:lnTo>
                  <a:lnTo>
                    <a:pt x="210312" y="594360"/>
                  </a:lnTo>
                  <a:lnTo>
                    <a:pt x="256032" y="606552"/>
                  </a:lnTo>
                  <a:lnTo>
                    <a:pt x="304800" y="609600"/>
                  </a:lnTo>
                  <a:lnTo>
                    <a:pt x="356616" y="606552"/>
                  </a:lnTo>
                  <a:lnTo>
                    <a:pt x="402336" y="594360"/>
                  </a:lnTo>
                  <a:lnTo>
                    <a:pt x="448056" y="576072"/>
                  </a:lnTo>
                  <a:lnTo>
                    <a:pt x="487680" y="551688"/>
                  </a:lnTo>
                  <a:lnTo>
                    <a:pt x="521208" y="521208"/>
                  </a:lnTo>
                  <a:lnTo>
                    <a:pt x="551688" y="484632"/>
                  </a:lnTo>
                  <a:lnTo>
                    <a:pt x="576072" y="445008"/>
                  </a:lnTo>
                  <a:lnTo>
                    <a:pt x="594360" y="402336"/>
                  </a:lnTo>
                  <a:lnTo>
                    <a:pt x="606552" y="356616"/>
                  </a:lnTo>
                  <a:lnTo>
                    <a:pt x="609600" y="304800"/>
                  </a:lnTo>
                  <a:close/>
                </a:path>
              </a:pathLst>
            </a:custGeom>
            <a:solidFill>
              <a:srgbClr val="FFFFFF"/>
            </a:solidFill>
          </p:spPr>
          <p:txBody>
            <a:bodyPr wrap="square" lIns="0" tIns="0" rIns="0" bIns="0" rtlCol="0"/>
            <a:lstStyle/>
            <a:p>
              <a:endParaRPr/>
            </a:p>
          </p:txBody>
        </p:sp>
        <p:sp>
          <p:nvSpPr>
            <p:cNvPr id="12" name="object 12"/>
            <p:cNvSpPr/>
            <p:nvPr/>
          </p:nvSpPr>
          <p:spPr>
            <a:xfrm>
              <a:off x="4794504" y="1484375"/>
              <a:ext cx="472440" cy="469900"/>
            </a:xfrm>
            <a:custGeom>
              <a:avLst/>
              <a:gdLst/>
              <a:ahLst/>
              <a:cxnLst/>
              <a:rect l="l" t="t" r="r" b="b"/>
              <a:pathLst>
                <a:path w="472439" h="469900">
                  <a:moveTo>
                    <a:pt x="438912" y="234696"/>
                  </a:moveTo>
                  <a:lnTo>
                    <a:pt x="435864" y="213360"/>
                  </a:lnTo>
                  <a:lnTo>
                    <a:pt x="429768" y="176784"/>
                  </a:lnTo>
                  <a:lnTo>
                    <a:pt x="423672" y="155448"/>
                  </a:lnTo>
                  <a:lnTo>
                    <a:pt x="420624" y="150368"/>
                  </a:lnTo>
                  <a:lnTo>
                    <a:pt x="420624" y="216408"/>
                  </a:lnTo>
                  <a:lnTo>
                    <a:pt x="420624" y="256032"/>
                  </a:lnTo>
                  <a:lnTo>
                    <a:pt x="399288" y="323088"/>
                  </a:lnTo>
                  <a:lnTo>
                    <a:pt x="353568" y="377952"/>
                  </a:lnTo>
                  <a:lnTo>
                    <a:pt x="307848" y="405384"/>
                  </a:lnTo>
                  <a:lnTo>
                    <a:pt x="271272" y="417576"/>
                  </a:lnTo>
                  <a:lnTo>
                    <a:pt x="252984" y="420624"/>
                  </a:lnTo>
                  <a:lnTo>
                    <a:pt x="234696" y="420624"/>
                  </a:lnTo>
                  <a:lnTo>
                    <a:pt x="216408" y="417576"/>
                  </a:lnTo>
                  <a:lnTo>
                    <a:pt x="198120" y="417576"/>
                  </a:lnTo>
                  <a:lnTo>
                    <a:pt x="131064" y="387096"/>
                  </a:lnTo>
                  <a:lnTo>
                    <a:pt x="91440" y="350520"/>
                  </a:lnTo>
                  <a:lnTo>
                    <a:pt x="64008" y="304800"/>
                  </a:lnTo>
                  <a:lnTo>
                    <a:pt x="51816" y="252984"/>
                  </a:lnTo>
                  <a:lnTo>
                    <a:pt x="51816" y="216408"/>
                  </a:lnTo>
                  <a:lnTo>
                    <a:pt x="54864" y="195072"/>
                  </a:lnTo>
                  <a:lnTo>
                    <a:pt x="60960" y="179832"/>
                  </a:lnTo>
                  <a:lnTo>
                    <a:pt x="67056" y="161544"/>
                  </a:lnTo>
                  <a:lnTo>
                    <a:pt x="94488" y="115824"/>
                  </a:lnTo>
                  <a:lnTo>
                    <a:pt x="164592" y="64008"/>
                  </a:lnTo>
                  <a:lnTo>
                    <a:pt x="237744" y="48768"/>
                  </a:lnTo>
                  <a:lnTo>
                    <a:pt x="292608" y="57912"/>
                  </a:lnTo>
                  <a:lnTo>
                    <a:pt x="310896" y="64008"/>
                  </a:lnTo>
                  <a:lnTo>
                    <a:pt x="341376" y="82296"/>
                  </a:lnTo>
                  <a:lnTo>
                    <a:pt x="353568" y="94488"/>
                  </a:lnTo>
                  <a:lnTo>
                    <a:pt x="368808" y="106680"/>
                  </a:lnTo>
                  <a:lnTo>
                    <a:pt x="381000" y="118872"/>
                  </a:lnTo>
                  <a:lnTo>
                    <a:pt x="408432" y="164592"/>
                  </a:lnTo>
                  <a:lnTo>
                    <a:pt x="414528" y="179832"/>
                  </a:lnTo>
                  <a:lnTo>
                    <a:pt x="420624" y="216408"/>
                  </a:lnTo>
                  <a:lnTo>
                    <a:pt x="420624" y="150368"/>
                  </a:lnTo>
                  <a:lnTo>
                    <a:pt x="414528" y="140208"/>
                  </a:lnTo>
                  <a:lnTo>
                    <a:pt x="402336" y="121920"/>
                  </a:lnTo>
                  <a:lnTo>
                    <a:pt x="393192" y="106680"/>
                  </a:lnTo>
                  <a:lnTo>
                    <a:pt x="365760" y="79248"/>
                  </a:lnTo>
                  <a:lnTo>
                    <a:pt x="313944" y="48768"/>
                  </a:lnTo>
                  <a:lnTo>
                    <a:pt x="277368" y="36576"/>
                  </a:lnTo>
                  <a:lnTo>
                    <a:pt x="256032" y="33528"/>
                  </a:lnTo>
                  <a:lnTo>
                    <a:pt x="216408" y="33528"/>
                  </a:lnTo>
                  <a:lnTo>
                    <a:pt x="158496" y="48768"/>
                  </a:lnTo>
                  <a:lnTo>
                    <a:pt x="124968" y="67056"/>
                  </a:lnTo>
                  <a:lnTo>
                    <a:pt x="79248" y="106680"/>
                  </a:lnTo>
                  <a:lnTo>
                    <a:pt x="70104" y="121920"/>
                  </a:lnTo>
                  <a:lnTo>
                    <a:pt x="57912" y="137160"/>
                  </a:lnTo>
                  <a:lnTo>
                    <a:pt x="51816" y="155448"/>
                  </a:lnTo>
                  <a:lnTo>
                    <a:pt x="42672" y="173736"/>
                  </a:lnTo>
                  <a:lnTo>
                    <a:pt x="39624" y="195072"/>
                  </a:lnTo>
                  <a:lnTo>
                    <a:pt x="36576" y="213360"/>
                  </a:lnTo>
                  <a:lnTo>
                    <a:pt x="33528" y="234696"/>
                  </a:lnTo>
                  <a:lnTo>
                    <a:pt x="36576" y="256032"/>
                  </a:lnTo>
                  <a:lnTo>
                    <a:pt x="39624" y="274320"/>
                  </a:lnTo>
                  <a:lnTo>
                    <a:pt x="42672" y="295656"/>
                  </a:lnTo>
                  <a:lnTo>
                    <a:pt x="48768" y="313944"/>
                  </a:lnTo>
                  <a:lnTo>
                    <a:pt x="57912" y="332232"/>
                  </a:lnTo>
                  <a:lnTo>
                    <a:pt x="70104" y="347472"/>
                  </a:lnTo>
                  <a:lnTo>
                    <a:pt x="79248" y="362712"/>
                  </a:lnTo>
                  <a:lnTo>
                    <a:pt x="106680" y="390144"/>
                  </a:lnTo>
                  <a:lnTo>
                    <a:pt x="158496" y="420624"/>
                  </a:lnTo>
                  <a:lnTo>
                    <a:pt x="195072" y="432816"/>
                  </a:lnTo>
                  <a:lnTo>
                    <a:pt x="216408" y="435864"/>
                  </a:lnTo>
                  <a:lnTo>
                    <a:pt x="256032" y="435864"/>
                  </a:lnTo>
                  <a:lnTo>
                    <a:pt x="313944" y="420624"/>
                  </a:lnTo>
                  <a:lnTo>
                    <a:pt x="347472" y="402336"/>
                  </a:lnTo>
                  <a:lnTo>
                    <a:pt x="377952" y="377952"/>
                  </a:lnTo>
                  <a:lnTo>
                    <a:pt x="414528" y="332232"/>
                  </a:lnTo>
                  <a:lnTo>
                    <a:pt x="420624" y="313944"/>
                  </a:lnTo>
                  <a:lnTo>
                    <a:pt x="429768" y="295656"/>
                  </a:lnTo>
                  <a:lnTo>
                    <a:pt x="432816" y="277368"/>
                  </a:lnTo>
                  <a:lnTo>
                    <a:pt x="438912" y="234696"/>
                  </a:lnTo>
                  <a:close/>
                </a:path>
                <a:path w="472439" h="469900">
                  <a:moveTo>
                    <a:pt x="472440" y="234696"/>
                  </a:moveTo>
                  <a:lnTo>
                    <a:pt x="466344" y="185928"/>
                  </a:lnTo>
                  <a:lnTo>
                    <a:pt x="454152" y="143256"/>
                  </a:lnTo>
                  <a:lnTo>
                    <a:pt x="454152" y="213360"/>
                  </a:lnTo>
                  <a:lnTo>
                    <a:pt x="454152" y="256032"/>
                  </a:lnTo>
                  <a:lnTo>
                    <a:pt x="438912" y="320040"/>
                  </a:lnTo>
                  <a:lnTo>
                    <a:pt x="405384" y="374904"/>
                  </a:lnTo>
                  <a:lnTo>
                    <a:pt x="374904" y="402336"/>
                  </a:lnTo>
                  <a:lnTo>
                    <a:pt x="359664" y="417576"/>
                  </a:lnTo>
                  <a:lnTo>
                    <a:pt x="323088" y="435864"/>
                  </a:lnTo>
                  <a:lnTo>
                    <a:pt x="301752" y="445008"/>
                  </a:lnTo>
                  <a:lnTo>
                    <a:pt x="280416" y="448056"/>
                  </a:lnTo>
                  <a:lnTo>
                    <a:pt x="259080" y="454152"/>
                  </a:lnTo>
                  <a:lnTo>
                    <a:pt x="213360" y="454152"/>
                  </a:lnTo>
                  <a:lnTo>
                    <a:pt x="192024" y="451104"/>
                  </a:lnTo>
                  <a:lnTo>
                    <a:pt x="170688" y="445008"/>
                  </a:lnTo>
                  <a:lnTo>
                    <a:pt x="152400" y="435864"/>
                  </a:lnTo>
                  <a:lnTo>
                    <a:pt x="131064" y="426720"/>
                  </a:lnTo>
                  <a:lnTo>
                    <a:pt x="97536" y="405384"/>
                  </a:lnTo>
                  <a:lnTo>
                    <a:pt x="67056" y="374904"/>
                  </a:lnTo>
                  <a:lnTo>
                    <a:pt x="42672" y="338328"/>
                  </a:lnTo>
                  <a:lnTo>
                    <a:pt x="27432" y="301752"/>
                  </a:lnTo>
                  <a:lnTo>
                    <a:pt x="18288" y="259080"/>
                  </a:lnTo>
                  <a:lnTo>
                    <a:pt x="18288" y="213360"/>
                  </a:lnTo>
                  <a:lnTo>
                    <a:pt x="33528" y="149352"/>
                  </a:lnTo>
                  <a:lnTo>
                    <a:pt x="54864" y="112776"/>
                  </a:lnTo>
                  <a:lnTo>
                    <a:pt x="82296" y="79248"/>
                  </a:lnTo>
                  <a:lnTo>
                    <a:pt x="112776" y="54864"/>
                  </a:lnTo>
                  <a:lnTo>
                    <a:pt x="149352" y="33528"/>
                  </a:lnTo>
                  <a:lnTo>
                    <a:pt x="192024" y="21336"/>
                  </a:lnTo>
                  <a:lnTo>
                    <a:pt x="234696" y="15240"/>
                  </a:lnTo>
                  <a:lnTo>
                    <a:pt x="259080" y="18288"/>
                  </a:lnTo>
                  <a:lnTo>
                    <a:pt x="301752" y="27432"/>
                  </a:lnTo>
                  <a:lnTo>
                    <a:pt x="341376" y="42672"/>
                  </a:lnTo>
                  <a:lnTo>
                    <a:pt x="356616" y="54864"/>
                  </a:lnTo>
                  <a:lnTo>
                    <a:pt x="374904" y="67056"/>
                  </a:lnTo>
                  <a:lnTo>
                    <a:pt x="405384" y="94488"/>
                  </a:lnTo>
                  <a:lnTo>
                    <a:pt x="429768" y="131064"/>
                  </a:lnTo>
                  <a:lnTo>
                    <a:pt x="451104" y="192024"/>
                  </a:lnTo>
                  <a:lnTo>
                    <a:pt x="454152" y="213360"/>
                  </a:lnTo>
                  <a:lnTo>
                    <a:pt x="454152" y="143256"/>
                  </a:lnTo>
                  <a:lnTo>
                    <a:pt x="417576" y="85344"/>
                  </a:lnTo>
                  <a:lnTo>
                    <a:pt x="384048" y="51816"/>
                  </a:lnTo>
                  <a:lnTo>
                    <a:pt x="347472" y="27432"/>
                  </a:lnTo>
                  <a:lnTo>
                    <a:pt x="304800" y="9144"/>
                  </a:lnTo>
                  <a:lnTo>
                    <a:pt x="259080" y="0"/>
                  </a:lnTo>
                  <a:lnTo>
                    <a:pt x="210312" y="0"/>
                  </a:lnTo>
                  <a:lnTo>
                    <a:pt x="121920" y="27432"/>
                  </a:lnTo>
                  <a:lnTo>
                    <a:pt x="85344" y="54864"/>
                  </a:lnTo>
                  <a:lnTo>
                    <a:pt x="54864" y="85344"/>
                  </a:lnTo>
                  <a:lnTo>
                    <a:pt x="27432" y="124968"/>
                  </a:lnTo>
                  <a:lnTo>
                    <a:pt x="12192" y="167640"/>
                  </a:lnTo>
                  <a:lnTo>
                    <a:pt x="0" y="237744"/>
                  </a:lnTo>
                  <a:lnTo>
                    <a:pt x="3048" y="259080"/>
                  </a:lnTo>
                  <a:lnTo>
                    <a:pt x="6096" y="283464"/>
                  </a:lnTo>
                  <a:lnTo>
                    <a:pt x="12192" y="304800"/>
                  </a:lnTo>
                  <a:lnTo>
                    <a:pt x="18288" y="329184"/>
                  </a:lnTo>
                  <a:lnTo>
                    <a:pt x="30480" y="347472"/>
                  </a:lnTo>
                  <a:lnTo>
                    <a:pt x="54864" y="387096"/>
                  </a:lnTo>
                  <a:lnTo>
                    <a:pt x="106680" y="432816"/>
                  </a:lnTo>
                  <a:lnTo>
                    <a:pt x="124968" y="441960"/>
                  </a:lnTo>
                  <a:lnTo>
                    <a:pt x="146304" y="454152"/>
                  </a:lnTo>
                  <a:lnTo>
                    <a:pt x="188976" y="466344"/>
                  </a:lnTo>
                  <a:lnTo>
                    <a:pt x="213360" y="469392"/>
                  </a:lnTo>
                  <a:lnTo>
                    <a:pt x="262128" y="469392"/>
                  </a:lnTo>
                  <a:lnTo>
                    <a:pt x="307848" y="460248"/>
                  </a:lnTo>
                  <a:lnTo>
                    <a:pt x="350520" y="441960"/>
                  </a:lnTo>
                  <a:lnTo>
                    <a:pt x="387096" y="417576"/>
                  </a:lnTo>
                  <a:lnTo>
                    <a:pt x="432816" y="365760"/>
                  </a:lnTo>
                  <a:lnTo>
                    <a:pt x="454152" y="326136"/>
                  </a:lnTo>
                  <a:lnTo>
                    <a:pt x="466344" y="280416"/>
                  </a:lnTo>
                  <a:lnTo>
                    <a:pt x="472440" y="234696"/>
                  </a:lnTo>
                  <a:close/>
                </a:path>
              </a:pathLst>
            </a:custGeom>
            <a:solidFill>
              <a:srgbClr val="799699"/>
            </a:solidFill>
          </p:spPr>
          <p:txBody>
            <a:bodyPr wrap="square" lIns="0" tIns="0" rIns="0" bIns="0" rtlCol="0"/>
            <a:lstStyle/>
            <a:p>
              <a:endParaRPr/>
            </a:p>
          </p:txBody>
        </p:sp>
      </p:grpSp>
      <p:sp>
        <p:nvSpPr>
          <p:cNvPr id="13" name="object 13"/>
          <p:cNvSpPr txBox="1">
            <a:spLocks noGrp="1"/>
          </p:cNvSpPr>
          <p:nvPr>
            <p:ph type="title"/>
          </p:nvPr>
        </p:nvSpPr>
        <p:spPr>
          <a:xfrm>
            <a:off x="2959100" y="673100"/>
            <a:ext cx="4439920" cy="574040"/>
          </a:xfrm>
          <a:prstGeom prst="rect">
            <a:avLst/>
          </a:prstGeom>
        </p:spPr>
        <p:txBody>
          <a:bodyPr vert="horz" wrap="square" lIns="0" tIns="12700" rIns="0" bIns="0" rtlCol="0">
            <a:spAutoFit/>
          </a:bodyPr>
          <a:lstStyle/>
          <a:p>
            <a:pPr marL="12700">
              <a:lnSpc>
                <a:spcPct val="100000"/>
              </a:lnSpc>
              <a:spcBef>
                <a:spcPts val="100"/>
              </a:spcBef>
            </a:pPr>
            <a:r>
              <a:rPr sz="3600" spc="-110" dirty="0">
                <a:latin typeface="Arial"/>
                <a:cs typeface="Arial"/>
              </a:rPr>
              <a:t>The </a:t>
            </a:r>
            <a:r>
              <a:rPr sz="3600" spc="-25" dirty="0">
                <a:latin typeface="Arial"/>
                <a:cs typeface="Arial"/>
              </a:rPr>
              <a:t>Prototyping</a:t>
            </a:r>
            <a:r>
              <a:rPr sz="3600" spc="-450" dirty="0">
                <a:latin typeface="Arial"/>
                <a:cs typeface="Arial"/>
              </a:rPr>
              <a:t> </a:t>
            </a:r>
            <a:r>
              <a:rPr sz="3600" spc="-85" dirty="0">
                <a:latin typeface="Arial"/>
                <a:cs typeface="Arial"/>
              </a:rPr>
              <a:t>Model</a:t>
            </a:r>
            <a:endParaRPr sz="3600">
              <a:latin typeface="Arial"/>
              <a:cs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0058400" cy="7772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 y="1853185"/>
            <a:ext cx="8839200" cy="4993005"/>
          </a:xfrm>
          <a:custGeom>
            <a:avLst/>
            <a:gdLst/>
            <a:ahLst/>
            <a:cxnLst/>
            <a:rect l="l" t="t" r="r" b="b"/>
            <a:pathLst>
              <a:path w="8839200" h="4993005">
                <a:moveTo>
                  <a:pt x="8839200" y="0"/>
                </a:moveTo>
                <a:lnTo>
                  <a:pt x="0" y="0"/>
                </a:lnTo>
                <a:lnTo>
                  <a:pt x="0" y="4992624"/>
                </a:lnTo>
                <a:lnTo>
                  <a:pt x="8839200" y="4992624"/>
                </a:lnTo>
                <a:lnTo>
                  <a:pt x="8839200" y="0"/>
                </a:lnTo>
                <a:close/>
              </a:path>
            </a:pathLst>
          </a:custGeom>
          <a:solidFill>
            <a:srgbClr val="C3CFD5"/>
          </a:solidFill>
        </p:spPr>
        <p:txBody>
          <a:bodyPr wrap="square" lIns="0" tIns="0" rIns="0" bIns="0" rtlCol="0"/>
          <a:lstStyle/>
          <a:p>
            <a:endParaRPr/>
          </a:p>
        </p:txBody>
      </p:sp>
      <p:sp>
        <p:nvSpPr>
          <p:cNvPr id="3" name="object 3"/>
          <p:cNvSpPr/>
          <p:nvPr/>
        </p:nvSpPr>
        <p:spPr>
          <a:xfrm>
            <a:off x="609600" y="2057400"/>
            <a:ext cx="8839200" cy="4788535"/>
          </a:xfrm>
          <a:custGeom>
            <a:avLst/>
            <a:gdLst/>
            <a:ahLst/>
            <a:cxnLst/>
            <a:rect l="l" t="t" r="r" b="b"/>
            <a:pathLst>
              <a:path w="8839200" h="4788534">
                <a:moveTo>
                  <a:pt x="0" y="4788409"/>
                </a:moveTo>
                <a:lnTo>
                  <a:pt x="8839200" y="4788409"/>
                </a:lnTo>
                <a:lnTo>
                  <a:pt x="8839200" y="0"/>
                </a:lnTo>
                <a:lnTo>
                  <a:pt x="0" y="0"/>
                </a:lnTo>
                <a:lnTo>
                  <a:pt x="0" y="4788409"/>
                </a:lnTo>
                <a:close/>
              </a:path>
            </a:pathLst>
          </a:custGeom>
          <a:solidFill>
            <a:srgbClr val="C3CFD5"/>
          </a:solidFill>
        </p:spPr>
        <p:txBody>
          <a:bodyPr wrap="square" lIns="0" tIns="0" rIns="0" bIns="0" rtlCol="0"/>
          <a:lstStyle/>
          <a:p>
            <a:endParaRPr/>
          </a:p>
        </p:txBody>
      </p:sp>
      <p:grpSp>
        <p:nvGrpSpPr>
          <p:cNvPr id="4" name="object 4"/>
          <p:cNvGrpSpPr/>
          <p:nvPr/>
        </p:nvGrpSpPr>
        <p:grpSpPr>
          <a:xfrm>
            <a:off x="606551" y="6845809"/>
            <a:ext cx="8842375" cy="317500"/>
            <a:chOff x="606551" y="6845809"/>
            <a:chExt cx="8842375" cy="317500"/>
          </a:xfrm>
        </p:grpSpPr>
        <p:sp>
          <p:nvSpPr>
            <p:cNvPr id="5" name="object 5"/>
            <p:cNvSpPr/>
            <p:nvPr/>
          </p:nvSpPr>
          <p:spPr>
            <a:xfrm>
              <a:off x="609600" y="7156703"/>
              <a:ext cx="8839200" cy="6350"/>
            </a:xfrm>
            <a:custGeom>
              <a:avLst/>
              <a:gdLst/>
              <a:ahLst/>
              <a:cxnLst/>
              <a:rect l="l" t="t" r="r" b="b"/>
              <a:pathLst>
                <a:path w="8839200" h="6350">
                  <a:moveTo>
                    <a:pt x="8839200" y="0"/>
                  </a:moveTo>
                  <a:lnTo>
                    <a:pt x="0" y="0"/>
                  </a:lnTo>
                  <a:lnTo>
                    <a:pt x="0" y="6096"/>
                  </a:lnTo>
                  <a:lnTo>
                    <a:pt x="8839200" y="6096"/>
                  </a:lnTo>
                  <a:lnTo>
                    <a:pt x="8839200" y="0"/>
                  </a:lnTo>
                  <a:close/>
                </a:path>
              </a:pathLst>
            </a:custGeom>
            <a:solidFill>
              <a:srgbClr val="C3CFD5"/>
            </a:solidFill>
          </p:spPr>
          <p:txBody>
            <a:bodyPr wrap="square" lIns="0" tIns="0" rIns="0" bIns="0" rtlCol="0"/>
            <a:lstStyle/>
            <a:p>
              <a:endParaRPr/>
            </a:p>
          </p:txBody>
        </p:sp>
        <p:sp>
          <p:nvSpPr>
            <p:cNvPr id="6" name="object 6"/>
            <p:cNvSpPr/>
            <p:nvPr/>
          </p:nvSpPr>
          <p:spPr>
            <a:xfrm>
              <a:off x="606551" y="6845809"/>
              <a:ext cx="8833485" cy="311150"/>
            </a:xfrm>
            <a:custGeom>
              <a:avLst/>
              <a:gdLst/>
              <a:ahLst/>
              <a:cxnLst/>
              <a:rect l="l" t="t" r="r" b="b"/>
              <a:pathLst>
                <a:path w="8833485" h="311150">
                  <a:moveTo>
                    <a:pt x="8833104" y="0"/>
                  </a:moveTo>
                  <a:lnTo>
                    <a:pt x="0" y="0"/>
                  </a:lnTo>
                  <a:lnTo>
                    <a:pt x="0" y="310896"/>
                  </a:lnTo>
                  <a:lnTo>
                    <a:pt x="8833104" y="310896"/>
                  </a:lnTo>
                  <a:lnTo>
                    <a:pt x="8833104" y="0"/>
                  </a:lnTo>
                  <a:close/>
                </a:path>
              </a:pathLst>
            </a:custGeom>
            <a:solidFill>
              <a:srgbClr val="8AABAC"/>
            </a:solidFill>
          </p:spPr>
          <p:txBody>
            <a:bodyPr wrap="square" lIns="0" tIns="0" rIns="0" bIns="0" rtlCol="0"/>
            <a:lstStyle/>
            <a:p>
              <a:endParaRPr/>
            </a:p>
          </p:txBody>
        </p:sp>
      </p:grpSp>
      <p:sp>
        <p:nvSpPr>
          <p:cNvPr id="7" name="object 7"/>
          <p:cNvSpPr/>
          <p:nvPr/>
        </p:nvSpPr>
        <p:spPr>
          <a:xfrm>
            <a:off x="603504" y="606551"/>
            <a:ext cx="8848725" cy="6562725"/>
          </a:xfrm>
          <a:custGeom>
            <a:avLst/>
            <a:gdLst/>
            <a:ahLst/>
            <a:cxnLst/>
            <a:rect l="l" t="t" r="r" b="b"/>
            <a:pathLst>
              <a:path w="8848725" h="6562725">
                <a:moveTo>
                  <a:pt x="8848344" y="0"/>
                </a:moveTo>
                <a:lnTo>
                  <a:pt x="0" y="0"/>
                </a:lnTo>
                <a:lnTo>
                  <a:pt x="0" y="6562344"/>
                </a:lnTo>
                <a:lnTo>
                  <a:pt x="8848344" y="6562344"/>
                </a:lnTo>
                <a:lnTo>
                  <a:pt x="8848344" y="6553200"/>
                </a:lnTo>
                <a:lnTo>
                  <a:pt x="15239" y="6553200"/>
                </a:lnTo>
                <a:lnTo>
                  <a:pt x="6095" y="6547104"/>
                </a:lnTo>
                <a:lnTo>
                  <a:pt x="15239" y="6547104"/>
                </a:lnTo>
                <a:lnTo>
                  <a:pt x="15239" y="15240"/>
                </a:lnTo>
                <a:lnTo>
                  <a:pt x="6095" y="15240"/>
                </a:lnTo>
                <a:lnTo>
                  <a:pt x="15239" y="6096"/>
                </a:lnTo>
                <a:lnTo>
                  <a:pt x="8848344" y="6096"/>
                </a:lnTo>
                <a:lnTo>
                  <a:pt x="8848344" y="0"/>
                </a:lnTo>
                <a:close/>
              </a:path>
            </a:pathLst>
          </a:custGeom>
          <a:solidFill>
            <a:srgbClr val="799699"/>
          </a:solidFill>
        </p:spPr>
        <p:txBody>
          <a:bodyPr wrap="square" lIns="0" tIns="0" rIns="0" bIns="0" rtlCol="0"/>
          <a:lstStyle/>
          <a:p>
            <a:endParaRPr/>
          </a:p>
        </p:txBody>
      </p:sp>
      <p:sp>
        <p:nvSpPr>
          <p:cNvPr id="8" name="object 8"/>
          <p:cNvSpPr/>
          <p:nvPr/>
        </p:nvSpPr>
        <p:spPr>
          <a:xfrm>
            <a:off x="609600" y="612647"/>
            <a:ext cx="8842375" cy="6547484"/>
          </a:xfrm>
          <a:custGeom>
            <a:avLst/>
            <a:gdLst/>
            <a:ahLst/>
            <a:cxnLst/>
            <a:rect l="l" t="t" r="r" b="b"/>
            <a:pathLst>
              <a:path w="8842375" h="6547484">
                <a:moveTo>
                  <a:pt x="8842248" y="0"/>
                </a:moveTo>
                <a:lnTo>
                  <a:pt x="8827008" y="0"/>
                </a:lnTo>
                <a:lnTo>
                  <a:pt x="8827008" y="6541008"/>
                </a:lnTo>
                <a:lnTo>
                  <a:pt x="9144" y="6541008"/>
                </a:lnTo>
                <a:lnTo>
                  <a:pt x="0" y="6541008"/>
                </a:lnTo>
                <a:lnTo>
                  <a:pt x="9144" y="6547104"/>
                </a:lnTo>
                <a:lnTo>
                  <a:pt x="8827008" y="6547104"/>
                </a:lnTo>
                <a:lnTo>
                  <a:pt x="8842248" y="6547104"/>
                </a:lnTo>
                <a:lnTo>
                  <a:pt x="8842248" y="0"/>
                </a:lnTo>
                <a:close/>
              </a:path>
            </a:pathLst>
          </a:custGeom>
          <a:solidFill>
            <a:srgbClr val="799699"/>
          </a:solidFill>
        </p:spPr>
        <p:txBody>
          <a:bodyPr wrap="square" lIns="0" tIns="0" rIns="0" bIns="0" rtlCol="0"/>
          <a:lstStyle/>
          <a:p>
            <a:endParaRPr/>
          </a:p>
        </p:txBody>
      </p:sp>
      <p:sp>
        <p:nvSpPr>
          <p:cNvPr id="9" name="object 9"/>
          <p:cNvSpPr/>
          <p:nvPr/>
        </p:nvSpPr>
        <p:spPr>
          <a:xfrm>
            <a:off x="609600" y="612647"/>
            <a:ext cx="8827135" cy="9525"/>
          </a:xfrm>
          <a:custGeom>
            <a:avLst/>
            <a:gdLst/>
            <a:ahLst/>
            <a:cxnLst/>
            <a:rect l="l" t="t" r="r" b="b"/>
            <a:pathLst>
              <a:path w="8827135" h="9525">
                <a:moveTo>
                  <a:pt x="8827008" y="0"/>
                </a:moveTo>
                <a:lnTo>
                  <a:pt x="9144" y="0"/>
                </a:lnTo>
                <a:lnTo>
                  <a:pt x="0" y="9144"/>
                </a:lnTo>
                <a:lnTo>
                  <a:pt x="9144" y="9144"/>
                </a:lnTo>
                <a:lnTo>
                  <a:pt x="8827008" y="9144"/>
                </a:lnTo>
                <a:lnTo>
                  <a:pt x="8827008" y="0"/>
                </a:lnTo>
                <a:close/>
              </a:path>
            </a:pathLst>
          </a:custGeom>
          <a:solidFill>
            <a:srgbClr val="799699"/>
          </a:solidFill>
        </p:spPr>
        <p:txBody>
          <a:bodyPr wrap="square" lIns="0" tIns="0" rIns="0" bIns="0" rtlCol="0"/>
          <a:lstStyle/>
          <a:p>
            <a:endParaRPr/>
          </a:p>
        </p:txBody>
      </p:sp>
      <p:grpSp>
        <p:nvGrpSpPr>
          <p:cNvPr id="10" name="object 10"/>
          <p:cNvGrpSpPr/>
          <p:nvPr/>
        </p:nvGrpSpPr>
        <p:grpSpPr>
          <a:xfrm>
            <a:off x="609600" y="1414272"/>
            <a:ext cx="8827135" cy="5367655"/>
            <a:chOff x="609600" y="1414272"/>
            <a:chExt cx="8827135" cy="5367655"/>
          </a:xfrm>
        </p:grpSpPr>
        <p:sp>
          <p:nvSpPr>
            <p:cNvPr id="11" name="object 11"/>
            <p:cNvSpPr/>
            <p:nvPr/>
          </p:nvSpPr>
          <p:spPr>
            <a:xfrm>
              <a:off x="609600" y="1734312"/>
              <a:ext cx="8827135" cy="0"/>
            </a:xfrm>
            <a:custGeom>
              <a:avLst/>
              <a:gdLst/>
              <a:ahLst/>
              <a:cxnLst/>
              <a:rect l="l" t="t" r="r" b="b"/>
              <a:pathLst>
                <a:path w="8827135">
                  <a:moveTo>
                    <a:pt x="0" y="0"/>
                  </a:moveTo>
                  <a:lnTo>
                    <a:pt x="8827008" y="0"/>
                  </a:lnTo>
                </a:path>
              </a:pathLst>
            </a:custGeom>
            <a:ln w="12191">
              <a:solidFill>
                <a:srgbClr val="799699"/>
              </a:solidFill>
              <a:prstDash val="sysDash"/>
            </a:ln>
          </p:spPr>
          <p:txBody>
            <a:bodyPr wrap="square" lIns="0" tIns="0" rIns="0" bIns="0" rtlCol="0"/>
            <a:lstStyle/>
            <a:p>
              <a:endParaRPr/>
            </a:p>
          </p:txBody>
        </p:sp>
        <p:sp>
          <p:nvSpPr>
            <p:cNvPr id="12" name="object 12"/>
            <p:cNvSpPr/>
            <p:nvPr/>
          </p:nvSpPr>
          <p:spPr>
            <a:xfrm>
              <a:off x="4724400" y="1414271"/>
              <a:ext cx="609600" cy="609600"/>
            </a:xfrm>
            <a:custGeom>
              <a:avLst/>
              <a:gdLst/>
              <a:ahLst/>
              <a:cxnLst/>
              <a:rect l="l" t="t" r="r" b="b"/>
              <a:pathLst>
                <a:path w="609600" h="609600">
                  <a:moveTo>
                    <a:pt x="609600" y="304800"/>
                  </a:moveTo>
                  <a:lnTo>
                    <a:pt x="606552" y="256032"/>
                  </a:lnTo>
                  <a:lnTo>
                    <a:pt x="594360" y="210312"/>
                  </a:lnTo>
                  <a:lnTo>
                    <a:pt x="576072" y="167640"/>
                  </a:lnTo>
                  <a:lnTo>
                    <a:pt x="551688" y="128016"/>
                  </a:lnTo>
                  <a:lnTo>
                    <a:pt x="521208" y="91440"/>
                  </a:lnTo>
                  <a:lnTo>
                    <a:pt x="487680" y="60960"/>
                  </a:lnTo>
                  <a:lnTo>
                    <a:pt x="448056" y="36576"/>
                  </a:lnTo>
                  <a:lnTo>
                    <a:pt x="402336" y="18288"/>
                  </a:lnTo>
                  <a:lnTo>
                    <a:pt x="356616" y="6096"/>
                  </a:lnTo>
                  <a:lnTo>
                    <a:pt x="304800" y="0"/>
                  </a:lnTo>
                  <a:lnTo>
                    <a:pt x="256032" y="6096"/>
                  </a:lnTo>
                  <a:lnTo>
                    <a:pt x="210312" y="18288"/>
                  </a:lnTo>
                  <a:lnTo>
                    <a:pt x="167640" y="36576"/>
                  </a:lnTo>
                  <a:lnTo>
                    <a:pt x="128016" y="60960"/>
                  </a:lnTo>
                  <a:lnTo>
                    <a:pt x="91440" y="91440"/>
                  </a:lnTo>
                  <a:lnTo>
                    <a:pt x="60960" y="128016"/>
                  </a:lnTo>
                  <a:lnTo>
                    <a:pt x="36576" y="167640"/>
                  </a:lnTo>
                  <a:lnTo>
                    <a:pt x="18288" y="210312"/>
                  </a:lnTo>
                  <a:lnTo>
                    <a:pt x="6096" y="256032"/>
                  </a:lnTo>
                  <a:lnTo>
                    <a:pt x="0" y="304800"/>
                  </a:lnTo>
                  <a:lnTo>
                    <a:pt x="6096" y="356616"/>
                  </a:lnTo>
                  <a:lnTo>
                    <a:pt x="18288" y="402336"/>
                  </a:lnTo>
                  <a:lnTo>
                    <a:pt x="36576" y="445008"/>
                  </a:lnTo>
                  <a:lnTo>
                    <a:pt x="60960" y="484632"/>
                  </a:lnTo>
                  <a:lnTo>
                    <a:pt x="91440" y="521208"/>
                  </a:lnTo>
                  <a:lnTo>
                    <a:pt x="128016" y="551688"/>
                  </a:lnTo>
                  <a:lnTo>
                    <a:pt x="167640" y="576072"/>
                  </a:lnTo>
                  <a:lnTo>
                    <a:pt x="210312" y="594360"/>
                  </a:lnTo>
                  <a:lnTo>
                    <a:pt x="256032" y="606552"/>
                  </a:lnTo>
                  <a:lnTo>
                    <a:pt x="304800" y="609600"/>
                  </a:lnTo>
                  <a:lnTo>
                    <a:pt x="356616" y="606552"/>
                  </a:lnTo>
                  <a:lnTo>
                    <a:pt x="402336" y="594360"/>
                  </a:lnTo>
                  <a:lnTo>
                    <a:pt x="448056" y="576072"/>
                  </a:lnTo>
                  <a:lnTo>
                    <a:pt x="487680" y="551688"/>
                  </a:lnTo>
                  <a:lnTo>
                    <a:pt x="521208" y="521208"/>
                  </a:lnTo>
                  <a:lnTo>
                    <a:pt x="551688" y="484632"/>
                  </a:lnTo>
                  <a:lnTo>
                    <a:pt x="576072" y="445008"/>
                  </a:lnTo>
                  <a:lnTo>
                    <a:pt x="594360" y="402336"/>
                  </a:lnTo>
                  <a:lnTo>
                    <a:pt x="606552" y="356616"/>
                  </a:lnTo>
                  <a:lnTo>
                    <a:pt x="609600" y="304800"/>
                  </a:lnTo>
                  <a:close/>
                </a:path>
              </a:pathLst>
            </a:custGeom>
            <a:solidFill>
              <a:srgbClr val="FFFFFF"/>
            </a:solidFill>
          </p:spPr>
          <p:txBody>
            <a:bodyPr wrap="square" lIns="0" tIns="0" rIns="0" bIns="0" rtlCol="0"/>
            <a:lstStyle/>
            <a:p>
              <a:endParaRPr/>
            </a:p>
          </p:txBody>
        </p:sp>
        <p:sp>
          <p:nvSpPr>
            <p:cNvPr id="13" name="object 13"/>
            <p:cNvSpPr/>
            <p:nvPr/>
          </p:nvSpPr>
          <p:spPr>
            <a:xfrm>
              <a:off x="4794504" y="1484375"/>
              <a:ext cx="472440" cy="469900"/>
            </a:xfrm>
            <a:custGeom>
              <a:avLst/>
              <a:gdLst/>
              <a:ahLst/>
              <a:cxnLst/>
              <a:rect l="l" t="t" r="r" b="b"/>
              <a:pathLst>
                <a:path w="472439" h="469900">
                  <a:moveTo>
                    <a:pt x="438912" y="234696"/>
                  </a:moveTo>
                  <a:lnTo>
                    <a:pt x="435864" y="213360"/>
                  </a:lnTo>
                  <a:lnTo>
                    <a:pt x="429768" y="176784"/>
                  </a:lnTo>
                  <a:lnTo>
                    <a:pt x="423672" y="155448"/>
                  </a:lnTo>
                  <a:lnTo>
                    <a:pt x="420624" y="150368"/>
                  </a:lnTo>
                  <a:lnTo>
                    <a:pt x="420624" y="216408"/>
                  </a:lnTo>
                  <a:lnTo>
                    <a:pt x="420624" y="256032"/>
                  </a:lnTo>
                  <a:lnTo>
                    <a:pt x="399288" y="323088"/>
                  </a:lnTo>
                  <a:lnTo>
                    <a:pt x="353568" y="377952"/>
                  </a:lnTo>
                  <a:lnTo>
                    <a:pt x="307848" y="405384"/>
                  </a:lnTo>
                  <a:lnTo>
                    <a:pt x="271272" y="417576"/>
                  </a:lnTo>
                  <a:lnTo>
                    <a:pt x="252984" y="420624"/>
                  </a:lnTo>
                  <a:lnTo>
                    <a:pt x="234696" y="420624"/>
                  </a:lnTo>
                  <a:lnTo>
                    <a:pt x="216408" y="417576"/>
                  </a:lnTo>
                  <a:lnTo>
                    <a:pt x="198120" y="417576"/>
                  </a:lnTo>
                  <a:lnTo>
                    <a:pt x="131064" y="387096"/>
                  </a:lnTo>
                  <a:lnTo>
                    <a:pt x="91440" y="350520"/>
                  </a:lnTo>
                  <a:lnTo>
                    <a:pt x="64008" y="304800"/>
                  </a:lnTo>
                  <a:lnTo>
                    <a:pt x="51816" y="252984"/>
                  </a:lnTo>
                  <a:lnTo>
                    <a:pt x="51816" y="216408"/>
                  </a:lnTo>
                  <a:lnTo>
                    <a:pt x="54864" y="195072"/>
                  </a:lnTo>
                  <a:lnTo>
                    <a:pt x="60960" y="179832"/>
                  </a:lnTo>
                  <a:lnTo>
                    <a:pt x="67056" y="161544"/>
                  </a:lnTo>
                  <a:lnTo>
                    <a:pt x="94488" y="115824"/>
                  </a:lnTo>
                  <a:lnTo>
                    <a:pt x="164592" y="64008"/>
                  </a:lnTo>
                  <a:lnTo>
                    <a:pt x="237744" y="48768"/>
                  </a:lnTo>
                  <a:lnTo>
                    <a:pt x="292608" y="57912"/>
                  </a:lnTo>
                  <a:lnTo>
                    <a:pt x="310896" y="64008"/>
                  </a:lnTo>
                  <a:lnTo>
                    <a:pt x="341376" y="82296"/>
                  </a:lnTo>
                  <a:lnTo>
                    <a:pt x="353568" y="94488"/>
                  </a:lnTo>
                  <a:lnTo>
                    <a:pt x="368808" y="106680"/>
                  </a:lnTo>
                  <a:lnTo>
                    <a:pt x="381000" y="118872"/>
                  </a:lnTo>
                  <a:lnTo>
                    <a:pt x="408432" y="164592"/>
                  </a:lnTo>
                  <a:lnTo>
                    <a:pt x="414528" y="179832"/>
                  </a:lnTo>
                  <a:lnTo>
                    <a:pt x="420624" y="216408"/>
                  </a:lnTo>
                  <a:lnTo>
                    <a:pt x="420624" y="150368"/>
                  </a:lnTo>
                  <a:lnTo>
                    <a:pt x="414528" y="140208"/>
                  </a:lnTo>
                  <a:lnTo>
                    <a:pt x="402336" y="121920"/>
                  </a:lnTo>
                  <a:lnTo>
                    <a:pt x="393192" y="106680"/>
                  </a:lnTo>
                  <a:lnTo>
                    <a:pt x="365760" y="79248"/>
                  </a:lnTo>
                  <a:lnTo>
                    <a:pt x="313944" y="48768"/>
                  </a:lnTo>
                  <a:lnTo>
                    <a:pt x="277368" y="36576"/>
                  </a:lnTo>
                  <a:lnTo>
                    <a:pt x="256032" y="33528"/>
                  </a:lnTo>
                  <a:lnTo>
                    <a:pt x="216408" y="33528"/>
                  </a:lnTo>
                  <a:lnTo>
                    <a:pt x="158496" y="48768"/>
                  </a:lnTo>
                  <a:lnTo>
                    <a:pt x="124968" y="67056"/>
                  </a:lnTo>
                  <a:lnTo>
                    <a:pt x="79248" y="106680"/>
                  </a:lnTo>
                  <a:lnTo>
                    <a:pt x="70104" y="121920"/>
                  </a:lnTo>
                  <a:lnTo>
                    <a:pt x="57912" y="137160"/>
                  </a:lnTo>
                  <a:lnTo>
                    <a:pt x="51816" y="155448"/>
                  </a:lnTo>
                  <a:lnTo>
                    <a:pt x="42672" y="173736"/>
                  </a:lnTo>
                  <a:lnTo>
                    <a:pt x="39624" y="195072"/>
                  </a:lnTo>
                  <a:lnTo>
                    <a:pt x="36576" y="213360"/>
                  </a:lnTo>
                  <a:lnTo>
                    <a:pt x="33528" y="234696"/>
                  </a:lnTo>
                  <a:lnTo>
                    <a:pt x="36576" y="256032"/>
                  </a:lnTo>
                  <a:lnTo>
                    <a:pt x="39624" y="274320"/>
                  </a:lnTo>
                  <a:lnTo>
                    <a:pt x="42672" y="295656"/>
                  </a:lnTo>
                  <a:lnTo>
                    <a:pt x="48768" y="313944"/>
                  </a:lnTo>
                  <a:lnTo>
                    <a:pt x="57912" y="332232"/>
                  </a:lnTo>
                  <a:lnTo>
                    <a:pt x="70104" y="347472"/>
                  </a:lnTo>
                  <a:lnTo>
                    <a:pt x="79248" y="362712"/>
                  </a:lnTo>
                  <a:lnTo>
                    <a:pt x="106680" y="390144"/>
                  </a:lnTo>
                  <a:lnTo>
                    <a:pt x="158496" y="420624"/>
                  </a:lnTo>
                  <a:lnTo>
                    <a:pt x="195072" y="432816"/>
                  </a:lnTo>
                  <a:lnTo>
                    <a:pt x="216408" y="435864"/>
                  </a:lnTo>
                  <a:lnTo>
                    <a:pt x="256032" y="435864"/>
                  </a:lnTo>
                  <a:lnTo>
                    <a:pt x="313944" y="420624"/>
                  </a:lnTo>
                  <a:lnTo>
                    <a:pt x="347472" y="402336"/>
                  </a:lnTo>
                  <a:lnTo>
                    <a:pt x="377952" y="377952"/>
                  </a:lnTo>
                  <a:lnTo>
                    <a:pt x="414528" y="332232"/>
                  </a:lnTo>
                  <a:lnTo>
                    <a:pt x="420624" y="313944"/>
                  </a:lnTo>
                  <a:lnTo>
                    <a:pt x="429768" y="295656"/>
                  </a:lnTo>
                  <a:lnTo>
                    <a:pt x="432816" y="277368"/>
                  </a:lnTo>
                  <a:lnTo>
                    <a:pt x="438912" y="234696"/>
                  </a:lnTo>
                  <a:close/>
                </a:path>
                <a:path w="472439" h="469900">
                  <a:moveTo>
                    <a:pt x="472440" y="234696"/>
                  </a:moveTo>
                  <a:lnTo>
                    <a:pt x="466344" y="185928"/>
                  </a:lnTo>
                  <a:lnTo>
                    <a:pt x="454152" y="143256"/>
                  </a:lnTo>
                  <a:lnTo>
                    <a:pt x="454152" y="213360"/>
                  </a:lnTo>
                  <a:lnTo>
                    <a:pt x="454152" y="256032"/>
                  </a:lnTo>
                  <a:lnTo>
                    <a:pt x="438912" y="320040"/>
                  </a:lnTo>
                  <a:lnTo>
                    <a:pt x="405384" y="374904"/>
                  </a:lnTo>
                  <a:lnTo>
                    <a:pt x="374904" y="402336"/>
                  </a:lnTo>
                  <a:lnTo>
                    <a:pt x="359664" y="417576"/>
                  </a:lnTo>
                  <a:lnTo>
                    <a:pt x="323088" y="435864"/>
                  </a:lnTo>
                  <a:lnTo>
                    <a:pt x="301752" y="445008"/>
                  </a:lnTo>
                  <a:lnTo>
                    <a:pt x="280416" y="448056"/>
                  </a:lnTo>
                  <a:lnTo>
                    <a:pt x="259080" y="454152"/>
                  </a:lnTo>
                  <a:lnTo>
                    <a:pt x="213360" y="454152"/>
                  </a:lnTo>
                  <a:lnTo>
                    <a:pt x="192024" y="451104"/>
                  </a:lnTo>
                  <a:lnTo>
                    <a:pt x="170688" y="445008"/>
                  </a:lnTo>
                  <a:lnTo>
                    <a:pt x="152400" y="435864"/>
                  </a:lnTo>
                  <a:lnTo>
                    <a:pt x="131064" y="426720"/>
                  </a:lnTo>
                  <a:lnTo>
                    <a:pt x="97536" y="405384"/>
                  </a:lnTo>
                  <a:lnTo>
                    <a:pt x="67056" y="374904"/>
                  </a:lnTo>
                  <a:lnTo>
                    <a:pt x="42672" y="338328"/>
                  </a:lnTo>
                  <a:lnTo>
                    <a:pt x="27432" y="301752"/>
                  </a:lnTo>
                  <a:lnTo>
                    <a:pt x="18288" y="259080"/>
                  </a:lnTo>
                  <a:lnTo>
                    <a:pt x="18288" y="213360"/>
                  </a:lnTo>
                  <a:lnTo>
                    <a:pt x="33528" y="149352"/>
                  </a:lnTo>
                  <a:lnTo>
                    <a:pt x="54864" y="112776"/>
                  </a:lnTo>
                  <a:lnTo>
                    <a:pt x="82296" y="79248"/>
                  </a:lnTo>
                  <a:lnTo>
                    <a:pt x="112776" y="54864"/>
                  </a:lnTo>
                  <a:lnTo>
                    <a:pt x="149352" y="33528"/>
                  </a:lnTo>
                  <a:lnTo>
                    <a:pt x="192024" y="21336"/>
                  </a:lnTo>
                  <a:lnTo>
                    <a:pt x="234696" y="15240"/>
                  </a:lnTo>
                  <a:lnTo>
                    <a:pt x="259080" y="18288"/>
                  </a:lnTo>
                  <a:lnTo>
                    <a:pt x="301752" y="27432"/>
                  </a:lnTo>
                  <a:lnTo>
                    <a:pt x="341376" y="42672"/>
                  </a:lnTo>
                  <a:lnTo>
                    <a:pt x="356616" y="54864"/>
                  </a:lnTo>
                  <a:lnTo>
                    <a:pt x="374904" y="67056"/>
                  </a:lnTo>
                  <a:lnTo>
                    <a:pt x="405384" y="94488"/>
                  </a:lnTo>
                  <a:lnTo>
                    <a:pt x="429768" y="131064"/>
                  </a:lnTo>
                  <a:lnTo>
                    <a:pt x="451104" y="192024"/>
                  </a:lnTo>
                  <a:lnTo>
                    <a:pt x="454152" y="213360"/>
                  </a:lnTo>
                  <a:lnTo>
                    <a:pt x="454152" y="143256"/>
                  </a:lnTo>
                  <a:lnTo>
                    <a:pt x="417576" y="85344"/>
                  </a:lnTo>
                  <a:lnTo>
                    <a:pt x="384048" y="51816"/>
                  </a:lnTo>
                  <a:lnTo>
                    <a:pt x="347472" y="27432"/>
                  </a:lnTo>
                  <a:lnTo>
                    <a:pt x="304800" y="9144"/>
                  </a:lnTo>
                  <a:lnTo>
                    <a:pt x="259080" y="0"/>
                  </a:lnTo>
                  <a:lnTo>
                    <a:pt x="210312" y="0"/>
                  </a:lnTo>
                  <a:lnTo>
                    <a:pt x="121920" y="27432"/>
                  </a:lnTo>
                  <a:lnTo>
                    <a:pt x="85344" y="54864"/>
                  </a:lnTo>
                  <a:lnTo>
                    <a:pt x="54864" y="85344"/>
                  </a:lnTo>
                  <a:lnTo>
                    <a:pt x="27432" y="124968"/>
                  </a:lnTo>
                  <a:lnTo>
                    <a:pt x="12192" y="167640"/>
                  </a:lnTo>
                  <a:lnTo>
                    <a:pt x="0" y="237744"/>
                  </a:lnTo>
                  <a:lnTo>
                    <a:pt x="3048" y="259080"/>
                  </a:lnTo>
                  <a:lnTo>
                    <a:pt x="6096" y="283464"/>
                  </a:lnTo>
                  <a:lnTo>
                    <a:pt x="12192" y="304800"/>
                  </a:lnTo>
                  <a:lnTo>
                    <a:pt x="18288" y="329184"/>
                  </a:lnTo>
                  <a:lnTo>
                    <a:pt x="30480" y="347472"/>
                  </a:lnTo>
                  <a:lnTo>
                    <a:pt x="54864" y="387096"/>
                  </a:lnTo>
                  <a:lnTo>
                    <a:pt x="106680" y="432816"/>
                  </a:lnTo>
                  <a:lnTo>
                    <a:pt x="124968" y="441960"/>
                  </a:lnTo>
                  <a:lnTo>
                    <a:pt x="146304" y="454152"/>
                  </a:lnTo>
                  <a:lnTo>
                    <a:pt x="188976" y="466344"/>
                  </a:lnTo>
                  <a:lnTo>
                    <a:pt x="213360" y="469392"/>
                  </a:lnTo>
                  <a:lnTo>
                    <a:pt x="262128" y="469392"/>
                  </a:lnTo>
                  <a:lnTo>
                    <a:pt x="307848" y="460248"/>
                  </a:lnTo>
                  <a:lnTo>
                    <a:pt x="350520" y="441960"/>
                  </a:lnTo>
                  <a:lnTo>
                    <a:pt x="387096" y="417576"/>
                  </a:lnTo>
                  <a:lnTo>
                    <a:pt x="432816" y="365760"/>
                  </a:lnTo>
                  <a:lnTo>
                    <a:pt x="454152" y="326136"/>
                  </a:lnTo>
                  <a:lnTo>
                    <a:pt x="466344" y="280416"/>
                  </a:lnTo>
                  <a:lnTo>
                    <a:pt x="472440" y="234696"/>
                  </a:lnTo>
                  <a:close/>
                </a:path>
              </a:pathLst>
            </a:custGeom>
            <a:solidFill>
              <a:srgbClr val="799699"/>
            </a:solidFill>
          </p:spPr>
          <p:txBody>
            <a:bodyPr wrap="square" lIns="0" tIns="0" rIns="0" bIns="0" rtlCol="0"/>
            <a:lstStyle/>
            <a:p>
              <a:endParaRPr/>
            </a:p>
          </p:txBody>
        </p:sp>
        <p:sp>
          <p:nvSpPr>
            <p:cNvPr id="14" name="object 14"/>
            <p:cNvSpPr/>
            <p:nvPr/>
          </p:nvSpPr>
          <p:spPr>
            <a:xfrm>
              <a:off x="1676400" y="1981200"/>
              <a:ext cx="6400800" cy="4800600"/>
            </a:xfrm>
            <a:prstGeom prst="rect">
              <a:avLst/>
            </a:prstGeom>
            <a:blipFill>
              <a:blip r:embed="rId2" cstate="print"/>
              <a:stretch>
                <a:fillRect/>
              </a:stretch>
            </a:blipFill>
          </p:spPr>
          <p:txBody>
            <a:bodyPr wrap="square" lIns="0" tIns="0" rIns="0" bIns="0" rtlCol="0"/>
            <a:lstStyle/>
            <a:p>
              <a:endParaRPr/>
            </a:p>
          </p:txBody>
        </p:sp>
      </p:grpSp>
      <p:sp>
        <p:nvSpPr>
          <p:cNvPr id="15" name="object 15"/>
          <p:cNvSpPr txBox="1">
            <a:spLocks noGrp="1"/>
          </p:cNvSpPr>
          <p:nvPr>
            <p:ph type="title"/>
          </p:nvPr>
        </p:nvSpPr>
        <p:spPr>
          <a:xfrm>
            <a:off x="2959100" y="673100"/>
            <a:ext cx="4439920" cy="574040"/>
          </a:xfrm>
          <a:prstGeom prst="rect">
            <a:avLst/>
          </a:prstGeom>
        </p:spPr>
        <p:txBody>
          <a:bodyPr vert="horz" wrap="square" lIns="0" tIns="12700" rIns="0" bIns="0" rtlCol="0">
            <a:spAutoFit/>
          </a:bodyPr>
          <a:lstStyle/>
          <a:p>
            <a:pPr marL="12700">
              <a:lnSpc>
                <a:spcPct val="100000"/>
              </a:lnSpc>
              <a:spcBef>
                <a:spcPts val="100"/>
              </a:spcBef>
            </a:pPr>
            <a:r>
              <a:rPr sz="3600" spc="-110" dirty="0">
                <a:latin typeface="Arial"/>
                <a:cs typeface="Arial"/>
              </a:rPr>
              <a:t>The </a:t>
            </a:r>
            <a:r>
              <a:rPr sz="3600" spc="-25" dirty="0">
                <a:latin typeface="Arial"/>
                <a:cs typeface="Arial"/>
              </a:rPr>
              <a:t>Prototyping</a:t>
            </a:r>
            <a:r>
              <a:rPr sz="3600" spc="-450" dirty="0">
                <a:latin typeface="Arial"/>
                <a:cs typeface="Arial"/>
              </a:rPr>
              <a:t> </a:t>
            </a:r>
            <a:r>
              <a:rPr sz="3600" spc="-85" dirty="0">
                <a:latin typeface="Arial"/>
                <a:cs typeface="Arial"/>
              </a:rPr>
              <a:t>Model</a:t>
            </a:r>
            <a:endParaRPr sz="3600">
              <a:latin typeface="Arial"/>
              <a:cs typeface="Aria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 y="1853185"/>
            <a:ext cx="8839200" cy="4993005"/>
          </a:xfrm>
          <a:custGeom>
            <a:avLst/>
            <a:gdLst/>
            <a:ahLst/>
            <a:cxnLst/>
            <a:rect l="l" t="t" r="r" b="b"/>
            <a:pathLst>
              <a:path w="8839200" h="4993005">
                <a:moveTo>
                  <a:pt x="8839200" y="0"/>
                </a:moveTo>
                <a:lnTo>
                  <a:pt x="0" y="0"/>
                </a:lnTo>
                <a:lnTo>
                  <a:pt x="0" y="4992624"/>
                </a:lnTo>
                <a:lnTo>
                  <a:pt x="8839200" y="4992624"/>
                </a:lnTo>
                <a:lnTo>
                  <a:pt x="8839200" y="0"/>
                </a:lnTo>
                <a:close/>
              </a:path>
            </a:pathLst>
          </a:custGeom>
          <a:solidFill>
            <a:srgbClr val="C3CFD5"/>
          </a:solidFill>
        </p:spPr>
        <p:txBody>
          <a:bodyPr wrap="square" lIns="0" tIns="0" rIns="0" bIns="0" rtlCol="0"/>
          <a:lstStyle/>
          <a:p>
            <a:endParaRPr/>
          </a:p>
        </p:txBody>
      </p:sp>
      <p:grpSp>
        <p:nvGrpSpPr>
          <p:cNvPr id="3" name="object 3"/>
          <p:cNvGrpSpPr/>
          <p:nvPr/>
        </p:nvGrpSpPr>
        <p:grpSpPr>
          <a:xfrm>
            <a:off x="606551" y="612648"/>
            <a:ext cx="8845550" cy="6550659"/>
            <a:chOff x="606551" y="612648"/>
            <a:chExt cx="8845550" cy="6550659"/>
          </a:xfrm>
        </p:grpSpPr>
        <p:sp>
          <p:nvSpPr>
            <p:cNvPr id="4" name="object 4"/>
            <p:cNvSpPr/>
            <p:nvPr/>
          </p:nvSpPr>
          <p:spPr>
            <a:xfrm>
              <a:off x="609600" y="2057399"/>
              <a:ext cx="8839200" cy="5105400"/>
            </a:xfrm>
            <a:custGeom>
              <a:avLst/>
              <a:gdLst/>
              <a:ahLst/>
              <a:cxnLst/>
              <a:rect l="l" t="t" r="r" b="b"/>
              <a:pathLst>
                <a:path w="8839200" h="5105400">
                  <a:moveTo>
                    <a:pt x="8839200" y="5099304"/>
                  </a:moveTo>
                  <a:lnTo>
                    <a:pt x="0" y="5099304"/>
                  </a:lnTo>
                  <a:lnTo>
                    <a:pt x="0" y="5105400"/>
                  </a:lnTo>
                  <a:lnTo>
                    <a:pt x="8839200" y="5105400"/>
                  </a:lnTo>
                  <a:lnTo>
                    <a:pt x="8839200" y="5099304"/>
                  </a:lnTo>
                  <a:close/>
                </a:path>
                <a:path w="8839200" h="5105400">
                  <a:moveTo>
                    <a:pt x="8839200" y="0"/>
                  </a:moveTo>
                  <a:lnTo>
                    <a:pt x="0" y="0"/>
                  </a:lnTo>
                  <a:lnTo>
                    <a:pt x="0" y="4788420"/>
                  </a:lnTo>
                  <a:lnTo>
                    <a:pt x="8839200" y="4788420"/>
                  </a:lnTo>
                  <a:lnTo>
                    <a:pt x="8839200" y="0"/>
                  </a:lnTo>
                  <a:close/>
                </a:path>
              </a:pathLst>
            </a:custGeom>
            <a:solidFill>
              <a:srgbClr val="C3CFD5"/>
            </a:solidFill>
          </p:spPr>
          <p:txBody>
            <a:bodyPr wrap="square" lIns="0" tIns="0" rIns="0" bIns="0" rtlCol="0"/>
            <a:lstStyle/>
            <a:p>
              <a:endParaRPr/>
            </a:p>
          </p:txBody>
        </p:sp>
        <p:sp>
          <p:nvSpPr>
            <p:cNvPr id="5" name="object 5"/>
            <p:cNvSpPr/>
            <p:nvPr/>
          </p:nvSpPr>
          <p:spPr>
            <a:xfrm>
              <a:off x="606551" y="6845809"/>
              <a:ext cx="8833485" cy="311150"/>
            </a:xfrm>
            <a:custGeom>
              <a:avLst/>
              <a:gdLst/>
              <a:ahLst/>
              <a:cxnLst/>
              <a:rect l="l" t="t" r="r" b="b"/>
              <a:pathLst>
                <a:path w="8833485" h="311150">
                  <a:moveTo>
                    <a:pt x="8833104" y="0"/>
                  </a:moveTo>
                  <a:lnTo>
                    <a:pt x="0" y="0"/>
                  </a:lnTo>
                  <a:lnTo>
                    <a:pt x="0" y="310896"/>
                  </a:lnTo>
                  <a:lnTo>
                    <a:pt x="8833104" y="310896"/>
                  </a:lnTo>
                  <a:lnTo>
                    <a:pt x="8833104" y="0"/>
                  </a:lnTo>
                  <a:close/>
                </a:path>
              </a:pathLst>
            </a:custGeom>
            <a:solidFill>
              <a:srgbClr val="8AABAC"/>
            </a:solidFill>
          </p:spPr>
          <p:txBody>
            <a:bodyPr wrap="square" lIns="0" tIns="0" rIns="0" bIns="0" rtlCol="0"/>
            <a:lstStyle/>
            <a:p>
              <a:endParaRPr/>
            </a:p>
          </p:txBody>
        </p:sp>
        <p:sp>
          <p:nvSpPr>
            <p:cNvPr id="6" name="object 6"/>
            <p:cNvSpPr/>
            <p:nvPr/>
          </p:nvSpPr>
          <p:spPr>
            <a:xfrm>
              <a:off x="609600" y="612647"/>
              <a:ext cx="8842375" cy="6547484"/>
            </a:xfrm>
            <a:custGeom>
              <a:avLst/>
              <a:gdLst/>
              <a:ahLst/>
              <a:cxnLst/>
              <a:rect l="l" t="t" r="r" b="b"/>
              <a:pathLst>
                <a:path w="8842375" h="6547484">
                  <a:moveTo>
                    <a:pt x="8842248" y="0"/>
                  </a:moveTo>
                  <a:lnTo>
                    <a:pt x="8827008" y="0"/>
                  </a:lnTo>
                  <a:lnTo>
                    <a:pt x="8827008" y="6541008"/>
                  </a:lnTo>
                  <a:lnTo>
                    <a:pt x="9144" y="6541008"/>
                  </a:lnTo>
                  <a:lnTo>
                    <a:pt x="0" y="6541008"/>
                  </a:lnTo>
                  <a:lnTo>
                    <a:pt x="9144" y="6547104"/>
                  </a:lnTo>
                  <a:lnTo>
                    <a:pt x="8827008" y="6547104"/>
                  </a:lnTo>
                  <a:lnTo>
                    <a:pt x="8842248" y="6547104"/>
                  </a:lnTo>
                  <a:lnTo>
                    <a:pt x="8842248" y="0"/>
                  </a:lnTo>
                  <a:close/>
                </a:path>
              </a:pathLst>
            </a:custGeom>
            <a:solidFill>
              <a:srgbClr val="799699"/>
            </a:solidFill>
          </p:spPr>
          <p:txBody>
            <a:bodyPr wrap="square" lIns="0" tIns="0" rIns="0" bIns="0" rtlCol="0"/>
            <a:lstStyle/>
            <a:p>
              <a:endParaRPr/>
            </a:p>
          </p:txBody>
        </p:sp>
      </p:grpSp>
      <p:grpSp>
        <p:nvGrpSpPr>
          <p:cNvPr id="7" name="object 7"/>
          <p:cNvGrpSpPr/>
          <p:nvPr/>
        </p:nvGrpSpPr>
        <p:grpSpPr>
          <a:xfrm>
            <a:off x="603504" y="606551"/>
            <a:ext cx="8848725" cy="6562725"/>
            <a:chOff x="603504" y="606551"/>
            <a:chExt cx="8848725" cy="6562725"/>
          </a:xfrm>
        </p:grpSpPr>
        <p:sp>
          <p:nvSpPr>
            <p:cNvPr id="8" name="object 8"/>
            <p:cNvSpPr/>
            <p:nvPr/>
          </p:nvSpPr>
          <p:spPr>
            <a:xfrm>
              <a:off x="603504" y="606551"/>
              <a:ext cx="8848725" cy="6562725"/>
            </a:xfrm>
            <a:custGeom>
              <a:avLst/>
              <a:gdLst/>
              <a:ahLst/>
              <a:cxnLst/>
              <a:rect l="l" t="t" r="r" b="b"/>
              <a:pathLst>
                <a:path w="8848725" h="6562725">
                  <a:moveTo>
                    <a:pt x="8848344" y="0"/>
                  </a:moveTo>
                  <a:lnTo>
                    <a:pt x="0" y="0"/>
                  </a:lnTo>
                  <a:lnTo>
                    <a:pt x="0" y="6562344"/>
                  </a:lnTo>
                  <a:lnTo>
                    <a:pt x="8848344" y="6562344"/>
                  </a:lnTo>
                  <a:lnTo>
                    <a:pt x="8848344" y="6553200"/>
                  </a:lnTo>
                  <a:lnTo>
                    <a:pt x="15240" y="6553200"/>
                  </a:lnTo>
                  <a:lnTo>
                    <a:pt x="6096" y="6547104"/>
                  </a:lnTo>
                  <a:lnTo>
                    <a:pt x="15240" y="6547104"/>
                  </a:lnTo>
                  <a:lnTo>
                    <a:pt x="15240" y="15240"/>
                  </a:lnTo>
                  <a:lnTo>
                    <a:pt x="8833104" y="15240"/>
                  </a:lnTo>
                  <a:lnTo>
                    <a:pt x="8833104" y="6096"/>
                  </a:lnTo>
                  <a:lnTo>
                    <a:pt x="8848344" y="6096"/>
                  </a:lnTo>
                  <a:lnTo>
                    <a:pt x="8848344" y="0"/>
                  </a:lnTo>
                  <a:close/>
                </a:path>
              </a:pathLst>
            </a:custGeom>
            <a:solidFill>
              <a:srgbClr val="799699"/>
            </a:solidFill>
          </p:spPr>
          <p:txBody>
            <a:bodyPr wrap="square" lIns="0" tIns="0" rIns="0" bIns="0" rtlCol="0"/>
            <a:lstStyle/>
            <a:p>
              <a:endParaRPr/>
            </a:p>
          </p:txBody>
        </p:sp>
        <p:sp>
          <p:nvSpPr>
            <p:cNvPr id="9" name="object 9"/>
            <p:cNvSpPr/>
            <p:nvPr/>
          </p:nvSpPr>
          <p:spPr>
            <a:xfrm>
              <a:off x="609600" y="1734312"/>
              <a:ext cx="8827135" cy="0"/>
            </a:xfrm>
            <a:custGeom>
              <a:avLst/>
              <a:gdLst/>
              <a:ahLst/>
              <a:cxnLst/>
              <a:rect l="l" t="t" r="r" b="b"/>
              <a:pathLst>
                <a:path w="8827135">
                  <a:moveTo>
                    <a:pt x="0" y="0"/>
                  </a:moveTo>
                  <a:lnTo>
                    <a:pt x="8827008" y="0"/>
                  </a:lnTo>
                </a:path>
              </a:pathLst>
            </a:custGeom>
            <a:ln w="12191">
              <a:solidFill>
                <a:srgbClr val="799699"/>
              </a:solidFill>
              <a:prstDash val="sysDash"/>
            </a:ln>
          </p:spPr>
          <p:txBody>
            <a:bodyPr wrap="square" lIns="0" tIns="0" rIns="0" bIns="0" rtlCol="0"/>
            <a:lstStyle/>
            <a:p>
              <a:endParaRPr/>
            </a:p>
          </p:txBody>
        </p:sp>
        <p:sp>
          <p:nvSpPr>
            <p:cNvPr id="10" name="object 10"/>
            <p:cNvSpPr/>
            <p:nvPr/>
          </p:nvSpPr>
          <p:spPr>
            <a:xfrm>
              <a:off x="4724400" y="1414271"/>
              <a:ext cx="609600" cy="609600"/>
            </a:xfrm>
            <a:custGeom>
              <a:avLst/>
              <a:gdLst/>
              <a:ahLst/>
              <a:cxnLst/>
              <a:rect l="l" t="t" r="r" b="b"/>
              <a:pathLst>
                <a:path w="609600" h="609600">
                  <a:moveTo>
                    <a:pt x="609600" y="304800"/>
                  </a:moveTo>
                  <a:lnTo>
                    <a:pt x="606552" y="256032"/>
                  </a:lnTo>
                  <a:lnTo>
                    <a:pt x="594360" y="210312"/>
                  </a:lnTo>
                  <a:lnTo>
                    <a:pt x="576072" y="167640"/>
                  </a:lnTo>
                  <a:lnTo>
                    <a:pt x="551688" y="128016"/>
                  </a:lnTo>
                  <a:lnTo>
                    <a:pt x="521208" y="91440"/>
                  </a:lnTo>
                  <a:lnTo>
                    <a:pt x="487680" y="60960"/>
                  </a:lnTo>
                  <a:lnTo>
                    <a:pt x="448056" y="36576"/>
                  </a:lnTo>
                  <a:lnTo>
                    <a:pt x="402336" y="18288"/>
                  </a:lnTo>
                  <a:lnTo>
                    <a:pt x="356616" y="6096"/>
                  </a:lnTo>
                  <a:lnTo>
                    <a:pt x="304800" y="0"/>
                  </a:lnTo>
                  <a:lnTo>
                    <a:pt x="256032" y="6096"/>
                  </a:lnTo>
                  <a:lnTo>
                    <a:pt x="210312" y="18288"/>
                  </a:lnTo>
                  <a:lnTo>
                    <a:pt x="167640" y="36576"/>
                  </a:lnTo>
                  <a:lnTo>
                    <a:pt x="128016" y="60960"/>
                  </a:lnTo>
                  <a:lnTo>
                    <a:pt x="91440" y="91440"/>
                  </a:lnTo>
                  <a:lnTo>
                    <a:pt x="60960" y="128016"/>
                  </a:lnTo>
                  <a:lnTo>
                    <a:pt x="36576" y="167640"/>
                  </a:lnTo>
                  <a:lnTo>
                    <a:pt x="18288" y="210312"/>
                  </a:lnTo>
                  <a:lnTo>
                    <a:pt x="6096" y="256032"/>
                  </a:lnTo>
                  <a:lnTo>
                    <a:pt x="0" y="304800"/>
                  </a:lnTo>
                  <a:lnTo>
                    <a:pt x="6096" y="356616"/>
                  </a:lnTo>
                  <a:lnTo>
                    <a:pt x="18288" y="402336"/>
                  </a:lnTo>
                  <a:lnTo>
                    <a:pt x="36576" y="445008"/>
                  </a:lnTo>
                  <a:lnTo>
                    <a:pt x="60960" y="484632"/>
                  </a:lnTo>
                  <a:lnTo>
                    <a:pt x="91440" y="521208"/>
                  </a:lnTo>
                  <a:lnTo>
                    <a:pt x="128016" y="551688"/>
                  </a:lnTo>
                  <a:lnTo>
                    <a:pt x="167640" y="576072"/>
                  </a:lnTo>
                  <a:lnTo>
                    <a:pt x="210312" y="594360"/>
                  </a:lnTo>
                  <a:lnTo>
                    <a:pt x="256032" y="606552"/>
                  </a:lnTo>
                  <a:lnTo>
                    <a:pt x="304800" y="609600"/>
                  </a:lnTo>
                  <a:lnTo>
                    <a:pt x="356616" y="606552"/>
                  </a:lnTo>
                  <a:lnTo>
                    <a:pt x="402336" y="594360"/>
                  </a:lnTo>
                  <a:lnTo>
                    <a:pt x="448056" y="576072"/>
                  </a:lnTo>
                  <a:lnTo>
                    <a:pt x="487680" y="551688"/>
                  </a:lnTo>
                  <a:lnTo>
                    <a:pt x="521208" y="521208"/>
                  </a:lnTo>
                  <a:lnTo>
                    <a:pt x="551688" y="484632"/>
                  </a:lnTo>
                  <a:lnTo>
                    <a:pt x="576072" y="445008"/>
                  </a:lnTo>
                  <a:lnTo>
                    <a:pt x="594360" y="402336"/>
                  </a:lnTo>
                  <a:lnTo>
                    <a:pt x="606552" y="356616"/>
                  </a:lnTo>
                  <a:lnTo>
                    <a:pt x="609600" y="304800"/>
                  </a:lnTo>
                  <a:close/>
                </a:path>
              </a:pathLst>
            </a:custGeom>
            <a:solidFill>
              <a:srgbClr val="FFFFFF"/>
            </a:solidFill>
          </p:spPr>
          <p:txBody>
            <a:bodyPr wrap="square" lIns="0" tIns="0" rIns="0" bIns="0" rtlCol="0"/>
            <a:lstStyle/>
            <a:p>
              <a:endParaRPr/>
            </a:p>
          </p:txBody>
        </p:sp>
        <p:sp>
          <p:nvSpPr>
            <p:cNvPr id="11" name="object 11"/>
            <p:cNvSpPr/>
            <p:nvPr/>
          </p:nvSpPr>
          <p:spPr>
            <a:xfrm>
              <a:off x="4794504" y="1484375"/>
              <a:ext cx="472440" cy="469900"/>
            </a:xfrm>
            <a:custGeom>
              <a:avLst/>
              <a:gdLst/>
              <a:ahLst/>
              <a:cxnLst/>
              <a:rect l="l" t="t" r="r" b="b"/>
              <a:pathLst>
                <a:path w="472439" h="469900">
                  <a:moveTo>
                    <a:pt x="438912" y="234696"/>
                  </a:moveTo>
                  <a:lnTo>
                    <a:pt x="435864" y="213360"/>
                  </a:lnTo>
                  <a:lnTo>
                    <a:pt x="429768" y="176784"/>
                  </a:lnTo>
                  <a:lnTo>
                    <a:pt x="423672" y="155448"/>
                  </a:lnTo>
                  <a:lnTo>
                    <a:pt x="420624" y="150368"/>
                  </a:lnTo>
                  <a:lnTo>
                    <a:pt x="420624" y="216408"/>
                  </a:lnTo>
                  <a:lnTo>
                    <a:pt x="420624" y="256032"/>
                  </a:lnTo>
                  <a:lnTo>
                    <a:pt x="399288" y="323088"/>
                  </a:lnTo>
                  <a:lnTo>
                    <a:pt x="353568" y="377952"/>
                  </a:lnTo>
                  <a:lnTo>
                    <a:pt x="307848" y="405384"/>
                  </a:lnTo>
                  <a:lnTo>
                    <a:pt x="271272" y="417576"/>
                  </a:lnTo>
                  <a:lnTo>
                    <a:pt x="252984" y="420624"/>
                  </a:lnTo>
                  <a:lnTo>
                    <a:pt x="234696" y="420624"/>
                  </a:lnTo>
                  <a:lnTo>
                    <a:pt x="216408" y="417576"/>
                  </a:lnTo>
                  <a:lnTo>
                    <a:pt x="198120" y="417576"/>
                  </a:lnTo>
                  <a:lnTo>
                    <a:pt x="131064" y="387096"/>
                  </a:lnTo>
                  <a:lnTo>
                    <a:pt x="91440" y="350520"/>
                  </a:lnTo>
                  <a:lnTo>
                    <a:pt x="64008" y="304800"/>
                  </a:lnTo>
                  <a:lnTo>
                    <a:pt x="51816" y="252984"/>
                  </a:lnTo>
                  <a:lnTo>
                    <a:pt x="51816" y="216408"/>
                  </a:lnTo>
                  <a:lnTo>
                    <a:pt x="54864" y="195072"/>
                  </a:lnTo>
                  <a:lnTo>
                    <a:pt x="60960" y="179832"/>
                  </a:lnTo>
                  <a:lnTo>
                    <a:pt x="67056" y="161544"/>
                  </a:lnTo>
                  <a:lnTo>
                    <a:pt x="94488" y="115824"/>
                  </a:lnTo>
                  <a:lnTo>
                    <a:pt x="164592" y="64008"/>
                  </a:lnTo>
                  <a:lnTo>
                    <a:pt x="237744" y="48768"/>
                  </a:lnTo>
                  <a:lnTo>
                    <a:pt x="292608" y="57912"/>
                  </a:lnTo>
                  <a:lnTo>
                    <a:pt x="310896" y="64008"/>
                  </a:lnTo>
                  <a:lnTo>
                    <a:pt x="341376" y="82296"/>
                  </a:lnTo>
                  <a:lnTo>
                    <a:pt x="353568" y="94488"/>
                  </a:lnTo>
                  <a:lnTo>
                    <a:pt x="368808" y="106680"/>
                  </a:lnTo>
                  <a:lnTo>
                    <a:pt x="381000" y="118872"/>
                  </a:lnTo>
                  <a:lnTo>
                    <a:pt x="408432" y="164592"/>
                  </a:lnTo>
                  <a:lnTo>
                    <a:pt x="414528" y="179832"/>
                  </a:lnTo>
                  <a:lnTo>
                    <a:pt x="420624" y="216408"/>
                  </a:lnTo>
                  <a:lnTo>
                    <a:pt x="420624" y="150368"/>
                  </a:lnTo>
                  <a:lnTo>
                    <a:pt x="414528" y="140208"/>
                  </a:lnTo>
                  <a:lnTo>
                    <a:pt x="402336" y="121920"/>
                  </a:lnTo>
                  <a:lnTo>
                    <a:pt x="393192" y="106680"/>
                  </a:lnTo>
                  <a:lnTo>
                    <a:pt x="365760" y="79248"/>
                  </a:lnTo>
                  <a:lnTo>
                    <a:pt x="313944" y="48768"/>
                  </a:lnTo>
                  <a:lnTo>
                    <a:pt x="277368" y="36576"/>
                  </a:lnTo>
                  <a:lnTo>
                    <a:pt x="256032" y="33528"/>
                  </a:lnTo>
                  <a:lnTo>
                    <a:pt x="216408" y="33528"/>
                  </a:lnTo>
                  <a:lnTo>
                    <a:pt x="158496" y="48768"/>
                  </a:lnTo>
                  <a:lnTo>
                    <a:pt x="124968" y="67056"/>
                  </a:lnTo>
                  <a:lnTo>
                    <a:pt x="79248" y="106680"/>
                  </a:lnTo>
                  <a:lnTo>
                    <a:pt x="70104" y="121920"/>
                  </a:lnTo>
                  <a:lnTo>
                    <a:pt x="57912" y="137160"/>
                  </a:lnTo>
                  <a:lnTo>
                    <a:pt x="51816" y="155448"/>
                  </a:lnTo>
                  <a:lnTo>
                    <a:pt x="42672" y="173736"/>
                  </a:lnTo>
                  <a:lnTo>
                    <a:pt x="39624" y="195072"/>
                  </a:lnTo>
                  <a:lnTo>
                    <a:pt x="36576" y="213360"/>
                  </a:lnTo>
                  <a:lnTo>
                    <a:pt x="33528" y="234696"/>
                  </a:lnTo>
                  <a:lnTo>
                    <a:pt x="36576" y="256032"/>
                  </a:lnTo>
                  <a:lnTo>
                    <a:pt x="39624" y="274320"/>
                  </a:lnTo>
                  <a:lnTo>
                    <a:pt x="42672" y="295656"/>
                  </a:lnTo>
                  <a:lnTo>
                    <a:pt x="48768" y="313944"/>
                  </a:lnTo>
                  <a:lnTo>
                    <a:pt x="57912" y="332232"/>
                  </a:lnTo>
                  <a:lnTo>
                    <a:pt x="70104" y="347472"/>
                  </a:lnTo>
                  <a:lnTo>
                    <a:pt x="79248" y="362712"/>
                  </a:lnTo>
                  <a:lnTo>
                    <a:pt x="106680" y="390144"/>
                  </a:lnTo>
                  <a:lnTo>
                    <a:pt x="158496" y="420624"/>
                  </a:lnTo>
                  <a:lnTo>
                    <a:pt x="195072" y="432816"/>
                  </a:lnTo>
                  <a:lnTo>
                    <a:pt x="216408" y="435864"/>
                  </a:lnTo>
                  <a:lnTo>
                    <a:pt x="256032" y="435864"/>
                  </a:lnTo>
                  <a:lnTo>
                    <a:pt x="313944" y="420624"/>
                  </a:lnTo>
                  <a:lnTo>
                    <a:pt x="347472" y="402336"/>
                  </a:lnTo>
                  <a:lnTo>
                    <a:pt x="377952" y="377952"/>
                  </a:lnTo>
                  <a:lnTo>
                    <a:pt x="414528" y="332232"/>
                  </a:lnTo>
                  <a:lnTo>
                    <a:pt x="420624" y="313944"/>
                  </a:lnTo>
                  <a:lnTo>
                    <a:pt x="429768" y="295656"/>
                  </a:lnTo>
                  <a:lnTo>
                    <a:pt x="432816" y="277368"/>
                  </a:lnTo>
                  <a:lnTo>
                    <a:pt x="438912" y="234696"/>
                  </a:lnTo>
                  <a:close/>
                </a:path>
                <a:path w="472439" h="469900">
                  <a:moveTo>
                    <a:pt x="472440" y="234696"/>
                  </a:moveTo>
                  <a:lnTo>
                    <a:pt x="466344" y="185928"/>
                  </a:lnTo>
                  <a:lnTo>
                    <a:pt x="454152" y="143256"/>
                  </a:lnTo>
                  <a:lnTo>
                    <a:pt x="454152" y="213360"/>
                  </a:lnTo>
                  <a:lnTo>
                    <a:pt x="454152" y="256032"/>
                  </a:lnTo>
                  <a:lnTo>
                    <a:pt x="438912" y="320040"/>
                  </a:lnTo>
                  <a:lnTo>
                    <a:pt x="405384" y="374904"/>
                  </a:lnTo>
                  <a:lnTo>
                    <a:pt x="374904" y="402336"/>
                  </a:lnTo>
                  <a:lnTo>
                    <a:pt x="359664" y="417576"/>
                  </a:lnTo>
                  <a:lnTo>
                    <a:pt x="323088" y="435864"/>
                  </a:lnTo>
                  <a:lnTo>
                    <a:pt x="301752" y="445008"/>
                  </a:lnTo>
                  <a:lnTo>
                    <a:pt x="280416" y="448056"/>
                  </a:lnTo>
                  <a:lnTo>
                    <a:pt x="259080" y="454152"/>
                  </a:lnTo>
                  <a:lnTo>
                    <a:pt x="213360" y="454152"/>
                  </a:lnTo>
                  <a:lnTo>
                    <a:pt x="192024" y="451104"/>
                  </a:lnTo>
                  <a:lnTo>
                    <a:pt x="170688" y="445008"/>
                  </a:lnTo>
                  <a:lnTo>
                    <a:pt x="152400" y="435864"/>
                  </a:lnTo>
                  <a:lnTo>
                    <a:pt x="131064" y="426720"/>
                  </a:lnTo>
                  <a:lnTo>
                    <a:pt x="97536" y="405384"/>
                  </a:lnTo>
                  <a:lnTo>
                    <a:pt x="67056" y="374904"/>
                  </a:lnTo>
                  <a:lnTo>
                    <a:pt x="42672" y="338328"/>
                  </a:lnTo>
                  <a:lnTo>
                    <a:pt x="27432" y="301752"/>
                  </a:lnTo>
                  <a:lnTo>
                    <a:pt x="18288" y="259080"/>
                  </a:lnTo>
                  <a:lnTo>
                    <a:pt x="18288" y="213360"/>
                  </a:lnTo>
                  <a:lnTo>
                    <a:pt x="33528" y="149352"/>
                  </a:lnTo>
                  <a:lnTo>
                    <a:pt x="54864" y="112776"/>
                  </a:lnTo>
                  <a:lnTo>
                    <a:pt x="82296" y="79248"/>
                  </a:lnTo>
                  <a:lnTo>
                    <a:pt x="112776" y="54864"/>
                  </a:lnTo>
                  <a:lnTo>
                    <a:pt x="149352" y="33528"/>
                  </a:lnTo>
                  <a:lnTo>
                    <a:pt x="192024" y="21336"/>
                  </a:lnTo>
                  <a:lnTo>
                    <a:pt x="234696" y="15240"/>
                  </a:lnTo>
                  <a:lnTo>
                    <a:pt x="259080" y="18288"/>
                  </a:lnTo>
                  <a:lnTo>
                    <a:pt x="301752" y="27432"/>
                  </a:lnTo>
                  <a:lnTo>
                    <a:pt x="341376" y="42672"/>
                  </a:lnTo>
                  <a:lnTo>
                    <a:pt x="356616" y="54864"/>
                  </a:lnTo>
                  <a:lnTo>
                    <a:pt x="374904" y="67056"/>
                  </a:lnTo>
                  <a:lnTo>
                    <a:pt x="405384" y="94488"/>
                  </a:lnTo>
                  <a:lnTo>
                    <a:pt x="429768" y="131064"/>
                  </a:lnTo>
                  <a:lnTo>
                    <a:pt x="451104" y="192024"/>
                  </a:lnTo>
                  <a:lnTo>
                    <a:pt x="454152" y="213360"/>
                  </a:lnTo>
                  <a:lnTo>
                    <a:pt x="454152" y="143256"/>
                  </a:lnTo>
                  <a:lnTo>
                    <a:pt x="417576" y="85344"/>
                  </a:lnTo>
                  <a:lnTo>
                    <a:pt x="384048" y="51816"/>
                  </a:lnTo>
                  <a:lnTo>
                    <a:pt x="347472" y="27432"/>
                  </a:lnTo>
                  <a:lnTo>
                    <a:pt x="304800" y="9144"/>
                  </a:lnTo>
                  <a:lnTo>
                    <a:pt x="259080" y="0"/>
                  </a:lnTo>
                  <a:lnTo>
                    <a:pt x="210312" y="0"/>
                  </a:lnTo>
                  <a:lnTo>
                    <a:pt x="121920" y="27432"/>
                  </a:lnTo>
                  <a:lnTo>
                    <a:pt x="85344" y="54864"/>
                  </a:lnTo>
                  <a:lnTo>
                    <a:pt x="54864" y="85344"/>
                  </a:lnTo>
                  <a:lnTo>
                    <a:pt x="27432" y="124968"/>
                  </a:lnTo>
                  <a:lnTo>
                    <a:pt x="12192" y="167640"/>
                  </a:lnTo>
                  <a:lnTo>
                    <a:pt x="0" y="237744"/>
                  </a:lnTo>
                  <a:lnTo>
                    <a:pt x="3048" y="259080"/>
                  </a:lnTo>
                  <a:lnTo>
                    <a:pt x="6096" y="283464"/>
                  </a:lnTo>
                  <a:lnTo>
                    <a:pt x="12192" y="304800"/>
                  </a:lnTo>
                  <a:lnTo>
                    <a:pt x="18288" y="329184"/>
                  </a:lnTo>
                  <a:lnTo>
                    <a:pt x="30480" y="347472"/>
                  </a:lnTo>
                  <a:lnTo>
                    <a:pt x="54864" y="387096"/>
                  </a:lnTo>
                  <a:lnTo>
                    <a:pt x="106680" y="432816"/>
                  </a:lnTo>
                  <a:lnTo>
                    <a:pt x="124968" y="441960"/>
                  </a:lnTo>
                  <a:lnTo>
                    <a:pt x="146304" y="454152"/>
                  </a:lnTo>
                  <a:lnTo>
                    <a:pt x="188976" y="466344"/>
                  </a:lnTo>
                  <a:lnTo>
                    <a:pt x="213360" y="469392"/>
                  </a:lnTo>
                  <a:lnTo>
                    <a:pt x="262128" y="469392"/>
                  </a:lnTo>
                  <a:lnTo>
                    <a:pt x="307848" y="460248"/>
                  </a:lnTo>
                  <a:lnTo>
                    <a:pt x="350520" y="441960"/>
                  </a:lnTo>
                  <a:lnTo>
                    <a:pt x="387096" y="417576"/>
                  </a:lnTo>
                  <a:lnTo>
                    <a:pt x="432816" y="365760"/>
                  </a:lnTo>
                  <a:lnTo>
                    <a:pt x="454152" y="326136"/>
                  </a:lnTo>
                  <a:lnTo>
                    <a:pt x="466344" y="280416"/>
                  </a:lnTo>
                  <a:lnTo>
                    <a:pt x="472440" y="234696"/>
                  </a:lnTo>
                  <a:close/>
                </a:path>
              </a:pathLst>
            </a:custGeom>
            <a:solidFill>
              <a:srgbClr val="799699"/>
            </a:solidFill>
          </p:spPr>
          <p:txBody>
            <a:bodyPr wrap="square" lIns="0" tIns="0" rIns="0" bIns="0" rtlCol="0"/>
            <a:lstStyle/>
            <a:p>
              <a:endParaRPr/>
            </a:p>
          </p:txBody>
        </p:sp>
      </p:grpSp>
      <p:sp>
        <p:nvSpPr>
          <p:cNvPr id="12" name="object 12"/>
          <p:cNvSpPr txBox="1">
            <a:spLocks noGrp="1"/>
          </p:cNvSpPr>
          <p:nvPr>
            <p:ph type="title"/>
          </p:nvPr>
        </p:nvSpPr>
        <p:spPr>
          <a:xfrm>
            <a:off x="2959100" y="673100"/>
            <a:ext cx="4439920" cy="574040"/>
          </a:xfrm>
          <a:prstGeom prst="rect">
            <a:avLst/>
          </a:prstGeom>
        </p:spPr>
        <p:txBody>
          <a:bodyPr vert="horz" wrap="square" lIns="0" tIns="12700" rIns="0" bIns="0" rtlCol="0">
            <a:spAutoFit/>
          </a:bodyPr>
          <a:lstStyle/>
          <a:p>
            <a:pPr marL="12700">
              <a:lnSpc>
                <a:spcPct val="100000"/>
              </a:lnSpc>
              <a:spcBef>
                <a:spcPts val="100"/>
              </a:spcBef>
            </a:pPr>
            <a:r>
              <a:rPr sz="3600" spc="-110" dirty="0">
                <a:latin typeface="Arial"/>
                <a:cs typeface="Arial"/>
              </a:rPr>
              <a:t>The </a:t>
            </a:r>
            <a:r>
              <a:rPr sz="3600" spc="-25" dirty="0">
                <a:latin typeface="Arial"/>
                <a:cs typeface="Arial"/>
              </a:rPr>
              <a:t>Prototyping</a:t>
            </a:r>
            <a:r>
              <a:rPr sz="3600" spc="-450" dirty="0">
                <a:latin typeface="Arial"/>
                <a:cs typeface="Arial"/>
              </a:rPr>
              <a:t> </a:t>
            </a:r>
            <a:r>
              <a:rPr sz="3600" spc="-85" dirty="0">
                <a:latin typeface="Arial"/>
                <a:cs typeface="Arial"/>
              </a:rPr>
              <a:t>Model</a:t>
            </a:r>
            <a:endParaRPr sz="3600">
              <a:latin typeface="Arial"/>
              <a:cs typeface="Arial"/>
            </a:endParaRPr>
          </a:p>
        </p:txBody>
      </p:sp>
      <p:sp>
        <p:nvSpPr>
          <p:cNvPr id="13" name="object 13"/>
          <p:cNvSpPr txBox="1"/>
          <p:nvPr/>
        </p:nvSpPr>
        <p:spPr>
          <a:xfrm>
            <a:off x="596900" y="1557021"/>
            <a:ext cx="8161020" cy="2580835"/>
          </a:xfrm>
          <a:prstGeom prst="rect">
            <a:avLst/>
          </a:prstGeom>
        </p:spPr>
        <p:txBody>
          <a:bodyPr vert="horz" wrap="square" lIns="0" tIns="13335" rIns="0" bIns="0" rtlCol="0">
            <a:spAutoFit/>
          </a:bodyPr>
          <a:lstStyle/>
          <a:p>
            <a:pPr marL="664210" algn="ctr">
              <a:lnSpc>
                <a:spcPct val="100000"/>
              </a:lnSpc>
              <a:spcBef>
                <a:spcPts val="105"/>
              </a:spcBef>
            </a:pPr>
            <a:endParaRPr sz="1600" dirty="0">
              <a:latin typeface="Georgia"/>
              <a:cs typeface="Georgia"/>
            </a:endParaRPr>
          </a:p>
          <a:p>
            <a:pPr>
              <a:lnSpc>
                <a:spcPct val="100000"/>
              </a:lnSpc>
            </a:pPr>
            <a:endParaRPr sz="1800" dirty="0">
              <a:latin typeface="Georgia"/>
              <a:cs typeface="Georgia"/>
            </a:endParaRPr>
          </a:p>
          <a:p>
            <a:pPr>
              <a:lnSpc>
                <a:spcPct val="100000"/>
              </a:lnSpc>
            </a:pPr>
            <a:endParaRPr sz="2150" dirty="0">
              <a:latin typeface="Georgia"/>
              <a:cs typeface="Georgia"/>
            </a:endParaRPr>
          </a:p>
          <a:p>
            <a:pPr marL="70485">
              <a:lnSpc>
                <a:spcPct val="100000"/>
              </a:lnSpc>
            </a:pPr>
            <a:r>
              <a:rPr sz="2200" b="1" spc="-85" dirty="0">
                <a:latin typeface="Arial"/>
                <a:cs typeface="Arial"/>
              </a:rPr>
              <a:t>Advantages:</a:t>
            </a:r>
            <a:endParaRPr sz="2200" dirty="0">
              <a:latin typeface="Arial"/>
              <a:cs typeface="Arial"/>
            </a:endParaRPr>
          </a:p>
          <a:p>
            <a:pPr marL="235585" indent="-223520">
              <a:lnSpc>
                <a:spcPct val="100000"/>
              </a:lnSpc>
              <a:buSzPct val="95454"/>
              <a:buFont typeface="Wingdings"/>
              <a:buChar char=""/>
              <a:tabLst>
                <a:tab pos="236220" algn="l"/>
              </a:tabLst>
            </a:pPr>
            <a:r>
              <a:rPr sz="2200" spc="25" dirty="0">
                <a:latin typeface="Arial"/>
                <a:cs typeface="Arial"/>
              </a:rPr>
              <a:t>It </a:t>
            </a:r>
            <a:r>
              <a:rPr sz="2200" spc="-95" dirty="0">
                <a:latin typeface="Arial"/>
                <a:cs typeface="Arial"/>
              </a:rPr>
              <a:t>makes </a:t>
            </a:r>
            <a:r>
              <a:rPr sz="2200" spc="-25" dirty="0">
                <a:latin typeface="Arial"/>
                <a:cs typeface="Arial"/>
              </a:rPr>
              <a:t>requirement </a:t>
            </a:r>
            <a:r>
              <a:rPr sz="2200" spc="-30" dirty="0">
                <a:latin typeface="Arial"/>
                <a:cs typeface="Arial"/>
              </a:rPr>
              <a:t>more </a:t>
            </a:r>
            <a:r>
              <a:rPr sz="2200" spc="-114" dirty="0">
                <a:latin typeface="Arial"/>
                <a:cs typeface="Arial"/>
              </a:rPr>
              <a:t>Clear </a:t>
            </a:r>
            <a:r>
              <a:rPr sz="2200" spc="-50" dirty="0">
                <a:latin typeface="Arial"/>
                <a:cs typeface="Arial"/>
              </a:rPr>
              <a:t>and </a:t>
            </a:r>
            <a:r>
              <a:rPr sz="2200" spc="-114" dirty="0">
                <a:latin typeface="Arial"/>
                <a:cs typeface="Arial"/>
              </a:rPr>
              <a:t>System </a:t>
            </a:r>
            <a:r>
              <a:rPr sz="2200" spc="-30" dirty="0">
                <a:latin typeface="Arial"/>
                <a:cs typeface="Arial"/>
              </a:rPr>
              <a:t>more</a:t>
            </a:r>
            <a:r>
              <a:rPr sz="2200" spc="185" dirty="0">
                <a:latin typeface="Arial"/>
                <a:cs typeface="Arial"/>
              </a:rPr>
              <a:t> </a:t>
            </a:r>
            <a:r>
              <a:rPr sz="2200" spc="-55" dirty="0">
                <a:latin typeface="Arial"/>
                <a:cs typeface="Arial"/>
              </a:rPr>
              <a:t>Transparent</a:t>
            </a:r>
            <a:endParaRPr sz="2200" dirty="0">
              <a:latin typeface="Arial"/>
              <a:cs typeface="Arial"/>
            </a:endParaRPr>
          </a:p>
          <a:p>
            <a:pPr>
              <a:lnSpc>
                <a:spcPct val="100000"/>
              </a:lnSpc>
              <a:spcBef>
                <a:spcPts val="55"/>
              </a:spcBef>
              <a:buFont typeface="Wingdings"/>
              <a:buChar char=""/>
            </a:pPr>
            <a:endParaRPr sz="2250" dirty="0">
              <a:latin typeface="Arial"/>
              <a:cs typeface="Arial"/>
            </a:endParaRPr>
          </a:p>
          <a:p>
            <a:pPr marL="12700">
              <a:lnSpc>
                <a:spcPct val="100000"/>
              </a:lnSpc>
            </a:pPr>
            <a:r>
              <a:rPr sz="2200" b="1" spc="-75" dirty="0">
                <a:latin typeface="Arial"/>
                <a:cs typeface="Arial"/>
              </a:rPr>
              <a:t>Disadvantages:</a:t>
            </a:r>
            <a:endParaRPr sz="2200" dirty="0">
              <a:latin typeface="Arial"/>
              <a:cs typeface="Arial"/>
            </a:endParaRPr>
          </a:p>
          <a:p>
            <a:pPr marL="235585" indent="-223520">
              <a:lnSpc>
                <a:spcPct val="100000"/>
              </a:lnSpc>
              <a:buSzPct val="95454"/>
              <a:buFont typeface="Wingdings"/>
              <a:buChar char=""/>
              <a:tabLst>
                <a:tab pos="236220" algn="l"/>
                <a:tab pos="4498975" algn="l"/>
              </a:tabLst>
            </a:pPr>
            <a:r>
              <a:rPr sz="2200" spc="-65" dirty="0">
                <a:latin typeface="Arial"/>
                <a:cs typeface="Arial"/>
              </a:rPr>
              <a:t>The  </a:t>
            </a:r>
            <a:r>
              <a:rPr sz="2200" spc="-35" dirty="0">
                <a:latin typeface="Arial"/>
                <a:cs typeface="Arial"/>
              </a:rPr>
              <a:t>Quality </a:t>
            </a:r>
            <a:r>
              <a:rPr sz="2200" spc="-60" dirty="0">
                <a:latin typeface="Arial"/>
                <a:cs typeface="Arial"/>
              </a:rPr>
              <a:t>may</a:t>
            </a:r>
            <a:r>
              <a:rPr sz="2200" spc="-204" dirty="0">
                <a:latin typeface="Arial"/>
                <a:cs typeface="Arial"/>
              </a:rPr>
              <a:t> </a:t>
            </a:r>
            <a:r>
              <a:rPr sz="2200" spc="-95" dirty="0">
                <a:latin typeface="Arial"/>
                <a:cs typeface="Arial"/>
              </a:rPr>
              <a:t>get</a:t>
            </a:r>
            <a:r>
              <a:rPr sz="2200" spc="30" dirty="0">
                <a:latin typeface="Arial"/>
                <a:cs typeface="Arial"/>
              </a:rPr>
              <a:t> </a:t>
            </a:r>
            <a:r>
              <a:rPr sz="2200" spc="-35" dirty="0">
                <a:latin typeface="Arial"/>
                <a:cs typeface="Arial"/>
              </a:rPr>
              <a:t>compromised	</a:t>
            </a:r>
            <a:r>
              <a:rPr sz="2200" spc="-110" dirty="0">
                <a:latin typeface="Arial"/>
                <a:cs typeface="Arial"/>
              </a:rPr>
              <a:t>because </a:t>
            </a:r>
            <a:r>
              <a:rPr sz="2200" spc="-25" dirty="0">
                <a:latin typeface="Arial"/>
                <a:cs typeface="Arial"/>
              </a:rPr>
              <a:t>of </a:t>
            </a:r>
            <a:r>
              <a:rPr sz="2200" dirty="0">
                <a:latin typeface="Arial"/>
                <a:cs typeface="Arial"/>
              </a:rPr>
              <a:t>prototyping</a:t>
            </a:r>
            <a:r>
              <a:rPr sz="2200" spc="5" dirty="0">
                <a:latin typeface="Arial"/>
                <a:cs typeface="Arial"/>
              </a:rPr>
              <a:t> </a:t>
            </a:r>
            <a:r>
              <a:rPr sz="2200" spc="-10" dirty="0">
                <a:latin typeface="Arial"/>
                <a:cs typeface="Arial"/>
              </a:rPr>
              <a:t>quickly</a:t>
            </a:r>
            <a:endParaRPr sz="2200" dirty="0">
              <a:latin typeface="Arial"/>
              <a:cs typeface="Aria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792103"/>
            <a:ext cx="10058400" cy="3331126"/>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1161521" y="2807186"/>
            <a:ext cx="7750555" cy="1123577"/>
          </a:xfrm>
          <a:prstGeom prst="rect">
            <a:avLst/>
          </a:prstGeom>
        </p:spPr>
        <p:txBody>
          <a:bodyPr vert="horz" wrap="square" lIns="0" tIns="14669" rIns="0" bIns="0" rtlCol="0" anchor="ctr">
            <a:spAutoFit/>
          </a:bodyPr>
          <a:lstStyle/>
          <a:p>
            <a:pPr marL="13970">
              <a:lnSpc>
                <a:spcPct val="100000"/>
              </a:lnSpc>
              <a:spcBef>
                <a:spcPts val="116"/>
              </a:spcBef>
            </a:pPr>
            <a:r>
              <a:rPr lang="en-US" sz="7205" dirty="0" smtClean="0">
                <a:solidFill>
                  <a:srgbClr val="FFFFFF"/>
                </a:solidFill>
                <a:latin typeface="Carlito"/>
                <a:cs typeface="Carlito"/>
              </a:rPr>
              <a:t>    Spiral </a:t>
            </a:r>
            <a:r>
              <a:rPr sz="7205" dirty="0" smtClean="0">
                <a:solidFill>
                  <a:srgbClr val="FFFFFF"/>
                </a:solidFill>
                <a:latin typeface="Carlito"/>
                <a:cs typeface="Carlito"/>
              </a:rPr>
              <a:t>Model</a:t>
            </a:r>
            <a:endParaRPr sz="7205" dirty="0">
              <a:latin typeface="Carlito"/>
              <a:cs typeface="Carlito"/>
            </a:endParaRPr>
          </a:p>
        </p:txBody>
      </p:sp>
    </p:spTree>
    <p:extLst>
      <p:ext uri="{BB962C8B-B14F-4D97-AF65-F5344CB8AC3E}">
        <p14:creationId xmlns:p14="http://schemas.microsoft.com/office/powerpoint/2010/main" val="795088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Spiral Model</a:t>
            </a:r>
            <a:r>
              <a:rPr lang="en-US" dirty="0"/>
              <a:t> </a:t>
            </a:r>
          </a:p>
        </p:txBody>
      </p:sp>
      <p:sp>
        <p:nvSpPr>
          <p:cNvPr id="3" name="Content Placeholder 2"/>
          <p:cNvSpPr>
            <a:spLocks noGrp="1"/>
          </p:cNvSpPr>
          <p:nvPr>
            <p:ph idx="1"/>
          </p:nvPr>
        </p:nvSpPr>
        <p:spPr/>
        <p:txBody>
          <a:bodyPr/>
          <a:lstStyle/>
          <a:p>
            <a:r>
              <a:rPr lang="en-US" b="1" dirty="0"/>
              <a:t>Spiral Model</a:t>
            </a:r>
            <a:r>
              <a:rPr lang="en-US" dirty="0"/>
              <a:t> is a risk-driven software development process </a:t>
            </a:r>
            <a:r>
              <a:rPr lang="en-US" b="1" dirty="0"/>
              <a:t>model</a:t>
            </a:r>
            <a:r>
              <a:rPr lang="en-US" dirty="0"/>
              <a:t>. </a:t>
            </a:r>
            <a:endParaRPr lang="en-US" dirty="0" smtClean="0"/>
          </a:p>
          <a:p>
            <a:pPr marL="0" indent="0">
              <a:buNone/>
            </a:pPr>
            <a:endParaRPr lang="en-US" dirty="0" smtClean="0"/>
          </a:p>
          <a:p>
            <a:endParaRPr lang="en-US" dirty="0"/>
          </a:p>
          <a:p>
            <a:r>
              <a:rPr lang="en-US" dirty="0" smtClean="0"/>
              <a:t>It </a:t>
            </a:r>
            <a:r>
              <a:rPr lang="en-US" dirty="0"/>
              <a:t>is a combination of waterfall </a:t>
            </a:r>
            <a:r>
              <a:rPr lang="en-US" b="1" dirty="0"/>
              <a:t>model</a:t>
            </a:r>
            <a:r>
              <a:rPr lang="en-US" dirty="0"/>
              <a:t> and iterative </a:t>
            </a:r>
            <a:r>
              <a:rPr lang="en-US" b="1" dirty="0"/>
              <a:t>model</a:t>
            </a:r>
            <a:r>
              <a:rPr lang="en-US" dirty="0"/>
              <a:t>. </a:t>
            </a:r>
            <a:endParaRPr lang="en-US" dirty="0" smtClean="0"/>
          </a:p>
          <a:p>
            <a:endParaRPr lang="en-US" dirty="0"/>
          </a:p>
          <a:p>
            <a:endParaRPr lang="en-US" dirty="0" smtClean="0"/>
          </a:p>
          <a:p>
            <a:pPr algn="just"/>
            <a:r>
              <a:rPr lang="en-US" b="1" dirty="0" smtClean="0"/>
              <a:t>Spiral </a:t>
            </a:r>
            <a:r>
              <a:rPr lang="en-US" b="1" dirty="0"/>
              <a:t>Model</a:t>
            </a:r>
            <a:r>
              <a:rPr lang="en-US" dirty="0"/>
              <a:t> helps to adopt software development elements of multiple process </a:t>
            </a:r>
            <a:r>
              <a:rPr lang="en-US" b="1" dirty="0"/>
              <a:t>models</a:t>
            </a:r>
            <a:r>
              <a:rPr lang="en-US" dirty="0"/>
              <a:t> for the software project based on unique risk patterns ensuring efficient development process.</a:t>
            </a:r>
          </a:p>
        </p:txBody>
      </p:sp>
    </p:spTree>
    <p:extLst>
      <p:ext uri="{BB962C8B-B14F-4D97-AF65-F5344CB8AC3E}">
        <p14:creationId xmlns:p14="http://schemas.microsoft.com/office/powerpoint/2010/main" val="2154473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04800" y="304800"/>
            <a:ext cx="9601200" cy="7086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9516" y="901700"/>
            <a:ext cx="3599179" cy="512445"/>
          </a:xfrm>
          <a:prstGeom prst="rect">
            <a:avLst/>
          </a:prstGeom>
        </p:spPr>
        <p:txBody>
          <a:bodyPr vert="horz" wrap="square" lIns="0" tIns="11430" rIns="0" bIns="0" rtlCol="0">
            <a:spAutoFit/>
          </a:bodyPr>
          <a:lstStyle/>
          <a:p>
            <a:pPr marL="12700">
              <a:lnSpc>
                <a:spcPct val="100000"/>
              </a:lnSpc>
              <a:spcBef>
                <a:spcPts val="90"/>
              </a:spcBef>
            </a:pPr>
            <a:r>
              <a:rPr spc="-5" dirty="0"/>
              <a:t>Spiral </a:t>
            </a:r>
            <a:r>
              <a:rPr spc="-10" dirty="0"/>
              <a:t>Model</a:t>
            </a:r>
            <a:r>
              <a:rPr spc="-165" dirty="0"/>
              <a:t> </a:t>
            </a:r>
            <a:r>
              <a:rPr spc="-5" dirty="0"/>
              <a:t>Cont…</a:t>
            </a:r>
          </a:p>
        </p:txBody>
      </p:sp>
      <p:sp>
        <p:nvSpPr>
          <p:cNvPr id="4" name="object 4"/>
          <p:cNvSpPr txBox="1"/>
          <p:nvPr/>
        </p:nvSpPr>
        <p:spPr>
          <a:xfrm>
            <a:off x="825500" y="1931923"/>
            <a:ext cx="8639810" cy="4414520"/>
          </a:xfrm>
          <a:prstGeom prst="rect">
            <a:avLst/>
          </a:prstGeom>
        </p:spPr>
        <p:txBody>
          <a:bodyPr vert="horz" wrap="square" lIns="0" tIns="12700" rIns="0" bIns="0" rtlCol="0">
            <a:spAutoFit/>
          </a:bodyPr>
          <a:lstStyle/>
          <a:p>
            <a:pPr marL="12700" marR="10795">
              <a:lnSpc>
                <a:spcPct val="150000"/>
              </a:lnSpc>
              <a:spcBef>
                <a:spcPts val="100"/>
              </a:spcBef>
              <a:buSzPct val="95833"/>
              <a:buFont typeface="Wingdings"/>
              <a:buChar char=""/>
              <a:tabLst>
                <a:tab pos="256540" algn="l"/>
                <a:tab pos="2646045" algn="l"/>
              </a:tabLst>
            </a:pPr>
            <a:r>
              <a:rPr sz="2400" spc="-130" dirty="0">
                <a:latin typeface="Arial"/>
                <a:cs typeface="Arial"/>
              </a:rPr>
              <a:t>Have</a:t>
            </a:r>
            <a:r>
              <a:rPr sz="2400" spc="-25" dirty="0">
                <a:latin typeface="Arial"/>
                <a:cs typeface="Arial"/>
              </a:rPr>
              <a:t> </a:t>
            </a:r>
            <a:r>
              <a:rPr sz="2400" spc="-40" dirty="0">
                <a:latin typeface="Arial"/>
                <a:cs typeface="Arial"/>
              </a:rPr>
              <a:t>the</a:t>
            </a:r>
            <a:r>
              <a:rPr sz="2400" spc="45" dirty="0">
                <a:latin typeface="Arial"/>
                <a:cs typeface="Arial"/>
              </a:rPr>
              <a:t> </a:t>
            </a:r>
            <a:r>
              <a:rPr sz="2400" spc="-35" dirty="0">
                <a:latin typeface="Arial"/>
                <a:cs typeface="Arial"/>
              </a:rPr>
              <a:t>iterative	</a:t>
            </a:r>
            <a:r>
              <a:rPr sz="2400" spc="-40" dirty="0">
                <a:latin typeface="Arial"/>
                <a:cs typeface="Arial"/>
              </a:rPr>
              <a:t>nature </a:t>
            </a:r>
            <a:r>
              <a:rPr sz="2400" spc="-35" dirty="0">
                <a:latin typeface="Arial"/>
                <a:cs typeface="Arial"/>
              </a:rPr>
              <a:t>of </a:t>
            </a:r>
            <a:r>
              <a:rPr sz="2400" spc="-5" dirty="0">
                <a:latin typeface="Arial"/>
                <a:cs typeface="Arial"/>
              </a:rPr>
              <a:t>prototyping </a:t>
            </a:r>
            <a:r>
              <a:rPr sz="2400" spc="45" dirty="0">
                <a:latin typeface="Arial"/>
                <a:cs typeface="Arial"/>
              </a:rPr>
              <a:t>with </a:t>
            </a:r>
            <a:r>
              <a:rPr sz="2400" spc="-40" dirty="0">
                <a:latin typeface="Arial"/>
                <a:cs typeface="Arial"/>
              </a:rPr>
              <a:t>the </a:t>
            </a:r>
            <a:r>
              <a:rPr sz="2400" spc="-20" dirty="0">
                <a:latin typeface="Arial"/>
                <a:cs typeface="Arial"/>
              </a:rPr>
              <a:t>controlled </a:t>
            </a:r>
            <a:r>
              <a:rPr sz="2400" spc="-60" dirty="0">
                <a:latin typeface="Arial"/>
                <a:cs typeface="Arial"/>
              </a:rPr>
              <a:t>and  </a:t>
            </a:r>
            <a:r>
              <a:rPr sz="2400" spc="-70" dirty="0">
                <a:latin typeface="Arial"/>
                <a:cs typeface="Arial"/>
              </a:rPr>
              <a:t>systematic </a:t>
            </a:r>
            <a:r>
              <a:rPr sz="2400" spc="-105" dirty="0">
                <a:latin typeface="Arial"/>
                <a:cs typeface="Arial"/>
              </a:rPr>
              <a:t>aspects </a:t>
            </a:r>
            <a:r>
              <a:rPr sz="2400" spc="-35" dirty="0">
                <a:latin typeface="Arial"/>
                <a:cs typeface="Arial"/>
              </a:rPr>
              <a:t>of waterfall</a:t>
            </a:r>
            <a:r>
              <a:rPr sz="2400" spc="445" dirty="0">
                <a:latin typeface="Arial"/>
                <a:cs typeface="Arial"/>
              </a:rPr>
              <a:t> </a:t>
            </a:r>
            <a:r>
              <a:rPr sz="2400" spc="-50" dirty="0">
                <a:latin typeface="Arial"/>
                <a:cs typeface="Arial"/>
              </a:rPr>
              <a:t>model</a:t>
            </a:r>
            <a:endParaRPr sz="2400">
              <a:latin typeface="Arial"/>
              <a:cs typeface="Arial"/>
            </a:endParaRPr>
          </a:p>
          <a:p>
            <a:pPr marL="12700" marR="45720">
              <a:lnSpc>
                <a:spcPct val="150000"/>
              </a:lnSpc>
              <a:buSzPct val="95833"/>
              <a:buFont typeface="Wingdings"/>
              <a:buChar char=""/>
              <a:tabLst>
                <a:tab pos="256540" algn="l"/>
                <a:tab pos="1545590" algn="l"/>
                <a:tab pos="2115185" algn="l"/>
                <a:tab pos="3432175" algn="l"/>
                <a:tab pos="3956685" algn="l"/>
                <a:tab pos="4797425" algn="l"/>
                <a:tab pos="6650990" algn="l"/>
                <a:tab pos="7053580" algn="l"/>
              </a:tabLst>
            </a:pPr>
            <a:r>
              <a:rPr sz="2400" spc="-235" dirty="0">
                <a:latin typeface="Arial"/>
                <a:cs typeface="Arial"/>
              </a:rPr>
              <a:t>P</a:t>
            </a:r>
            <a:r>
              <a:rPr sz="2400" spc="60" dirty="0">
                <a:latin typeface="Arial"/>
                <a:cs typeface="Arial"/>
              </a:rPr>
              <a:t>r</a:t>
            </a:r>
            <a:r>
              <a:rPr sz="2400" spc="-95" dirty="0">
                <a:latin typeface="Arial"/>
                <a:cs typeface="Arial"/>
              </a:rPr>
              <a:t>o</a:t>
            </a:r>
            <a:r>
              <a:rPr sz="2400" dirty="0">
                <a:latin typeface="Arial"/>
                <a:cs typeface="Arial"/>
              </a:rPr>
              <a:t>v</a:t>
            </a:r>
            <a:r>
              <a:rPr sz="2400" spc="65" dirty="0">
                <a:latin typeface="Arial"/>
                <a:cs typeface="Arial"/>
              </a:rPr>
              <a:t>i</a:t>
            </a:r>
            <a:r>
              <a:rPr sz="2400" spc="-20" dirty="0">
                <a:latin typeface="Arial"/>
                <a:cs typeface="Arial"/>
              </a:rPr>
              <a:t>d</a:t>
            </a:r>
            <a:r>
              <a:rPr sz="2400" spc="-165" dirty="0">
                <a:latin typeface="Arial"/>
                <a:cs typeface="Arial"/>
              </a:rPr>
              <a:t>e</a:t>
            </a:r>
            <a:r>
              <a:rPr sz="2400" spc="-170" dirty="0">
                <a:latin typeface="Arial"/>
                <a:cs typeface="Arial"/>
              </a:rPr>
              <a:t>s</a:t>
            </a:r>
            <a:r>
              <a:rPr sz="2400" dirty="0">
                <a:latin typeface="Arial"/>
                <a:cs typeface="Arial"/>
              </a:rPr>
              <a:t>	</a:t>
            </a:r>
            <a:r>
              <a:rPr sz="2400" spc="70" dirty="0">
                <a:latin typeface="Arial"/>
                <a:cs typeface="Arial"/>
              </a:rPr>
              <a:t>t</a:t>
            </a:r>
            <a:r>
              <a:rPr sz="2400" spc="-15" dirty="0">
                <a:latin typeface="Arial"/>
                <a:cs typeface="Arial"/>
              </a:rPr>
              <a:t>h</a:t>
            </a:r>
            <a:r>
              <a:rPr sz="2400" spc="-165" dirty="0">
                <a:latin typeface="Arial"/>
                <a:cs typeface="Arial"/>
              </a:rPr>
              <a:t>e</a:t>
            </a:r>
            <a:r>
              <a:rPr sz="2400" dirty="0">
                <a:latin typeface="Arial"/>
                <a:cs typeface="Arial"/>
              </a:rPr>
              <a:t>	p</a:t>
            </a:r>
            <a:r>
              <a:rPr sz="2400" spc="-65" dirty="0">
                <a:latin typeface="Arial"/>
                <a:cs typeface="Arial"/>
              </a:rPr>
              <a:t>o</a:t>
            </a:r>
            <a:r>
              <a:rPr sz="2400" spc="50" dirty="0">
                <a:latin typeface="Arial"/>
                <a:cs typeface="Arial"/>
              </a:rPr>
              <a:t>t</a:t>
            </a:r>
            <a:r>
              <a:rPr sz="2400" spc="-165" dirty="0">
                <a:latin typeface="Arial"/>
                <a:cs typeface="Arial"/>
              </a:rPr>
              <a:t>e</a:t>
            </a:r>
            <a:r>
              <a:rPr sz="2400" spc="5" dirty="0">
                <a:latin typeface="Arial"/>
                <a:cs typeface="Arial"/>
              </a:rPr>
              <a:t>n</a:t>
            </a:r>
            <a:r>
              <a:rPr sz="2400" spc="55" dirty="0">
                <a:latin typeface="Arial"/>
                <a:cs typeface="Arial"/>
              </a:rPr>
              <a:t>t</a:t>
            </a:r>
            <a:r>
              <a:rPr sz="2400" spc="65" dirty="0">
                <a:latin typeface="Arial"/>
                <a:cs typeface="Arial"/>
              </a:rPr>
              <a:t>i</a:t>
            </a:r>
            <a:r>
              <a:rPr sz="2400" spc="-165" dirty="0">
                <a:latin typeface="Arial"/>
                <a:cs typeface="Arial"/>
              </a:rPr>
              <a:t>a</a:t>
            </a:r>
            <a:r>
              <a:rPr sz="2400" dirty="0">
                <a:latin typeface="Arial"/>
                <a:cs typeface="Arial"/>
              </a:rPr>
              <a:t>l	f</a:t>
            </a:r>
            <a:r>
              <a:rPr sz="2400" spc="-65" dirty="0">
                <a:latin typeface="Arial"/>
                <a:cs typeface="Arial"/>
              </a:rPr>
              <a:t>o</a:t>
            </a:r>
            <a:r>
              <a:rPr sz="2400" dirty="0">
                <a:latin typeface="Arial"/>
                <a:cs typeface="Arial"/>
              </a:rPr>
              <a:t>r	</a:t>
            </a:r>
            <a:r>
              <a:rPr sz="2400" spc="35" dirty="0">
                <a:latin typeface="Arial"/>
                <a:cs typeface="Arial"/>
              </a:rPr>
              <a:t>r</a:t>
            </a:r>
            <a:r>
              <a:rPr sz="2400" spc="-165" dirty="0">
                <a:latin typeface="Arial"/>
                <a:cs typeface="Arial"/>
              </a:rPr>
              <a:t>a</a:t>
            </a:r>
            <a:r>
              <a:rPr sz="2400" spc="5" dirty="0">
                <a:latin typeface="Arial"/>
                <a:cs typeface="Arial"/>
              </a:rPr>
              <a:t>p</a:t>
            </a:r>
            <a:r>
              <a:rPr sz="2400" spc="65" dirty="0">
                <a:latin typeface="Arial"/>
                <a:cs typeface="Arial"/>
              </a:rPr>
              <a:t>i</a:t>
            </a:r>
            <a:r>
              <a:rPr sz="2400" spc="-5" dirty="0">
                <a:latin typeface="Arial"/>
                <a:cs typeface="Arial"/>
              </a:rPr>
              <a:t>d</a:t>
            </a:r>
            <a:r>
              <a:rPr sz="2400" dirty="0">
                <a:latin typeface="Arial"/>
                <a:cs typeface="Arial"/>
              </a:rPr>
              <a:t>	</a:t>
            </a:r>
            <a:r>
              <a:rPr sz="2400" spc="-20" dirty="0">
                <a:latin typeface="Arial"/>
                <a:cs typeface="Arial"/>
              </a:rPr>
              <a:t>d</a:t>
            </a:r>
            <a:r>
              <a:rPr sz="2400" spc="-185" dirty="0">
                <a:latin typeface="Arial"/>
                <a:cs typeface="Arial"/>
              </a:rPr>
              <a:t>e</a:t>
            </a:r>
            <a:r>
              <a:rPr sz="2400" spc="-55" dirty="0">
                <a:latin typeface="Arial"/>
                <a:cs typeface="Arial"/>
              </a:rPr>
              <a:t>v</a:t>
            </a:r>
            <a:r>
              <a:rPr sz="2400" spc="-165" dirty="0">
                <a:latin typeface="Arial"/>
                <a:cs typeface="Arial"/>
              </a:rPr>
              <a:t>e</a:t>
            </a:r>
            <a:r>
              <a:rPr sz="2400" spc="50" dirty="0">
                <a:latin typeface="Arial"/>
                <a:cs typeface="Arial"/>
              </a:rPr>
              <a:t>l</a:t>
            </a:r>
            <a:r>
              <a:rPr sz="2400" spc="-35" dirty="0">
                <a:latin typeface="Arial"/>
                <a:cs typeface="Arial"/>
              </a:rPr>
              <a:t>o</a:t>
            </a:r>
            <a:r>
              <a:rPr sz="2400" spc="-30" dirty="0">
                <a:latin typeface="Arial"/>
                <a:cs typeface="Arial"/>
              </a:rPr>
              <a:t>p</a:t>
            </a:r>
            <a:r>
              <a:rPr sz="2400" spc="-10" dirty="0">
                <a:latin typeface="Arial"/>
                <a:cs typeface="Arial"/>
              </a:rPr>
              <a:t>m</a:t>
            </a:r>
            <a:r>
              <a:rPr sz="2400" spc="-165" dirty="0">
                <a:latin typeface="Arial"/>
                <a:cs typeface="Arial"/>
              </a:rPr>
              <a:t>e</a:t>
            </a:r>
            <a:r>
              <a:rPr sz="2400" spc="30" dirty="0">
                <a:latin typeface="Arial"/>
                <a:cs typeface="Arial"/>
              </a:rPr>
              <a:t>n</a:t>
            </a:r>
            <a:r>
              <a:rPr sz="2400" dirty="0">
                <a:latin typeface="Arial"/>
                <a:cs typeface="Arial"/>
              </a:rPr>
              <a:t>t	</a:t>
            </a:r>
            <a:r>
              <a:rPr sz="2400" spc="-65" dirty="0">
                <a:latin typeface="Arial"/>
                <a:cs typeface="Arial"/>
              </a:rPr>
              <a:t>o</a:t>
            </a:r>
            <a:r>
              <a:rPr sz="2400" dirty="0">
                <a:latin typeface="Arial"/>
                <a:cs typeface="Arial"/>
              </a:rPr>
              <a:t>f	</a:t>
            </a:r>
            <a:r>
              <a:rPr sz="2400" spc="65" dirty="0">
                <a:latin typeface="Arial"/>
                <a:cs typeface="Arial"/>
              </a:rPr>
              <a:t>i</a:t>
            </a:r>
            <a:r>
              <a:rPr sz="2400" dirty="0">
                <a:latin typeface="Arial"/>
                <a:cs typeface="Arial"/>
              </a:rPr>
              <a:t>n</a:t>
            </a:r>
            <a:r>
              <a:rPr sz="2400" spc="-145" dirty="0">
                <a:latin typeface="Arial"/>
                <a:cs typeface="Arial"/>
              </a:rPr>
              <a:t>c</a:t>
            </a:r>
            <a:r>
              <a:rPr sz="2400" spc="60" dirty="0">
                <a:latin typeface="Arial"/>
                <a:cs typeface="Arial"/>
              </a:rPr>
              <a:t>r</a:t>
            </a:r>
            <a:r>
              <a:rPr sz="2400" spc="-165" dirty="0">
                <a:latin typeface="Arial"/>
                <a:cs typeface="Arial"/>
              </a:rPr>
              <a:t>ea</a:t>
            </a:r>
            <a:r>
              <a:rPr sz="2400" spc="-190" dirty="0">
                <a:latin typeface="Arial"/>
                <a:cs typeface="Arial"/>
              </a:rPr>
              <a:t>s</a:t>
            </a:r>
            <a:r>
              <a:rPr sz="2400" spc="65" dirty="0">
                <a:latin typeface="Arial"/>
                <a:cs typeface="Arial"/>
              </a:rPr>
              <a:t>i</a:t>
            </a:r>
            <a:r>
              <a:rPr sz="2400" spc="5" dirty="0">
                <a:latin typeface="Arial"/>
                <a:cs typeface="Arial"/>
              </a:rPr>
              <a:t>n</a:t>
            </a:r>
            <a:r>
              <a:rPr sz="2400" spc="-185" dirty="0">
                <a:latin typeface="Arial"/>
                <a:cs typeface="Arial"/>
              </a:rPr>
              <a:t>g</a:t>
            </a:r>
            <a:r>
              <a:rPr sz="2400" spc="5" dirty="0">
                <a:latin typeface="Arial"/>
                <a:cs typeface="Arial"/>
              </a:rPr>
              <a:t>l</a:t>
            </a:r>
            <a:r>
              <a:rPr sz="2400" dirty="0">
                <a:latin typeface="Arial"/>
                <a:cs typeface="Arial"/>
              </a:rPr>
              <a:t>y  </a:t>
            </a:r>
            <a:r>
              <a:rPr sz="2400" spc="-45" dirty="0">
                <a:latin typeface="Arial"/>
                <a:cs typeface="Arial"/>
              </a:rPr>
              <a:t>more </a:t>
            </a:r>
            <a:r>
              <a:rPr sz="2400" spc="-55" dirty="0">
                <a:latin typeface="Arial"/>
                <a:cs typeface="Arial"/>
              </a:rPr>
              <a:t>complete </a:t>
            </a:r>
            <a:r>
              <a:rPr sz="2400" spc="-60" dirty="0">
                <a:latin typeface="Arial"/>
                <a:cs typeface="Arial"/>
              </a:rPr>
              <a:t>versions </a:t>
            </a:r>
            <a:r>
              <a:rPr sz="2400" spc="-35" dirty="0">
                <a:latin typeface="Arial"/>
                <a:cs typeface="Arial"/>
              </a:rPr>
              <a:t>of </a:t>
            </a:r>
            <a:r>
              <a:rPr sz="2400" spc="-40" dirty="0">
                <a:latin typeface="Arial"/>
                <a:cs typeface="Arial"/>
              </a:rPr>
              <a:t>the</a:t>
            </a:r>
            <a:r>
              <a:rPr sz="2400" spc="25" dirty="0">
                <a:latin typeface="Arial"/>
                <a:cs typeface="Arial"/>
              </a:rPr>
              <a:t> </a:t>
            </a:r>
            <a:r>
              <a:rPr sz="2400" spc="-55" dirty="0">
                <a:latin typeface="Arial"/>
                <a:cs typeface="Arial"/>
              </a:rPr>
              <a:t>software</a:t>
            </a:r>
            <a:endParaRPr sz="2400">
              <a:latin typeface="Arial"/>
              <a:cs typeface="Arial"/>
            </a:endParaRPr>
          </a:p>
          <a:p>
            <a:pPr marL="12700" marR="5080">
              <a:lnSpc>
                <a:spcPct val="150000"/>
              </a:lnSpc>
              <a:buSzPct val="95833"/>
              <a:buFont typeface="Wingdings"/>
              <a:buChar char=""/>
              <a:tabLst>
                <a:tab pos="256540" algn="l"/>
                <a:tab pos="941705" algn="l"/>
                <a:tab pos="2000250" algn="l"/>
                <a:tab pos="2338070" algn="l"/>
                <a:tab pos="3438525" algn="l"/>
                <a:tab pos="3816350" algn="l"/>
                <a:tab pos="4200525" algn="l"/>
                <a:tab pos="4705985" algn="l"/>
                <a:tab pos="5081270" algn="l"/>
                <a:tab pos="6641465" algn="l"/>
                <a:tab pos="7997825" algn="l"/>
              </a:tabLst>
            </a:pPr>
            <a:r>
              <a:rPr sz="2400" spc="-55" dirty="0">
                <a:latin typeface="Arial"/>
                <a:cs typeface="Arial"/>
              </a:rPr>
              <a:t>T</a:t>
            </a:r>
            <a:r>
              <a:rPr sz="2400" spc="-10" dirty="0">
                <a:latin typeface="Arial"/>
                <a:cs typeface="Arial"/>
              </a:rPr>
              <a:t>h</a:t>
            </a:r>
            <a:r>
              <a:rPr sz="2400" spc="65" dirty="0">
                <a:latin typeface="Arial"/>
                <a:cs typeface="Arial"/>
              </a:rPr>
              <a:t>i</a:t>
            </a:r>
            <a:r>
              <a:rPr sz="2400" spc="-170" dirty="0">
                <a:latin typeface="Arial"/>
                <a:cs typeface="Arial"/>
              </a:rPr>
              <a:t>s</a:t>
            </a:r>
            <a:r>
              <a:rPr sz="2400" dirty="0">
                <a:latin typeface="Arial"/>
                <a:cs typeface="Arial"/>
              </a:rPr>
              <a:t>	</a:t>
            </a:r>
            <a:r>
              <a:rPr sz="2400" spc="-10" dirty="0">
                <a:latin typeface="Arial"/>
                <a:cs typeface="Arial"/>
              </a:rPr>
              <a:t>m</a:t>
            </a:r>
            <a:r>
              <a:rPr sz="2400" spc="-70" dirty="0">
                <a:latin typeface="Arial"/>
                <a:cs typeface="Arial"/>
              </a:rPr>
              <a:t>o</a:t>
            </a:r>
            <a:r>
              <a:rPr sz="2400" spc="-20" dirty="0">
                <a:latin typeface="Arial"/>
                <a:cs typeface="Arial"/>
              </a:rPr>
              <a:t>d</a:t>
            </a:r>
            <a:r>
              <a:rPr sz="2400" spc="-160" dirty="0">
                <a:latin typeface="Arial"/>
                <a:cs typeface="Arial"/>
              </a:rPr>
              <a:t>e</a:t>
            </a:r>
            <a:r>
              <a:rPr sz="2400" dirty="0">
                <a:latin typeface="Arial"/>
                <a:cs typeface="Arial"/>
              </a:rPr>
              <a:t>l	</a:t>
            </a:r>
            <a:r>
              <a:rPr sz="2400" spc="65" dirty="0">
                <a:latin typeface="Arial"/>
                <a:cs typeface="Arial"/>
              </a:rPr>
              <a:t>i</a:t>
            </a:r>
            <a:r>
              <a:rPr sz="2400" spc="-170" dirty="0">
                <a:latin typeface="Arial"/>
                <a:cs typeface="Arial"/>
              </a:rPr>
              <a:t>s</a:t>
            </a:r>
            <a:r>
              <a:rPr sz="2400" dirty="0">
                <a:latin typeface="Arial"/>
                <a:cs typeface="Arial"/>
              </a:rPr>
              <a:t>	</a:t>
            </a:r>
            <a:r>
              <a:rPr sz="2400" spc="-15" dirty="0">
                <a:latin typeface="Arial"/>
                <a:cs typeface="Arial"/>
              </a:rPr>
              <a:t>d</a:t>
            </a:r>
            <a:r>
              <a:rPr sz="2400" spc="45" dirty="0">
                <a:latin typeface="Arial"/>
                <a:cs typeface="Arial"/>
              </a:rPr>
              <a:t>i</a:t>
            </a:r>
            <a:r>
              <a:rPr sz="2400" spc="-5" dirty="0">
                <a:latin typeface="Arial"/>
                <a:cs typeface="Arial"/>
              </a:rPr>
              <a:t>v</a:t>
            </a:r>
            <a:r>
              <a:rPr sz="2400" spc="65" dirty="0">
                <a:latin typeface="Arial"/>
                <a:cs typeface="Arial"/>
              </a:rPr>
              <a:t>i</a:t>
            </a:r>
            <a:r>
              <a:rPr sz="2400" spc="-15" dirty="0">
                <a:latin typeface="Arial"/>
                <a:cs typeface="Arial"/>
              </a:rPr>
              <a:t>d</a:t>
            </a:r>
            <a:r>
              <a:rPr sz="2400" spc="-140" dirty="0">
                <a:latin typeface="Arial"/>
                <a:cs typeface="Arial"/>
              </a:rPr>
              <a:t>e</a:t>
            </a:r>
            <a:r>
              <a:rPr sz="2400" spc="-5" dirty="0">
                <a:latin typeface="Arial"/>
                <a:cs typeface="Arial"/>
              </a:rPr>
              <a:t>d</a:t>
            </a:r>
            <a:r>
              <a:rPr sz="2400" dirty="0">
                <a:latin typeface="Arial"/>
                <a:cs typeface="Arial"/>
              </a:rPr>
              <a:t>	</a:t>
            </a:r>
            <a:r>
              <a:rPr sz="2400" spc="65" dirty="0">
                <a:latin typeface="Arial"/>
                <a:cs typeface="Arial"/>
              </a:rPr>
              <a:t>i</a:t>
            </a:r>
            <a:r>
              <a:rPr sz="2400" dirty="0">
                <a:latin typeface="Arial"/>
                <a:cs typeface="Arial"/>
              </a:rPr>
              <a:t>n	</a:t>
            </a:r>
            <a:r>
              <a:rPr sz="2400" spc="50" dirty="0">
                <a:latin typeface="Arial"/>
                <a:cs typeface="Arial"/>
              </a:rPr>
              <a:t>t</a:t>
            </a:r>
            <a:r>
              <a:rPr sz="2400" spc="-65" dirty="0">
                <a:latin typeface="Arial"/>
                <a:cs typeface="Arial"/>
              </a:rPr>
              <a:t>o</a:t>
            </a:r>
            <a:r>
              <a:rPr sz="2400" dirty="0">
                <a:latin typeface="Arial"/>
                <a:cs typeface="Arial"/>
              </a:rPr>
              <a:t>	</a:t>
            </a:r>
            <a:r>
              <a:rPr sz="2400" spc="-160" dirty="0">
                <a:latin typeface="Arial"/>
                <a:cs typeface="Arial"/>
              </a:rPr>
              <a:t>s</a:t>
            </a:r>
            <a:r>
              <a:rPr sz="2400" spc="-170" dirty="0">
                <a:latin typeface="Arial"/>
                <a:cs typeface="Arial"/>
              </a:rPr>
              <a:t>e</a:t>
            </a:r>
            <a:r>
              <a:rPr sz="2400" dirty="0">
                <a:latin typeface="Arial"/>
                <a:cs typeface="Arial"/>
              </a:rPr>
              <a:t>t	</a:t>
            </a:r>
            <a:r>
              <a:rPr sz="2400" spc="-70" dirty="0">
                <a:latin typeface="Arial"/>
                <a:cs typeface="Arial"/>
              </a:rPr>
              <a:t>o</a:t>
            </a:r>
            <a:r>
              <a:rPr sz="2400" dirty="0">
                <a:latin typeface="Arial"/>
                <a:cs typeface="Arial"/>
              </a:rPr>
              <a:t>f	</a:t>
            </a:r>
            <a:r>
              <a:rPr sz="2400" spc="25" dirty="0">
                <a:latin typeface="Arial"/>
                <a:cs typeface="Arial"/>
              </a:rPr>
              <a:t>f</a:t>
            </a:r>
            <a:r>
              <a:rPr sz="2400" spc="35" dirty="0">
                <a:latin typeface="Arial"/>
                <a:cs typeface="Arial"/>
              </a:rPr>
              <a:t>r</a:t>
            </a:r>
            <a:r>
              <a:rPr sz="2400" spc="-165" dirty="0">
                <a:latin typeface="Arial"/>
                <a:cs typeface="Arial"/>
              </a:rPr>
              <a:t>a</a:t>
            </a:r>
            <a:r>
              <a:rPr sz="2400" spc="-10" dirty="0">
                <a:latin typeface="Arial"/>
                <a:cs typeface="Arial"/>
              </a:rPr>
              <a:t>m</a:t>
            </a:r>
            <a:r>
              <a:rPr sz="2400" spc="-160" dirty="0">
                <a:latin typeface="Arial"/>
                <a:cs typeface="Arial"/>
              </a:rPr>
              <a:t>e</a:t>
            </a:r>
            <a:r>
              <a:rPr sz="2400" spc="25" dirty="0">
                <a:latin typeface="Arial"/>
                <a:cs typeface="Arial"/>
              </a:rPr>
              <a:t>w</a:t>
            </a:r>
            <a:r>
              <a:rPr sz="2400" spc="-65" dirty="0">
                <a:latin typeface="Arial"/>
                <a:cs typeface="Arial"/>
              </a:rPr>
              <a:t>o</a:t>
            </a:r>
            <a:r>
              <a:rPr sz="2400" spc="80" dirty="0">
                <a:latin typeface="Arial"/>
                <a:cs typeface="Arial"/>
              </a:rPr>
              <a:t>r</a:t>
            </a:r>
            <a:r>
              <a:rPr sz="2400" dirty="0">
                <a:latin typeface="Arial"/>
                <a:cs typeface="Arial"/>
              </a:rPr>
              <a:t>k	</a:t>
            </a:r>
            <a:r>
              <a:rPr sz="2400" spc="-165" dirty="0">
                <a:latin typeface="Arial"/>
                <a:cs typeface="Arial"/>
              </a:rPr>
              <a:t>a</a:t>
            </a:r>
            <a:r>
              <a:rPr sz="2400" spc="-145" dirty="0">
                <a:latin typeface="Arial"/>
                <a:cs typeface="Arial"/>
              </a:rPr>
              <a:t>c</a:t>
            </a:r>
            <a:r>
              <a:rPr sz="2400" spc="70" dirty="0">
                <a:latin typeface="Arial"/>
                <a:cs typeface="Arial"/>
              </a:rPr>
              <a:t>t</a:t>
            </a:r>
            <a:r>
              <a:rPr sz="2400" spc="20" dirty="0">
                <a:latin typeface="Arial"/>
                <a:cs typeface="Arial"/>
              </a:rPr>
              <a:t>i</a:t>
            </a:r>
            <a:r>
              <a:rPr sz="2400" spc="-5" dirty="0">
                <a:latin typeface="Arial"/>
                <a:cs typeface="Arial"/>
              </a:rPr>
              <a:t>v</a:t>
            </a:r>
            <a:r>
              <a:rPr sz="2400" spc="70" dirty="0">
                <a:latin typeface="Arial"/>
                <a:cs typeface="Arial"/>
              </a:rPr>
              <a:t>it</a:t>
            </a:r>
            <a:r>
              <a:rPr sz="2400" spc="65" dirty="0">
                <a:latin typeface="Arial"/>
                <a:cs typeface="Arial"/>
              </a:rPr>
              <a:t>i</a:t>
            </a:r>
            <a:r>
              <a:rPr sz="2400" spc="-165" dirty="0">
                <a:latin typeface="Arial"/>
                <a:cs typeface="Arial"/>
              </a:rPr>
              <a:t>e</a:t>
            </a:r>
            <a:r>
              <a:rPr sz="2400" spc="-175" dirty="0">
                <a:latin typeface="Arial"/>
                <a:cs typeface="Arial"/>
              </a:rPr>
              <a:t>s,</a:t>
            </a:r>
            <a:r>
              <a:rPr sz="2400" dirty="0">
                <a:latin typeface="Arial"/>
                <a:cs typeface="Arial"/>
              </a:rPr>
              <a:t>	</a:t>
            </a:r>
            <a:r>
              <a:rPr sz="2400" spc="-215" dirty="0">
                <a:latin typeface="Arial"/>
                <a:cs typeface="Arial"/>
              </a:rPr>
              <a:t>E</a:t>
            </a:r>
            <a:r>
              <a:rPr sz="2400" spc="-165" dirty="0">
                <a:latin typeface="Arial"/>
                <a:cs typeface="Arial"/>
              </a:rPr>
              <a:t>a</a:t>
            </a:r>
            <a:r>
              <a:rPr sz="2400" spc="-150" dirty="0">
                <a:latin typeface="Arial"/>
                <a:cs typeface="Arial"/>
              </a:rPr>
              <a:t>c</a:t>
            </a:r>
            <a:r>
              <a:rPr sz="2400" spc="-10" dirty="0">
                <a:latin typeface="Arial"/>
                <a:cs typeface="Arial"/>
              </a:rPr>
              <a:t>h  activity </a:t>
            </a:r>
            <a:r>
              <a:rPr sz="2400" spc="-60" dirty="0">
                <a:latin typeface="Arial"/>
                <a:cs typeface="Arial"/>
              </a:rPr>
              <a:t>represent </a:t>
            </a:r>
            <a:r>
              <a:rPr sz="2400" spc="-80" dirty="0">
                <a:latin typeface="Arial"/>
                <a:cs typeface="Arial"/>
              </a:rPr>
              <a:t>one </a:t>
            </a:r>
            <a:r>
              <a:rPr sz="2400" spc="-95" dirty="0">
                <a:latin typeface="Arial"/>
                <a:cs typeface="Arial"/>
              </a:rPr>
              <a:t>segment </a:t>
            </a:r>
            <a:r>
              <a:rPr sz="2400" spc="-35" dirty="0">
                <a:latin typeface="Arial"/>
                <a:cs typeface="Arial"/>
              </a:rPr>
              <a:t>of </a:t>
            </a:r>
            <a:r>
              <a:rPr sz="2400" spc="-40" dirty="0">
                <a:latin typeface="Arial"/>
                <a:cs typeface="Arial"/>
              </a:rPr>
              <a:t>spiral</a:t>
            </a:r>
            <a:r>
              <a:rPr sz="2400" spc="-20" dirty="0">
                <a:latin typeface="Arial"/>
                <a:cs typeface="Arial"/>
              </a:rPr>
              <a:t> </a:t>
            </a:r>
            <a:r>
              <a:rPr sz="2400" spc="-175" dirty="0">
                <a:latin typeface="Arial"/>
                <a:cs typeface="Arial"/>
              </a:rPr>
              <a:t>.</a:t>
            </a:r>
            <a:endParaRPr sz="2400">
              <a:latin typeface="Arial"/>
              <a:cs typeface="Arial"/>
            </a:endParaRPr>
          </a:p>
          <a:p>
            <a:pPr marL="12700" marR="9525">
              <a:lnSpc>
                <a:spcPct val="150000"/>
              </a:lnSpc>
              <a:buSzPct val="95833"/>
              <a:buFont typeface="Wingdings"/>
              <a:buChar char=""/>
              <a:tabLst>
                <a:tab pos="256540" algn="l"/>
                <a:tab pos="5246370" algn="l"/>
                <a:tab pos="6666230" algn="l"/>
                <a:tab pos="7181215" algn="l"/>
              </a:tabLst>
            </a:pPr>
            <a:r>
              <a:rPr sz="2400" spc="-190" dirty="0">
                <a:latin typeface="Arial"/>
                <a:cs typeface="Arial"/>
              </a:rPr>
              <a:t>Can  </a:t>
            </a:r>
            <a:r>
              <a:rPr sz="2400" spc="-95" dirty="0">
                <a:latin typeface="Arial"/>
                <a:cs typeface="Arial"/>
              </a:rPr>
              <a:t>be  </a:t>
            </a:r>
            <a:r>
              <a:rPr sz="2400" spc="-55" dirty="0">
                <a:latin typeface="Arial"/>
                <a:cs typeface="Arial"/>
              </a:rPr>
              <a:t>adopted  </a:t>
            </a:r>
            <a:r>
              <a:rPr sz="2400" spc="-10" dirty="0">
                <a:latin typeface="Arial"/>
                <a:cs typeface="Arial"/>
              </a:rPr>
              <a:t>to</a:t>
            </a:r>
            <a:r>
              <a:rPr sz="2400" spc="-330" dirty="0">
                <a:latin typeface="Arial"/>
                <a:cs typeface="Arial"/>
              </a:rPr>
              <a:t> </a:t>
            </a:r>
            <a:r>
              <a:rPr sz="2400" spc="-25" dirty="0">
                <a:latin typeface="Arial"/>
                <a:cs typeface="Arial"/>
              </a:rPr>
              <a:t>apply</a:t>
            </a:r>
            <a:r>
              <a:rPr sz="2400" spc="280" dirty="0">
                <a:latin typeface="Arial"/>
                <a:cs typeface="Arial"/>
              </a:rPr>
              <a:t> </a:t>
            </a:r>
            <a:r>
              <a:rPr sz="2400" spc="-25" dirty="0">
                <a:latin typeface="Arial"/>
                <a:cs typeface="Arial"/>
              </a:rPr>
              <a:t>throughout	</a:t>
            </a:r>
            <a:r>
              <a:rPr sz="2400" spc="-40" dirty="0">
                <a:latin typeface="Arial"/>
                <a:cs typeface="Arial"/>
              </a:rPr>
              <a:t>the</a:t>
            </a:r>
            <a:r>
              <a:rPr sz="2400" spc="275" dirty="0">
                <a:latin typeface="Arial"/>
                <a:cs typeface="Arial"/>
              </a:rPr>
              <a:t> </a:t>
            </a:r>
            <a:r>
              <a:rPr sz="2400" spc="-20" dirty="0">
                <a:latin typeface="Arial"/>
                <a:cs typeface="Arial"/>
              </a:rPr>
              <a:t>entire	</a:t>
            </a:r>
            <a:r>
              <a:rPr sz="2400" spc="-15" dirty="0">
                <a:latin typeface="Arial"/>
                <a:cs typeface="Arial"/>
              </a:rPr>
              <a:t>life	</a:t>
            </a:r>
            <a:r>
              <a:rPr sz="2400" spc="-95" dirty="0">
                <a:latin typeface="Arial"/>
                <a:cs typeface="Arial"/>
              </a:rPr>
              <a:t>cycle </a:t>
            </a:r>
            <a:r>
              <a:rPr sz="2400" spc="-25" dirty="0">
                <a:latin typeface="Arial"/>
                <a:cs typeface="Arial"/>
              </a:rPr>
              <a:t>of </a:t>
            </a:r>
            <a:r>
              <a:rPr sz="2400" spc="-85" dirty="0">
                <a:latin typeface="Arial"/>
                <a:cs typeface="Arial"/>
              </a:rPr>
              <a:t>an  </a:t>
            </a:r>
            <a:r>
              <a:rPr sz="2400" spc="-25" dirty="0">
                <a:latin typeface="Arial"/>
                <a:cs typeface="Arial"/>
              </a:rPr>
              <a:t>application </a:t>
            </a:r>
            <a:r>
              <a:rPr sz="2400" dirty="0">
                <a:latin typeface="Arial"/>
                <a:cs typeface="Arial"/>
              </a:rPr>
              <a:t>from </a:t>
            </a:r>
            <a:r>
              <a:rPr sz="2400" spc="-75" dirty="0">
                <a:latin typeface="Arial"/>
                <a:cs typeface="Arial"/>
              </a:rPr>
              <a:t>concept </a:t>
            </a:r>
            <a:r>
              <a:rPr sz="2400" spc="-55" dirty="0">
                <a:latin typeface="Arial"/>
                <a:cs typeface="Arial"/>
              </a:rPr>
              <a:t>development </a:t>
            </a:r>
            <a:r>
              <a:rPr sz="2400" spc="-10" dirty="0">
                <a:latin typeface="Arial"/>
                <a:cs typeface="Arial"/>
              </a:rPr>
              <a:t>to</a:t>
            </a:r>
            <a:r>
              <a:rPr sz="2400" spc="250" dirty="0">
                <a:latin typeface="Arial"/>
                <a:cs typeface="Arial"/>
              </a:rPr>
              <a:t> </a:t>
            </a:r>
            <a:r>
              <a:rPr sz="2400" spc="-65" dirty="0">
                <a:latin typeface="Arial"/>
                <a:cs typeface="Arial"/>
              </a:rPr>
              <a:t>maintenance</a:t>
            </a:r>
            <a:endParaRPr sz="2400">
              <a:latin typeface="Arial"/>
              <a:cs typeface="Aria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9516" y="901700"/>
            <a:ext cx="3599179" cy="512445"/>
          </a:xfrm>
          <a:prstGeom prst="rect">
            <a:avLst/>
          </a:prstGeom>
        </p:spPr>
        <p:txBody>
          <a:bodyPr vert="horz" wrap="square" lIns="0" tIns="11430" rIns="0" bIns="0" rtlCol="0">
            <a:spAutoFit/>
          </a:bodyPr>
          <a:lstStyle/>
          <a:p>
            <a:pPr marL="12700">
              <a:lnSpc>
                <a:spcPct val="100000"/>
              </a:lnSpc>
              <a:spcBef>
                <a:spcPts val="90"/>
              </a:spcBef>
            </a:pPr>
            <a:r>
              <a:rPr spc="-5" dirty="0"/>
              <a:t>Spiral </a:t>
            </a:r>
            <a:r>
              <a:rPr spc="-10" dirty="0"/>
              <a:t>Model</a:t>
            </a:r>
            <a:r>
              <a:rPr spc="-165" dirty="0"/>
              <a:t> </a:t>
            </a:r>
            <a:r>
              <a:rPr spc="-5" dirty="0"/>
              <a:t>Cont…</a:t>
            </a:r>
          </a:p>
        </p:txBody>
      </p:sp>
      <p:sp>
        <p:nvSpPr>
          <p:cNvPr id="4" name="object 4"/>
          <p:cNvSpPr txBox="1"/>
          <p:nvPr/>
        </p:nvSpPr>
        <p:spPr>
          <a:xfrm>
            <a:off x="825500" y="1945944"/>
            <a:ext cx="7026909" cy="4140200"/>
          </a:xfrm>
          <a:prstGeom prst="rect">
            <a:avLst/>
          </a:prstGeom>
        </p:spPr>
        <p:txBody>
          <a:bodyPr vert="horz" wrap="square" lIns="0" tIns="165100" rIns="0" bIns="0" rtlCol="0">
            <a:spAutoFit/>
          </a:bodyPr>
          <a:lstStyle/>
          <a:p>
            <a:pPr marL="12700">
              <a:lnSpc>
                <a:spcPct val="100000"/>
              </a:lnSpc>
              <a:spcBef>
                <a:spcPts val="1300"/>
              </a:spcBef>
            </a:pPr>
            <a:r>
              <a:rPr sz="2000" spc="-90" dirty="0">
                <a:latin typeface="Arial"/>
                <a:cs typeface="Arial"/>
              </a:rPr>
              <a:t>Advantages</a:t>
            </a:r>
            <a:endParaRPr sz="2000">
              <a:latin typeface="Arial"/>
              <a:cs typeface="Arial"/>
            </a:endParaRPr>
          </a:p>
          <a:p>
            <a:pPr marL="469900" indent="-457200">
              <a:lnSpc>
                <a:spcPct val="100000"/>
              </a:lnSpc>
              <a:spcBef>
                <a:spcPts val="1200"/>
              </a:spcBef>
              <a:buAutoNum type="arabicPeriod"/>
              <a:tabLst>
                <a:tab pos="469265" algn="l"/>
                <a:tab pos="469900" algn="l"/>
              </a:tabLst>
            </a:pPr>
            <a:r>
              <a:rPr sz="2000" spc="-65" dirty="0">
                <a:latin typeface="Arial"/>
                <a:cs typeface="Arial"/>
              </a:rPr>
              <a:t>Project </a:t>
            </a:r>
            <a:r>
              <a:rPr sz="2000" spc="-10" dirty="0">
                <a:latin typeface="Arial"/>
                <a:cs typeface="Arial"/>
              </a:rPr>
              <a:t>monitoring </a:t>
            </a:r>
            <a:r>
              <a:rPr sz="2000" spc="-50" dirty="0">
                <a:latin typeface="Arial"/>
                <a:cs typeface="Arial"/>
              </a:rPr>
              <a:t>is </a:t>
            </a:r>
            <a:r>
              <a:rPr sz="2000" spc="-35" dirty="0">
                <a:latin typeface="Arial"/>
                <a:cs typeface="Arial"/>
              </a:rPr>
              <a:t>very </a:t>
            </a:r>
            <a:r>
              <a:rPr sz="2000" spc="-60" dirty="0">
                <a:latin typeface="Arial"/>
                <a:cs typeface="Arial"/>
              </a:rPr>
              <a:t>effective </a:t>
            </a:r>
            <a:r>
              <a:rPr sz="2000" spc="-50" dirty="0">
                <a:latin typeface="Arial"/>
                <a:cs typeface="Arial"/>
              </a:rPr>
              <a:t>and </a:t>
            </a:r>
            <a:r>
              <a:rPr sz="2000" spc="-114" dirty="0">
                <a:latin typeface="Arial"/>
                <a:cs typeface="Arial"/>
              </a:rPr>
              <a:t>easy</a:t>
            </a:r>
            <a:endParaRPr sz="2000">
              <a:latin typeface="Arial"/>
              <a:cs typeface="Arial"/>
            </a:endParaRPr>
          </a:p>
          <a:p>
            <a:pPr marL="469900" indent="-457834">
              <a:lnSpc>
                <a:spcPct val="100000"/>
              </a:lnSpc>
              <a:spcBef>
                <a:spcPts val="1200"/>
              </a:spcBef>
              <a:buAutoNum type="arabicPeriod"/>
              <a:tabLst>
                <a:tab pos="469900" algn="l"/>
                <a:tab pos="470534" algn="l"/>
              </a:tabLst>
            </a:pPr>
            <a:r>
              <a:rPr sz="2000" spc="20" dirty="0">
                <a:latin typeface="Arial"/>
                <a:cs typeface="Arial"/>
              </a:rPr>
              <a:t>It </a:t>
            </a:r>
            <a:r>
              <a:rPr sz="2000" spc="-80" dirty="0">
                <a:latin typeface="Arial"/>
                <a:cs typeface="Arial"/>
              </a:rPr>
              <a:t>reduces </a:t>
            </a:r>
            <a:r>
              <a:rPr sz="2000" spc="-35" dirty="0">
                <a:latin typeface="Arial"/>
                <a:cs typeface="Arial"/>
              </a:rPr>
              <a:t>the </a:t>
            </a:r>
            <a:r>
              <a:rPr sz="2000" spc="-10" dirty="0">
                <a:latin typeface="Arial"/>
                <a:cs typeface="Arial"/>
              </a:rPr>
              <a:t>risk </a:t>
            </a:r>
            <a:r>
              <a:rPr sz="2000" spc="20" dirty="0">
                <a:latin typeface="Arial"/>
                <a:cs typeface="Arial"/>
              </a:rPr>
              <a:t>in </a:t>
            </a:r>
            <a:r>
              <a:rPr sz="2000" spc="-50" dirty="0">
                <a:latin typeface="Arial"/>
                <a:cs typeface="Arial"/>
              </a:rPr>
              <a:t>software</a:t>
            </a:r>
            <a:r>
              <a:rPr sz="2000" spc="185" dirty="0">
                <a:latin typeface="Arial"/>
                <a:cs typeface="Arial"/>
              </a:rPr>
              <a:t> </a:t>
            </a:r>
            <a:r>
              <a:rPr sz="2000" spc="-55" dirty="0">
                <a:latin typeface="Arial"/>
                <a:cs typeface="Arial"/>
              </a:rPr>
              <a:t>development</a:t>
            </a:r>
            <a:endParaRPr sz="2000">
              <a:latin typeface="Arial"/>
              <a:cs typeface="Arial"/>
            </a:endParaRPr>
          </a:p>
          <a:p>
            <a:pPr marL="469900" indent="-457200">
              <a:lnSpc>
                <a:spcPct val="100000"/>
              </a:lnSpc>
              <a:spcBef>
                <a:spcPts val="1200"/>
              </a:spcBef>
              <a:buAutoNum type="arabicPeriod"/>
              <a:tabLst>
                <a:tab pos="469265" algn="l"/>
                <a:tab pos="469900" algn="l"/>
              </a:tabLst>
            </a:pPr>
            <a:r>
              <a:rPr sz="2000" spc="-75" dirty="0">
                <a:latin typeface="Arial"/>
                <a:cs typeface="Arial"/>
              </a:rPr>
              <a:t>Risk management </a:t>
            </a:r>
            <a:r>
              <a:rPr sz="2000" spc="-50" dirty="0">
                <a:latin typeface="Arial"/>
                <a:cs typeface="Arial"/>
              </a:rPr>
              <a:t>is </a:t>
            </a:r>
            <a:r>
              <a:rPr sz="2000" spc="20" dirty="0">
                <a:latin typeface="Arial"/>
                <a:cs typeface="Arial"/>
              </a:rPr>
              <a:t>in-built </a:t>
            </a:r>
            <a:r>
              <a:rPr sz="2000" spc="-55" dirty="0">
                <a:latin typeface="Arial"/>
                <a:cs typeface="Arial"/>
              </a:rPr>
              <a:t>feature </a:t>
            </a:r>
            <a:r>
              <a:rPr sz="2000" spc="-30" dirty="0">
                <a:latin typeface="Arial"/>
                <a:cs typeface="Arial"/>
              </a:rPr>
              <a:t>of </a:t>
            </a:r>
            <a:r>
              <a:rPr sz="2000" spc="-35" dirty="0">
                <a:latin typeface="Arial"/>
                <a:cs typeface="Arial"/>
              </a:rPr>
              <a:t>the</a:t>
            </a:r>
            <a:r>
              <a:rPr sz="2000" spc="195" dirty="0">
                <a:latin typeface="Arial"/>
                <a:cs typeface="Arial"/>
              </a:rPr>
              <a:t> </a:t>
            </a:r>
            <a:r>
              <a:rPr sz="2000" spc="-45" dirty="0">
                <a:latin typeface="Arial"/>
                <a:cs typeface="Arial"/>
              </a:rPr>
              <a:t>model</a:t>
            </a:r>
            <a:endParaRPr sz="2000">
              <a:latin typeface="Arial"/>
              <a:cs typeface="Arial"/>
            </a:endParaRPr>
          </a:p>
          <a:p>
            <a:pPr>
              <a:lnSpc>
                <a:spcPct val="100000"/>
              </a:lnSpc>
            </a:pPr>
            <a:endParaRPr sz="2200">
              <a:latin typeface="Arial"/>
              <a:cs typeface="Arial"/>
            </a:endParaRPr>
          </a:p>
          <a:p>
            <a:pPr>
              <a:lnSpc>
                <a:spcPct val="100000"/>
              </a:lnSpc>
              <a:spcBef>
                <a:spcPts val="25"/>
              </a:spcBef>
            </a:pPr>
            <a:endParaRPr sz="1950">
              <a:latin typeface="Arial"/>
              <a:cs typeface="Arial"/>
            </a:endParaRPr>
          </a:p>
          <a:p>
            <a:pPr marL="12700">
              <a:lnSpc>
                <a:spcPct val="100000"/>
              </a:lnSpc>
              <a:spcBef>
                <a:spcPts val="5"/>
              </a:spcBef>
            </a:pPr>
            <a:r>
              <a:rPr sz="2000" spc="-85" dirty="0">
                <a:latin typeface="Arial"/>
                <a:cs typeface="Arial"/>
              </a:rPr>
              <a:t>Disadvantages</a:t>
            </a:r>
            <a:endParaRPr sz="2000">
              <a:latin typeface="Arial"/>
              <a:cs typeface="Arial"/>
            </a:endParaRPr>
          </a:p>
          <a:p>
            <a:pPr marL="469900" indent="-457200">
              <a:lnSpc>
                <a:spcPct val="100000"/>
              </a:lnSpc>
              <a:spcBef>
                <a:spcPts val="1200"/>
              </a:spcBef>
              <a:buAutoNum type="arabicPeriod"/>
              <a:tabLst>
                <a:tab pos="469265" algn="l"/>
                <a:tab pos="469900" algn="l"/>
              </a:tabLst>
            </a:pPr>
            <a:r>
              <a:rPr sz="2000" spc="-130" dirty="0">
                <a:latin typeface="Arial"/>
                <a:cs typeface="Arial"/>
              </a:rPr>
              <a:t>Cost </a:t>
            </a:r>
            <a:r>
              <a:rPr sz="2000" spc="-30" dirty="0">
                <a:latin typeface="Arial"/>
                <a:cs typeface="Arial"/>
              </a:rPr>
              <a:t>of </a:t>
            </a:r>
            <a:r>
              <a:rPr sz="2000" spc="-55" dirty="0">
                <a:latin typeface="Arial"/>
                <a:cs typeface="Arial"/>
              </a:rPr>
              <a:t>approach </a:t>
            </a:r>
            <a:r>
              <a:rPr sz="2000" spc="-50" dirty="0">
                <a:latin typeface="Arial"/>
                <a:cs typeface="Arial"/>
              </a:rPr>
              <a:t>is</a:t>
            </a:r>
            <a:r>
              <a:rPr sz="2000" spc="5" dirty="0">
                <a:latin typeface="Arial"/>
                <a:cs typeface="Arial"/>
              </a:rPr>
              <a:t> </a:t>
            </a:r>
            <a:r>
              <a:rPr sz="2000" spc="-35" dirty="0">
                <a:latin typeface="Arial"/>
                <a:cs typeface="Arial"/>
              </a:rPr>
              <a:t>high</a:t>
            </a:r>
            <a:endParaRPr sz="2000">
              <a:latin typeface="Arial"/>
              <a:cs typeface="Arial"/>
            </a:endParaRPr>
          </a:p>
          <a:p>
            <a:pPr marL="469900" indent="-457200">
              <a:lnSpc>
                <a:spcPct val="100000"/>
              </a:lnSpc>
              <a:spcBef>
                <a:spcPts val="1200"/>
              </a:spcBef>
              <a:buAutoNum type="arabicPeriod"/>
              <a:tabLst>
                <a:tab pos="469265" algn="l"/>
                <a:tab pos="469900" algn="l"/>
              </a:tabLst>
            </a:pPr>
            <a:r>
              <a:rPr sz="2000" spc="-45" dirty="0">
                <a:latin typeface="Arial"/>
                <a:cs typeface="Arial"/>
              </a:rPr>
              <a:t>Not </a:t>
            </a:r>
            <a:r>
              <a:rPr sz="2000" spc="-40" dirty="0">
                <a:latin typeface="Arial"/>
                <a:cs typeface="Arial"/>
              </a:rPr>
              <a:t>suitable </a:t>
            </a:r>
            <a:r>
              <a:rPr sz="2000" spc="-25" dirty="0">
                <a:latin typeface="Arial"/>
                <a:cs typeface="Arial"/>
              </a:rPr>
              <a:t>for </a:t>
            </a:r>
            <a:r>
              <a:rPr sz="2000" spc="-5" dirty="0">
                <a:latin typeface="Arial"/>
                <a:cs typeface="Arial"/>
              </a:rPr>
              <a:t>low </a:t>
            </a:r>
            <a:r>
              <a:rPr sz="2000" spc="-10" dirty="0">
                <a:latin typeface="Arial"/>
                <a:cs typeface="Arial"/>
              </a:rPr>
              <a:t>risk</a:t>
            </a:r>
            <a:r>
              <a:rPr sz="2000" spc="280" dirty="0">
                <a:latin typeface="Arial"/>
                <a:cs typeface="Arial"/>
              </a:rPr>
              <a:t> </a:t>
            </a:r>
            <a:r>
              <a:rPr sz="2000" spc="-55" dirty="0">
                <a:latin typeface="Arial"/>
                <a:cs typeface="Arial"/>
              </a:rPr>
              <a:t>approach</a:t>
            </a:r>
            <a:endParaRPr sz="2000">
              <a:latin typeface="Arial"/>
              <a:cs typeface="Arial"/>
            </a:endParaRPr>
          </a:p>
          <a:p>
            <a:pPr marL="469900" indent="-457200">
              <a:lnSpc>
                <a:spcPct val="100000"/>
              </a:lnSpc>
              <a:spcBef>
                <a:spcPts val="1200"/>
              </a:spcBef>
              <a:buAutoNum type="arabicPeriod"/>
              <a:tabLst>
                <a:tab pos="469265" algn="l"/>
                <a:tab pos="469900" algn="l"/>
              </a:tabLst>
            </a:pPr>
            <a:r>
              <a:rPr sz="2000" spc="-105" dirty="0">
                <a:latin typeface="Arial"/>
                <a:cs typeface="Arial"/>
              </a:rPr>
              <a:t>Rules </a:t>
            </a:r>
            <a:r>
              <a:rPr sz="2000" spc="-50" dirty="0">
                <a:latin typeface="Arial"/>
                <a:cs typeface="Arial"/>
              </a:rPr>
              <a:t>and </a:t>
            </a:r>
            <a:r>
              <a:rPr sz="2000" spc="-30" dirty="0">
                <a:latin typeface="Arial"/>
                <a:cs typeface="Arial"/>
              </a:rPr>
              <a:t>protocol </a:t>
            </a:r>
            <a:r>
              <a:rPr sz="2000" spc="-45" dirty="0">
                <a:latin typeface="Arial"/>
                <a:cs typeface="Arial"/>
              </a:rPr>
              <a:t>must </a:t>
            </a:r>
            <a:r>
              <a:rPr sz="2000" spc="-90" dirty="0">
                <a:latin typeface="Arial"/>
                <a:cs typeface="Arial"/>
              </a:rPr>
              <a:t>be </a:t>
            </a:r>
            <a:r>
              <a:rPr sz="2000" spc="-20" dirty="0">
                <a:latin typeface="Arial"/>
                <a:cs typeface="Arial"/>
              </a:rPr>
              <a:t>followed </a:t>
            </a:r>
            <a:r>
              <a:rPr sz="2000" spc="-5" dirty="0">
                <a:latin typeface="Arial"/>
                <a:cs typeface="Arial"/>
              </a:rPr>
              <a:t>strictly </a:t>
            </a:r>
            <a:r>
              <a:rPr sz="2000" spc="20" dirty="0">
                <a:latin typeface="Arial"/>
                <a:cs typeface="Arial"/>
              </a:rPr>
              <a:t>in </a:t>
            </a:r>
            <a:r>
              <a:rPr sz="2000" spc="-35" dirty="0">
                <a:latin typeface="Arial"/>
                <a:cs typeface="Arial"/>
              </a:rPr>
              <a:t>the</a:t>
            </a:r>
            <a:r>
              <a:rPr sz="2000" spc="305" dirty="0">
                <a:latin typeface="Arial"/>
                <a:cs typeface="Arial"/>
              </a:rPr>
              <a:t> </a:t>
            </a:r>
            <a:r>
              <a:rPr sz="2000" spc="-55" dirty="0">
                <a:latin typeface="Arial"/>
                <a:cs typeface="Arial"/>
              </a:rPr>
              <a:t>approach.</a:t>
            </a:r>
            <a:endParaRPr sz="2000">
              <a:latin typeface="Arial"/>
              <a:cs typeface="Aria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792103"/>
            <a:ext cx="10058400" cy="3331126"/>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1161521" y="2807186"/>
            <a:ext cx="7750555" cy="1123577"/>
          </a:xfrm>
          <a:prstGeom prst="rect">
            <a:avLst/>
          </a:prstGeom>
        </p:spPr>
        <p:txBody>
          <a:bodyPr vert="horz" wrap="square" lIns="0" tIns="14669" rIns="0" bIns="0" rtlCol="0" anchor="ctr">
            <a:spAutoFit/>
          </a:bodyPr>
          <a:lstStyle/>
          <a:p>
            <a:pPr marL="13970">
              <a:lnSpc>
                <a:spcPct val="100000"/>
              </a:lnSpc>
              <a:spcBef>
                <a:spcPts val="116"/>
              </a:spcBef>
            </a:pPr>
            <a:r>
              <a:rPr sz="7205" dirty="0" smtClean="0">
                <a:solidFill>
                  <a:srgbClr val="FFFFFF"/>
                </a:solidFill>
                <a:latin typeface="Carlito"/>
                <a:cs typeface="Carlito"/>
              </a:rPr>
              <a:t> </a:t>
            </a:r>
            <a:r>
              <a:rPr sz="7205" spc="-6" dirty="0">
                <a:solidFill>
                  <a:srgbClr val="FFFFFF"/>
                </a:solidFill>
                <a:latin typeface="Carlito"/>
                <a:cs typeface="Carlito"/>
              </a:rPr>
              <a:t>Concurrent</a:t>
            </a:r>
            <a:r>
              <a:rPr sz="7205" spc="-66" dirty="0">
                <a:solidFill>
                  <a:srgbClr val="FFFFFF"/>
                </a:solidFill>
                <a:latin typeface="Carlito"/>
                <a:cs typeface="Carlito"/>
              </a:rPr>
              <a:t> </a:t>
            </a:r>
            <a:r>
              <a:rPr sz="7205" dirty="0">
                <a:solidFill>
                  <a:srgbClr val="FFFFFF"/>
                </a:solidFill>
                <a:latin typeface="Carlito"/>
                <a:cs typeface="Carlito"/>
              </a:rPr>
              <a:t>Model</a:t>
            </a:r>
            <a:endParaRPr sz="7205" dirty="0">
              <a:latin typeface="Carlito"/>
              <a:cs typeface="Carlito"/>
            </a:endParaRPr>
          </a:p>
        </p:txBody>
      </p:sp>
    </p:spTree>
    <p:extLst>
      <p:ext uri="{BB962C8B-B14F-4D97-AF65-F5344CB8AC3E}">
        <p14:creationId xmlns:p14="http://schemas.microsoft.com/office/powerpoint/2010/main" val="1040565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583" y="44450"/>
            <a:ext cx="291275" cy="462691"/>
          </a:xfrm>
          <a:prstGeom prst="rect">
            <a:avLst/>
          </a:prstGeom>
        </p:spPr>
        <p:txBody>
          <a:bodyPr vert="horz" wrap="square" lIns="0" tIns="13970" rIns="0" bIns="0" rtlCol="0">
            <a:spAutoFit/>
          </a:bodyPr>
          <a:lstStyle/>
          <a:p>
            <a:pPr>
              <a:spcBef>
                <a:spcPts val="110"/>
              </a:spcBef>
            </a:pPr>
            <a:r>
              <a:rPr sz="2915" dirty="0">
                <a:latin typeface="Wingdings"/>
                <a:cs typeface="Wingdings"/>
              </a:rPr>
              <a:t></a:t>
            </a:r>
          </a:p>
        </p:txBody>
      </p:sp>
      <p:sp>
        <p:nvSpPr>
          <p:cNvPr id="3" name="object 3"/>
          <p:cNvSpPr txBox="1"/>
          <p:nvPr/>
        </p:nvSpPr>
        <p:spPr>
          <a:xfrm>
            <a:off x="211284" y="141480"/>
            <a:ext cx="9583980" cy="2029017"/>
          </a:xfrm>
          <a:prstGeom prst="rect">
            <a:avLst/>
          </a:prstGeom>
        </p:spPr>
        <p:txBody>
          <a:bodyPr vert="horz" wrap="square" lIns="0" tIns="13970" rIns="0" bIns="0" rtlCol="0">
            <a:spAutoFit/>
          </a:bodyPr>
          <a:lstStyle/>
          <a:p>
            <a:pPr>
              <a:spcBef>
                <a:spcPts val="110"/>
              </a:spcBef>
            </a:pPr>
            <a:endParaRPr lang="en-US" sz="2475" spc="-6" dirty="0" smtClean="0">
              <a:latin typeface="Carlito"/>
              <a:cs typeface="Carlito"/>
            </a:endParaRPr>
          </a:p>
          <a:p>
            <a:pPr>
              <a:spcBef>
                <a:spcPts val="110"/>
              </a:spcBef>
            </a:pPr>
            <a:endParaRPr lang="en-US" sz="2475" spc="-6" dirty="0">
              <a:latin typeface="Carlito"/>
              <a:cs typeface="Carlito"/>
            </a:endParaRPr>
          </a:p>
          <a:p>
            <a:pPr>
              <a:spcBef>
                <a:spcPts val="110"/>
              </a:spcBef>
            </a:pPr>
            <a:endParaRPr lang="en-US" sz="2475" spc="-6" dirty="0" smtClean="0">
              <a:latin typeface="Carlito"/>
              <a:cs typeface="Carlito"/>
            </a:endParaRPr>
          </a:p>
          <a:p>
            <a:pPr>
              <a:spcBef>
                <a:spcPts val="110"/>
              </a:spcBef>
            </a:pPr>
            <a:endParaRPr lang="en-US" sz="2475" spc="-6" dirty="0">
              <a:latin typeface="Carlito"/>
              <a:cs typeface="Carlito"/>
            </a:endParaRPr>
          </a:p>
          <a:p>
            <a:pPr>
              <a:spcBef>
                <a:spcPts val="110"/>
              </a:spcBef>
            </a:pPr>
            <a:r>
              <a:rPr sz="2475" spc="-6" dirty="0" smtClean="0">
                <a:latin typeface="Carlito"/>
                <a:cs typeface="Carlito"/>
              </a:rPr>
              <a:t>The </a:t>
            </a:r>
            <a:r>
              <a:rPr sz="2860" b="1" u="heavy" spc="-6" dirty="0">
                <a:uFill>
                  <a:solidFill>
                    <a:srgbClr val="6F2F9F"/>
                  </a:solidFill>
                </a:uFill>
                <a:latin typeface="Carlito"/>
                <a:cs typeface="Carlito"/>
              </a:rPr>
              <a:t>concurrent development model</a:t>
            </a:r>
            <a:r>
              <a:rPr sz="2475" spc="-6" dirty="0">
                <a:latin typeface="Carlito"/>
                <a:cs typeface="Carlito"/>
              </a:rPr>
              <a:t>, sometimes</a:t>
            </a:r>
            <a:r>
              <a:rPr sz="2475" spc="44" dirty="0">
                <a:latin typeface="Carlito"/>
                <a:cs typeface="Carlito"/>
              </a:rPr>
              <a:t> </a:t>
            </a:r>
            <a:r>
              <a:rPr sz="2475" spc="-6" dirty="0">
                <a:latin typeface="Carlito"/>
                <a:cs typeface="Carlito"/>
              </a:rPr>
              <a:t>called</a:t>
            </a:r>
            <a:endParaRPr sz="2475" dirty="0">
              <a:latin typeface="Carlito"/>
              <a:cs typeface="Carlito"/>
            </a:endParaRPr>
          </a:p>
        </p:txBody>
      </p:sp>
      <p:sp>
        <p:nvSpPr>
          <p:cNvPr id="4" name="object 4"/>
          <p:cNvSpPr txBox="1"/>
          <p:nvPr/>
        </p:nvSpPr>
        <p:spPr>
          <a:xfrm>
            <a:off x="100584" y="595707"/>
            <a:ext cx="9729216" cy="2485232"/>
          </a:xfrm>
          <a:prstGeom prst="rect">
            <a:avLst/>
          </a:prstGeom>
        </p:spPr>
        <p:txBody>
          <a:bodyPr vert="horz" wrap="square" lIns="0" tIns="48197" rIns="0" bIns="0" rtlCol="0">
            <a:spAutoFit/>
          </a:bodyPr>
          <a:lstStyle/>
          <a:p>
            <a:pPr marL="13970" marR="5588">
              <a:lnSpc>
                <a:spcPts val="2893"/>
              </a:lnSpc>
              <a:spcBef>
                <a:spcPts val="380"/>
              </a:spcBef>
            </a:pPr>
            <a:endParaRPr lang="en-US" sz="2585" b="1" u="heavy" spc="-6" dirty="0" smtClean="0">
              <a:uFill>
                <a:solidFill>
                  <a:srgbClr val="6F2F9F"/>
                </a:solidFill>
              </a:uFill>
              <a:latin typeface="Carlito"/>
              <a:cs typeface="Carlito"/>
            </a:endParaRPr>
          </a:p>
          <a:p>
            <a:pPr marL="13970" marR="5588">
              <a:lnSpc>
                <a:spcPts val="2893"/>
              </a:lnSpc>
              <a:spcBef>
                <a:spcPts val="380"/>
              </a:spcBef>
            </a:pPr>
            <a:endParaRPr lang="en-US" sz="2585" b="1" u="heavy" spc="-6" dirty="0">
              <a:uFill>
                <a:solidFill>
                  <a:srgbClr val="6F2F9F"/>
                </a:solidFill>
              </a:uFill>
              <a:latin typeface="Carlito"/>
              <a:cs typeface="Carlito"/>
            </a:endParaRPr>
          </a:p>
          <a:p>
            <a:pPr marL="13970" marR="5588" algn="just">
              <a:lnSpc>
                <a:spcPts val="2893"/>
              </a:lnSpc>
              <a:spcBef>
                <a:spcPts val="380"/>
              </a:spcBef>
            </a:pPr>
            <a:endParaRPr lang="en-US" sz="2585" b="1" u="heavy" spc="-6" dirty="0" smtClean="0">
              <a:uFill>
                <a:solidFill>
                  <a:srgbClr val="6F2F9F"/>
                </a:solidFill>
              </a:uFill>
              <a:latin typeface="Carlito"/>
              <a:cs typeface="Carlito"/>
            </a:endParaRPr>
          </a:p>
          <a:p>
            <a:pPr marL="13970" marR="5588" algn="just">
              <a:lnSpc>
                <a:spcPts val="2893"/>
              </a:lnSpc>
              <a:spcBef>
                <a:spcPts val="380"/>
              </a:spcBef>
            </a:pPr>
            <a:endParaRPr lang="en-US" sz="2585" b="1" u="heavy" spc="-6" dirty="0">
              <a:uFill>
                <a:solidFill>
                  <a:srgbClr val="6F2F9F"/>
                </a:solidFill>
              </a:uFill>
              <a:latin typeface="Carlito"/>
              <a:cs typeface="Carlito"/>
            </a:endParaRPr>
          </a:p>
          <a:p>
            <a:pPr marL="13970" marR="5588" algn="just">
              <a:lnSpc>
                <a:spcPts val="2893"/>
              </a:lnSpc>
              <a:spcBef>
                <a:spcPts val="380"/>
              </a:spcBef>
            </a:pPr>
            <a:r>
              <a:rPr sz="2585" b="1" u="heavy" spc="-6" dirty="0" smtClean="0">
                <a:uFill>
                  <a:solidFill>
                    <a:srgbClr val="6F2F9F"/>
                  </a:solidFill>
                </a:uFill>
                <a:latin typeface="Carlito"/>
                <a:cs typeface="Carlito"/>
              </a:rPr>
              <a:t>concurrent </a:t>
            </a:r>
            <a:r>
              <a:rPr sz="2585" b="1" u="heavy" spc="-6" dirty="0">
                <a:uFill>
                  <a:solidFill>
                    <a:srgbClr val="6F2F9F"/>
                  </a:solidFill>
                </a:uFill>
                <a:latin typeface="Carlito"/>
                <a:cs typeface="Carlito"/>
              </a:rPr>
              <a:t>engineering</a:t>
            </a:r>
            <a:r>
              <a:rPr sz="2585" spc="-6" dirty="0">
                <a:latin typeface="Carlito"/>
                <a:cs typeface="Carlito"/>
              </a:rPr>
              <a:t>, allows </a:t>
            </a:r>
            <a:r>
              <a:rPr sz="2585" dirty="0">
                <a:latin typeface="Carlito"/>
                <a:cs typeface="Carlito"/>
              </a:rPr>
              <a:t>a </a:t>
            </a:r>
            <a:r>
              <a:rPr sz="2585" spc="-6" dirty="0">
                <a:latin typeface="Carlito"/>
                <a:cs typeface="Carlito"/>
              </a:rPr>
              <a:t>software team </a:t>
            </a:r>
            <a:r>
              <a:rPr sz="2585" dirty="0">
                <a:latin typeface="Carlito"/>
                <a:cs typeface="Carlito"/>
              </a:rPr>
              <a:t>to </a:t>
            </a:r>
            <a:r>
              <a:rPr sz="2585" spc="-6" dirty="0">
                <a:latin typeface="Carlito"/>
                <a:cs typeface="Carlito"/>
              </a:rPr>
              <a:t>represent  iterative and concurrent elements of </a:t>
            </a:r>
            <a:r>
              <a:rPr sz="2585" dirty="0">
                <a:latin typeface="Carlito"/>
                <a:cs typeface="Carlito"/>
              </a:rPr>
              <a:t>any </a:t>
            </a:r>
            <a:r>
              <a:rPr sz="2585" spc="-6" dirty="0">
                <a:latin typeface="Carlito"/>
                <a:cs typeface="Carlito"/>
              </a:rPr>
              <a:t>of </a:t>
            </a:r>
            <a:r>
              <a:rPr sz="2585" dirty="0">
                <a:latin typeface="Carlito"/>
                <a:cs typeface="Carlito"/>
              </a:rPr>
              <a:t>the </a:t>
            </a:r>
            <a:r>
              <a:rPr sz="2585" spc="-11" dirty="0">
                <a:latin typeface="Carlito"/>
                <a:cs typeface="Carlito"/>
              </a:rPr>
              <a:t>process</a:t>
            </a:r>
            <a:r>
              <a:rPr sz="2585" spc="105" dirty="0">
                <a:latin typeface="Carlito"/>
                <a:cs typeface="Carlito"/>
              </a:rPr>
              <a:t> </a:t>
            </a:r>
            <a:r>
              <a:rPr sz="2585" spc="-6" dirty="0">
                <a:latin typeface="Carlito"/>
                <a:cs typeface="Carlito"/>
              </a:rPr>
              <a:t>models.</a:t>
            </a:r>
            <a:endParaRPr sz="2585" dirty="0">
              <a:latin typeface="Carlito"/>
              <a:cs typeface="Carlito"/>
            </a:endParaRPr>
          </a:p>
        </p:txBody>
      </p:sp>
      <p:sp>
        <p:nvSpPr>
          <p:cNvPr id="7" name="object 7"/>
          <p:cNvSpPr txBox="1"/>
          <p:nvPr/>
        </p:nvSpPr>
        <p:spPr>
          <a:xfrm>
            <a:off x="86613" y="3699142"/>
            <a:ext cx="286385" cy="411908"/>
          </a:xfrm>
          <a:prstGeom prst="rect">
            <a:avLst/>
          </a:prstGeom>
        </p:spPr>
        <p:txBody>
          <a:bodyPr vert="horz" wrap="square" lIns="0" tIns="13970" rIns="0" bIns="0" rtlCol="0">
            <a:spAutoFit/>
          </a:bodyPr>
          <a:lstStyle/>
          <a:p>
            <a:pPr marL="13970">
              <a:spcBef>
                <a:spcPts val="110"/>
              </a:spcBef>
            </a:pPr>
            <a:r>
              <a:rPr sz="2585" dirty="0">
                <a:latin typeface="Wingdings"/>
                <a:cs typeface="Wingdings"/>
              </a:rPr>
              <a:t></a:t>
            </a:r>
            <a:endParaRPr sz="2585">
              <a:latin typeface="Wingdings"/>
              <a:cs typeface="Wingdings"/>
            </a:endParaRPr>
          </a:p>
        </p:txBody>
      </p:sp>
      <p:sp>
        <p:nvSpPr>
          <p:cNvPr id="8" name="object 8"/>
          <p:cNvSpPr txBox="1"/>
          <p:nvPr/>
        </p:nvSpPr>
        <p:spPr>
          <a:xfrm>
            <a:off x="460450" y="3944175"/>
            <a:ext cx="8680260" cy="644087"/>
          </a:xfrm>
          <a:prstGeom prst="rect">
            <a:avLst/>
          </a:prstGeom>
        </p:spPr>
        <p:txBody>
          <a:bodyPr vert="horz" wrap="square" lIns="0" tIns="95695" rIns="0" bIns="0" rtlCol="0">
            <a:spAutoFit/>
          </a:bodyPr>
          <a:lstStyle/>
          <a:p>
            <a:pPr marL="13970" marR="5588">
              <a:lnSpc>
                <a:spcPct val="76700"/>
              </a:lnSpc>
              <a:spcBef>
                <a:spcPts val="754"/>
              </a:spcBef>
            </a:pPr>
            <a:r>
              <a:rPr sz="2310" spc="-6" dirty="0">
                <a:latin typeface="Carlito"/>
                <a:cs typeface="Carlito"/>
              </a:rPr>
              <a:t>The activity </a:t>
            </a:r>
            <a:r>
              <a:rPr sz="2310" b="1" u="heavy" spc="-6" dirty="0">
                <a:uFill>
                  <a:solidFill>
                    <a:srgbClr val="6F2F9F"/>
                  </a:solidFill>
                </a:uFill>
                <a:latin typeface="Carlito"/>
                <a:cs typeface="Carlito"/>
              </a:rPr>
              <a:t>modeling</a:t>
            </a:r>
            <a:r>
              <a:rPr sz="2310" b="1" spc="-6" dirty="0">
                <a:latin typeface="Carlito"/>
                <a:cs typeface="Carlito"/>
              </a:rPr>
              <a:t> </a:t>
            </a:r>
            <a:r>
              <a:rPr sz="2310" dirty="0">
                <a:latin typeface="Carlito"/>
                <a:cs typeface="Carlito"/>
              </a:rPr>
              <a:t>may </a:t>
            </a:r>
            <a:r>
              <a:rPr sz="2310" spc="-11" dirty="0">
                <a:latin typeface="Carlito"/>
                <a:cs typeface="Carlito"/>
              </a:rPr>
              <a:t>be </a:t>
            </a:r>
            <a:r>
              <a:rPr sz="2310" dirty="0">
                <a:latin typeface="Carlito"/>
                <a:cs typeface="Carlito"/>
              </a:rPr>
              <a:t>in any </a:t>
            </a:r>
            <a:r>
              <a:rPr sz="2310" spc="-6" dirty="0">
                <a:latin typeface="Carlito"/>
                <a:cs typeface="Carlito"/>
              </a:rPr>
              <a:t>one </a:t>
            </a:r>
            <a:r>
              <a:rPr sz="2310" spc="-11" dirty="0">
                <a:latin typeface="Carlito"/>
                <a:cs typeface="Carlito"/>
              </a:rPr>
              <a:t>of </a:t>
            </a:r>
            <a:r>
              <a:rPr sz="2310" dirty="0">
                <a:latin typeface="Carlito"/>
                <a:cs typeface="Carlito"/>
              </a:rPr>
              <a:t>the </a:t>
            </a:r>
            <a:r>
              <a:rPr sz="2310" spc="-6" dirty="0">
                <a:latin typeface="Carlito"/>
                <a:cs typeface="Carlito"/>
              </a:rPr>
              <a:t>states noted </a:t>
            </a:r>
            <a:r>
              <a:rPr sz="2310" dirty="0">
                <a:latin typeface="Carlito"/>
                <a:cs typeface="Carlito"/>
              </a:rPr>
              <a:t>at any </a:t>
            </a:r>
            <a:r>
              <a:rPr sz="2310" spc="-6" dirty="0">
                <a:latin typeface="Carlito"/>
                <a:cs typeface="Carlito"/>
              </a:rPr>
              <a:t>given  </a:t>
            </a:r>
            <a:r>
              <a:rPr sz="2310" dirty="0">
                <a:latin typeface="Carlito"/>
                <a:cs typeface="Carlito"/>
              </a:rPr>
              <a:t>time.</a:t>
            </a:r>
            <a:endParaRPr sz="2310">
              <a:latin typeface="Carlito"/>
              <a:cs typeface="Carlito"/>
            </a:endParaRPr>
          </a:p>
        </p:txBody>
      </p:sp>
      <p:sp>
        <p:nvSpPr>
          <p:cNvPr id="9" name="object 9"/>
          <p:cNvSpPr txBox="1"/>
          <p:nvPr/>
        </p:nvSpPr>
        <p:spPr>
          <a:xfrm>
            <a:off x="86613" y="5090833"/>
            <a:ext cx="286385" cy="411908"/>
          </a:xfrm>
          <a:prstGeom prst="rect">
            <a:avLst/>
          </a:prstGeom>
        </p:spPr>
        <p:txBody>
          <a:bodyPr vert="horz" wrap="square" lIns="0" tIns="13970" rIns="0" bIns="0" rtlCol="0">
            <a:spAutoFit/>
          </a:bodyPr>
          <a:lstStyle/>
          <a:p>
            <a:pPr marL="13970">
              <a:spcBef>
                <a:spcPts val="110"/>
              </a:spcBef>
            </a:pPr>
            <a:r>
              <a:rPr sz="2585" dirty="0">
                <a:latin typeface="Wingdings"/>
                <a:cs typeface="Wingdings"/>
              </a:rPr>
              <a:t></a:t>
            </a:r>
            <a:endParaRPr sz="2585">
              <a:latin typeface="Wingdings"/>
              <a:cs typeface="Wingdings"/>
            </a:endParaRPr>
          </a:p>
        </p:txBody>
      </p:sp>
      <p:sp>
        <p:nvSpPr>
          <p:cNvPr id="10" name="object 10"/>
          <p:cNvSpPr txBox="1"/>
          <p:nvPr/>
        </p:nvSpPr>
        <p:spPr>
          <a:xfrm>
            <a:off x="460450" y="5335588"/>
            <a:ext cx="8580374" cy="644087"/>
          </a:xfrm>
          <a:prstGeom prst="rect">
            <a:avLst/>
          </a:prstGeom>
        </p:spPr>
        <p:txBody>
          <a:bodyPr vert="horz" wrap="square" lIns="0" tIns="95695" rIns="0" bIns="0" rtlCol="0">
            <a:spAutoFit/>
          </a:bodyPr>
          <a:lstStyle/>
          <a:p>
            <a:pPr marL="13970" marR="5588">
              <a:lnSpc>
                <a:spcPct val="76800"/>
              </a:lnSpc>
              <a:spcBef>
                <a:spcPts val="754"/>
              </a:spcBef>
            </a:pPr>
            <a:r>
              <a:rPr sz="2310" spc="-6" dirty="0">
                <a:latin typeface="Carlito"/>
                <a:cs typeface="Carlito"/>
              </a:rPr>
              <a:t>Software engineering </a:t>
            </a:r>
            <a:r>
              <a:rPr sz="2310" dirty="0">
                <a:latin typeface="Carlito"/>
                <a:cs typeface="Carlito"/>
              </a:rPr>
              <a:t>activities </a:t>
            </a:r>
            <a:r>
              <a:rPr sz="2310" spc="-6" dirty="0">
                <a:latin typeface="Carlito"/>
                <a:cs typeface="Carlito"/>
              </a:rPr>
              <a:t>exist </a:t>
            </a:r>
            <a:r>
              <a:rPr sz="2310" dirty="0">
                <a:latin typeface="Carlito"/>
                <a:cs typeface="Carlito"/>
              </a:rPr>
              <a:t>concurrently </a:t>
            </a:r>
            <a:r>
              <a:rPr sz="2310" spc="-6" dirty="0">
                <a:latin typeface="Carlito"/>
                <a:cs typeface="Carlito"/>
              </a:rPr>
              <a:t>but reside </a:t>
            </a:r>
            <a:r>
              <a:rPr sz="2310" dirty="0">
                <a:latin typeface="Carlito"/>
                <a:cs typeface="Carlito"/>
              </a:rPr>
              <a:t>in </a:t>
            </a:r>
            <a:r>
              <a:rPr sz="2310" spc="-6" dirty="0">
                <a:latin typeface="Carlito"/>
                <a:cs typeface="Carlito"/>
              </a:rPr>
              <a:t>different  states.</a:t>
            </a:r>
            <a:endParaRPr sz="2310">
              <a:latin typeface="Carlito"/>
              <a:cs typeface="Carlito"/>
            </a:endParaRPr>
          </a:p>
        </p:txBody>
      </p:sp>
    </p:spTree>
    <p:extLst>
      <p:ext uri="{BB962C8B-B14F-4D97-AF65-F5344CB8AC3E}">
        <p14:creationId xmlns:p14="http://schemas.microsoft.com/office/powerpoint/2010/main" val="2673723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3839" y="44450"/>
            <a:ext cx="9365247" cy="7525170"/>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6172200" y="6646706"/>
            <a:ext cx="3876886" cy="892937"/>
          </a:xfrm>
          <a:prstGeom prst="rect">
            <a:avLst/>
          </a:prstGeom>
        </p:spPr>
        <p:txBody>
          <a:bodyPr vert="horz" wrap="square" lIns="0" tIns="12573" rIns="0" bIns="0" rtlCol="0" anchor="ctr">
            <a:spAutoFit/>
          </a:bodyPr>
          <a:lstStyle/>
          <a:p>
            <a:pPr marL="627253" marR="5588" indent="-613982" algn="just">
              <a:lnSpc>
                <a:spcPct val="100400"/>
              </a:lnSpc>
              <a:spcBef>
                <a:spcPts val="99"/>
              </a:spcBef>
            </a:pPr>
            <a:r>
              <a:rPr sz="3025" b="1" u="heavy" spc="-6" dirty="0" smtClean="0">
                <a:solidFill>
                  <a:srgbClr val="6F2F9F"/>
                </a:solidFill>
                <a:uFill>
                  <a:solidFill>
                    <a:srgbClr val="6F2F9F"/>
                  </a:solidFill>
                </a:uFill>
                <a:latin typeface="Carlito"/>
                <a:cs typeface="Carlito"/>
              </a:rPr>
              <a:t>Concurrent </a:t>
            </a:r>
            <a:r>
              <a:rPr sz="3025" b="1" spc="-6" dirty="0" smtClean="0">
                <a:solidFill>
                  <a:srgbClr val="6F2F9F"/>
                </a:solidFill>
                <a:latin typeface="Carlito"/>
                <a:cs typeface="Carlito"/>
              </a:rPr>
              <a:t> </a:t>
            </a:r>
            <a:r>
              <a:rPr sz="3080" b="1" u="heavy" spc="-6" dirty="0">
                <a:solidFill>
                  <a:srgbClr val="6F2F9F"/>
                </a:solidFill>
                <a:uFill>
                  <a:solidFill>
                    <a:srgbClr val="6F2F9F"/>
                  </a:solidFill>
                </a:uFill>
                <a:latin typeface="Carlito"/>
                <a:cs typeface="Carlito"/>
              </a:rPr>
              <a:t>process</a:t>
            </a:r>
            <a:r>
              <a:rPr sz="3080" b="1" spc="-17" dirty="0">
                <a:solidFill>
                  <a:srgbClr val="6F2F9F"/>
                </a:solidFill>
                <a:latin typeface="Carlito"/>
                <a:cs typeface="Carlito"/>
              </a:rPr>
              <a:t> </a:t>
            </a:r>
            <a:r>
              <a:rPr sz="2640" b="1" dirty="0">
                <a:solidFill>
                  <a:srgbClr val="6F2F9F"/>
                </a:solidFill>
                <a:latin typeface="Carlito"/>
                <a:cs typeface="Carlito"/>
              </a:rPr>
              <a:t>model</a:t>
            </a:r>
            <a:endParaRPr sz="2640" dirty="0">
              <a:latin typeface="Carlito"/>
              <a:cs typeface="Carlito"/>
            </a:endParaRPr>
          </a:p>
        </p:txBody>
      </p:sp>
    </p:spTree>
    <p:extLst>
      <p:ext uri="{BB962C8B-B14F-4D97-AF65-F5344CB8AC3E}">
        <p14:creationId xmlns:p14="http://schemas.microsoft.com/office/powerpoint/2010/main" val="251873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6551" y="6845809"/>
            <a:ext cx="8842375" cy="317500"/>
            <a:chOff x="606551" y="6845809"/>
            <a:chExt cx="8842375" cy="317500"/>
          </a:xfrm>
        </p:grpSpPr>
        <p:sp>
          <p:nvSpPr>
            <p:cNvPr id="3" name="object 3"/>
            <p:cNvSpPr/>
            <p:nvPr/>
          </p:nvSpPr>
          <p:spPr>
            <a:xfrm>
              <a:off x="609600" y="7156703"/>
              <a:ext cx="8839200" cy="6350"/>
            </a:xfrm>
            <a:custGeom>
              <a:avLst/>
              <a:gdLst/>
              <a:ahLst/>
              <a:cxnLst/>
              <a:rect l="l" t="t" r="r" b="b"/>
              <a:pathLst>
                <a:path w="8839200" h="6350">
                  <a:moveTo>
                    <a:pt x="8839200" y="0"/>
                  </a:moveTo>
                  <a:lnTo>
                    <a:pt x="0" y="0"/>
                  </a:lnTo>
                  <a:lnTo>
                    <a:pt x="0" y="6096"/>
                  </a:lnTo>
                  <a:lnTo>
                    <a:pt x="8839200" y="6096"/>
                  </a:lnTo>
                  <a:lnTo>
                    <a:pt x="8839200" y="0"/>
                  </a:lnTo>
                  <a:close/>
                </a:path>
              </a:pathLst>
            </a:custGeom>
            <a:solidFill>
              <a:srgbClr val="C3CFD5"/>
            </a:solidFill>
          </p:spPr>
          <p:txBody>
            <a:bodyPr wrap="square" lIns="0" tIns="0" rIns="0" bIns="0" rtlCol="0"/>
            <a:lstStyle/>
            <a:p>
              <a:endParaRPr/>
            </a:p>
          </p:txBody>
        </p:sp>
        <p:sp>
          <p:nvSpPr>
            <p:cNvPr id="4" name="object 4"/>
            <p:cNvSpPr/>
            <p:nvPr/>
          </p:nvSpPr>
          <p:spPr>
            <a:xfrm>
              <a:off x="606551" y="6845809"/>
              <a:ext cx="8833485" cy="311150"/>
            </a:xfrm>
            <a:custGeom>
              <a:avLst/>
              <a:gdLst/>
              <a:ahLst/>
              <a:cxnLst/>
              <a:rect l="l" t="t" r="r" b="b"/>
              <a:pathLst>
                <a:path w="8833485" h="311150">
                  <a:moveTo>
                    <a:pt x="8833104" y="0"/>
                  </a:moveTo>
                  <a:lnTo>
                    <a:pt x="0" y="0"/>
                  </a:lnTo>
                  <a:lnTo>
                    <a:pt x="0" y="310896"/>
                  </a:lnTo>
                  <a:lnTo>
                    <a:pt x="8833104" y="310896"/>
                  </a:lnTo>
                  <a:lnTo>
                    <a:pt x="8833104" y="0"/>
                  </a:lnTo>
                  <a:close/>
                </a:path>
              </a:pathLst>
            </a:custGeom>
            <a:solidFill>
              <a:srgbClr val="8AABAC"/>
            </a:solidFill>
          </p:spPr>
          <p:txBody>
            <a:bodyPr wrap="square" lIns="0" tIns="0" rIns="0" bIns="0" rtlCol="0"/>
            <a:lstStyle/>
            <a:p>
              <a:endParaRPr/>
            </a:p>
          </p:txBody>
        </p:sp>
      </p:grpSp>
      <p:sp>
        <p:nvSpPr>
          <p:cNvPr id="5" name="object 5"/>
          <p:cNvSpPr/>
          <p:nvPr/>
        </p:nvSpPr>
        <p:spPr>
          <a:xfrm>
            <a:off x="603504" y="606551"/>
            <a:ext cx="8848725" cy="6562725"/>
          </a:xfrm>
          <a:custGeom>
            <a:avLst/>
            <a:gdLst/>
            <a:ahLst/>
            <a:cxnLst/>
            <a:rect l="l" t="t" r="r" b="b"/>
            <a:pathLst>
              <a:path w="8848725" h="6562725">
                <a:moveTo>
                  <a:pt x="8848344" y="0"/>
                </a:moveTo>
                <a:lnTo>
                  <a:pt x="0" y="0"/>
                </a:lnTo>
                <a:lnTo>
                  <a:pt x="0" y="6562344"/>
                </a:lnTo>
                <a:lnTo>
                  <a:pt x="8848344" y="6562344"/>
                </a:lnTo>
                <a:lnTo>
                  <a:pt x="8848344" y="6553200"/>
                </a:lnTo>
                <a:lnTo>
                  <a:pt x="15239" y="6553200"/>
                </a:lnTo>
                <a:lnTo>
                  <a:pt x="6095" y="6547104"/>
                </a:lnTo>
                <a:lnTo>
                  <a:pt x="15239" y="6547104"/>
                </a:lnTo>
                <a:lnTo>
                  <a:pt x="15239" y="15240"/>
                </a:lnTo>
                <a:lnTo>
                  <a:pt x="6095" y="15240"/>
                </a:lnTo>
                <a:lnTo>
                  <a:pt x="15239" y="6096"/>
                </a:lnTo>
                <a:lnTo>
                  <a:pt x="8848344" y="6096"/>
                </a:lnTo>
                <a:lnTo>
                  <a:pt x="8848344" y="0"/>
                </a:lnTo>
                <a:close/>
              </a:path>
            </a:pathLst>
          </a:custGeom>
          <a:solidFill>
            <a:srgbClr val="799699"/>
          </a:solidFill>
        </p:spPr>
        <p:txBody>
          <a:bodyPr wrap="square" lIns="0" tIns="0" rIns="0" bIns="0" rtlCol="0"/>
          <a:lstStyle/>
          <a:p>
            <a:endParaRPr/>
          </a:p>
        </p:txBody>
      </p:sp>
      <p:sp>
        <p:nvSpPr>
          <p:cNvPr id="6" name="object 6"/>
          <p:cNvSpPr/>
          <p:nvPr/>
        </p:nvSpPr>
        <p:spPr>
          <a:xfrm>
            <a:off x="609600" y="612647"/>
            <a:ext cx="8842375" cy="6547484"/>
          </a:xfrm>
          <a:custGeom>
            <a:avLst/>
            <a:gdLst/>
            <a:ahLst/>
            <a:cxnLst/>
            <a:rect l="l" t="t" r="r" b="b"/>
            <a:pathLst>
              <a:path w="8842375" h="6547484">
                <a:moveTo>
                  <a:pt x="8842248" y="0"/>
                </a:moveTo>
                <a:lnTo>
                  <a:pt x="8827008" y="0"/>
                </a:lnTo>
                <a:lnTo>
                  <a:pt x="8827008" y="6541008"/>
                </a:lnTo>
                <a:lnTo>
                  <a:pt x="9144" y="6541008"/>
                </a:lnTo>
                <a:lnTo>
                  <a:pt x="0" y="6541008"/>
                </a:lnTo>
                <a:lnTo>
                  <a:pt x="9144" y="6547104"/>
                </a:lnTo>
                <a:lnTo>
                  <a:pt x="8827008" y="6547104"/>
                </a:lnTo>
                <a:lnTo>
                  <a:pt x="8842248" y="6547104"/>
                </a:lnTo>
                <a:lnTo>
                  <a:pt x="8842248" y="0"/>
                </a:lnTo>
                <a:close/>
              </a:path>
            </a:pathLst>
          </a:custGeom>
          <a:solidFill>
            <a:srgbClr val="799699"/>
          </a:solidFill>
        </p:spPr>
        <p:txBody>
          <a:bodyPr wrap="square" lIns="0" tIns="0" rIns="0" bIns="0" rtlCol="0"/>
          <a:lstStyle/>
          <a:p>
            <a:endParaRPr/>
          </a:p>
        </p:txBody>
      </p:sp>
      <p:sp>
        <p:nvSpPr>
          <p:cNvPr id="7" name="object 7"/>
          <p:cNvSpPr/>
          <p:nvPr/>
        </p:nvSpPr>
        <p:spPr>
          <a:xfrm>
            <a:off x="609600" y="612647"/>
            <a:ext cx="8827135" cy="9525"/>
          </a:xfrm>
          <a:custGeom>
            <a:avLst/>
            <a:gdLst/>
            <a:ahLst/>
            <a:cxnLst/>
            <a:rect l="l" t="t" r="r" b="b"/>
            <a:pathLst>
              <a:path w="8827135" h="9525">
                <a:moveTo>
                  <a:pt x="8827008" y="0"/>
                </a:moveTo>
                <a:lnTo>
                  <a:pt x="9144" y="0"/>
                </a:lnTo>
                <a:lnTo>
                  <a:pt x="0" y="9144"/>
                </a:lnTo>
                <a:lnTo>
                  <a:pt x="9144" y="9144"/>
                </a:lnTo>
                <a:lnTo>
                  <a:pt x="8827008" y="9144"/>
                </a:lnTo>
                <a:lnTo>
                  <a:pt x="8827008" y="0"/>
                </a:lnTo>
                <a:close/>
              </a:path>
            </a:pathLst>
          </a:custGeom>
          <a:solidFill>
            <a:srgbClr val="799699"/>
          </a:solidFill>
        </p:spPr>
        <p:txBody>
          <a:bodyPr wrap="square" lIns="0" tIns="0" rIns="0" bIns="0" rtlCol="0"/>
          <a:lstStyle/>
          <a:p>
            <a:endParaRPr/>
          </a:p>
        </p:txBody>
      </p:sp>
      <p:grpSp>
        <p:nvGrpSpPr>
          <p:cNvPr id="8" name="object 8"/>
          <p:cNvGrpSpPr/>
          <p:nvPr/>
        </p:nvGrpSpPr>
        <p:grpSpPr>
          <a:xfrm>
            <a:off x="603250" y="1414272"/>
            <a:ext cx="8839835" cy="609600"/>
            <a:chOff x="603250" y="1414272"/>
            <a:chExt cx="8839835" cy="609600"/>
          </a:xfrm>
        </p:grpSpPr>
        <p:sp>
          <p:nvSpPr>
            <p:cNvPr id="9" name="object 9"/>
            <p:cNvSpPr/>
            <p:nvPr/>
          </p:nvSpPr>
          <p:spPr>
            <a:xfrm>
              <a:off x="609600" y="1734312"/>
              <a:ext cx="8827135" cy="0"/>
            </a:xfrm>
            <a:custGeom>
              <a:avLst/>
              <a:gdLst/>
              <a:ahLst/>
              <a:cxnLst/>
              <a:rect l="l" t="t" r="r" b="b"/>
              <a:pathLst>
                <a:path w="8827135">
                  <a:moveTo>
                    <a:pt x="0" y="0"/>
                  </a:moveTo>
                  <a:lnTo>
                    <a:pt x="8827008" y="0"/>
                  </a:lnTo>
                </a:path>
              </a:pathLst>
            </a:custGeom>
            <a:ln w="12191">
              <a:solidFill>
                <a:srgbClr val="799699"/>
              </a:solidFill>
              <a:prstDash val="sysDash"/>
            </a:ln>
          </p:spPr>
          <p:txBody>
            <a:bodyPr wrap="square" lIns="0" tIns="0" rIns="0" bIns="0" rtlCol="0"/>
            <a:lstStyle/>
            <a:p>
              <a:endParaRPr/>
            </a:p>
          </p:txBody>
        </p:sp>
        <p:sp>
          <p:nvSpPr>
            <p:cNvPr id="10" name="object 10"/>
            <p:cNvSpPr/>
            <p:nvPr/>
          </p:nvSpPr>
          <p:spPr>
            <a:xfrm>
              <a:off x="4724400" y="1414271"/>
              <a:ext cx="609600" cy="609600"/>
            </a:xfrm>
            <a:custGeom>
              <a:avLst/>
              <a:gdLst/>
              <a:ahLst/>
              <a:cxnLst/>
              <a:rect l="l" t="t" r="r" b="b"/>
              <a:pathLst>
                <a:path w="609600" h="609600">
                  <a:moveTo>
                    <a:pt x="609600" y="304800"/>
                  </a:moveTo>
                  <a:lnTo>
                    <a:pt x="606552" y="256032"/>
                  </a:lnTo>
                  <a:lnTo>
                    <a:pt x="594360" y="210312"/>
                  </a:lnTo>
                  <a:lnTo>
                    <a:pt x="576072" y="167640"/>
                  </a:lnTo>
                  <a:lnTo>
                    <a:pt x="551688" y="128016"/>
                  </a:lnTo>
                  <a:lnTo>
                    <a:pt x="521208" y="91440"/>
                  </a:lnTo>
                  <a:lnTo>
                    <a:pt x="487680" y="60960"/>
                  </a:lnTo>
                  <a:lnTo>
                    <a:pt x="448056" y="36576"/>
                  </a:lnTo>
                  <a:lnTo>
                    <a:pt x="402336" y="18288"/>
                  </a:lnTo>
                  <a:lnTo>
                    <a:pt x="356616" y="6096"/>
                  </a:lnTo>
                  <a:lnTo>
                    <a:pt x="304800" y="0"/>
                  </a:lnTo>
                  <a:lnTo>
                    <a:pt x="256032" y="6096"/>
                  </a:lnTo>
                  <a:lnTo>
                    <a:pt x="210312" y="18288"/>
                  </a:lnTo>
                  <a:lnTo>
                    <a:pt x="167640" y="36576"/>
                  </a:lnTo>
                  <a:lnTo>
                    <a:pt x="128016" y="60960"/>
                  </a:lnTo>
                  <a:lnTo>
                    <a:pt x="91440" y="91440"/>
                  </a:lnTo>
                  <a:lnTo>
                    <a:pt x="60960" y="128016"/>
                  </a:lnTo>
                  <a:lnTo>
                    <a:pt x="36576" y="167640"/>
                  </a:lnTo>
                  <a:lnTo>
                    <a:pt x="18288" y="210312"/>
                  </a:lnTo>
                  <a:lnTo>
                    <a:pt x="6096" y="256032"/>
                  </a:lnTo>
                  <a:lnTo>
                    <a:pt x="0" y="304800"/>
                  </a:lnTo>
                  <a:lnTo>
                    <a:pt x="6096" y="356616"/>
                  </a:lnTo>
                  <a:lnTo>
                    <a:pt x="18288" y="402336"/>
                  </a:lnTo>
                  <a:lnTo>
                    <a:pt x="36576" y="445008"/>
                  </a:lnTo>
                  <a:lnTo>
                    <a:pt x="60960" y="484632"/>
                  </a:lnTo>
                  <a:lnTo>
                    <a:pt x="91440" y="521208"/>
                  </a:lnTo>
                  <a:lnTo>
                    <a:pt x="128016" y="551688"/>
                  </a:lnTo>
                  <a:lnTo>
                    <a:pt x="167640" y="576072"/>
                  </a:lnTo>
                  <a:lnTo>
                    <a:pt x="210312" y="594360"/>
                  </a:lnTo>
                  <a:lnTo>
                    <a:pt x="256032" y="606552"/>
                  </a:lnTo>
                  <a:lnTo>
                    <a:pt x="304800" y="609600"/>
                  </a:lnTo>
                  <a:lnTo>
                    <a:pt x="356616" y="606552"/>
                  </a:lnTo>
                  <a:lnTo>
                    <a:pt x="402336" y="594360"/>
                  </a:lnTo>
                  <a:lnTo>
                    <a:pt x="448056" y="576072"/>
                  </a:lnTo>
                  <a:lnTo>
                    <a:pt x="487680" y="551688"/>
                  </a:lnTo>
                  <a:lnTo>
                    <a:pt x="521208" y="521208"/>
                  </a:lnTo>
                  <a:lnTo>
                    <a:pt x="551688" y="484632"/>
                  </a:lnTo>
                  <a:lnTo>
                    <a:pt x="576072" y="445008"/>
                  </a:lnTo>
                  <a:lnTo>
                    <a:pt x="594360" y="402336"/>
                  </a:lnTo>
                  <a:lnTo>
                    <a:pt x="606552" y="356616"/>
                  </a:lnTo>
                  <a:lnTo>
                    <a:pt x="609600" y="304800"/>
                  </a:lnTo>
                  <a:close/>
                </a:path>
              </a:pathLst>
            </a:custGeom>
            <a:solidFill>
              <a:srgbClr val="FFFFFF"/>
            </a:solidFill>
          </p:spPr>
          <p:txBody>
            <a:bodyPr wrap="square" lIns="0" tIns="0" rIns="0" bIns="0" rtlCol="0"/>
            <a:lstStyle/>
            <a:p>
              <a:endParaRPr/>
            </a:p>
          </p:txBody>
        </p:sp>
        <p:sp>
          <p:nvSpPr>
            <p:cNvPr id="11" name="object 11"/>
            <p:cNvSpPr/>
            <p:nvPr/>
          </p:nvSpPr>
          <p:spPr>
            <a:xfrm>
              <a:off x="4794504" y="1484375"/>
              <a:ext cx="472440" cy="469900"/>
            </a:xfrm>
            <a:custGeom>
              <a:avLst/>
              <a:gdLst/>
              <a:ahLst/>
              <a:cxnLst/>
              <a:rect l="l" t="t" r="r" b="b"/>
              <a:pathLst>
                <a:path w="472439" h="469900">
                  <a:moveTo>
                    <a:pt x="438912" y="234696"/>
                  </a:moveTo>
                  <a:lnTo>
                    <a:pt x="435864" y="213360"/>
                  </a:lnTo>
                  <a:lnTo>
                    <a:pt x="429768" y="176784"/>
                  </a:lnTo>
                  <a:lnTo>
                    <a:pt x="423672" y="155448"/>
                  </a:lnTo>
                  <a:lnTo>
                    <a:pt x="420624" y="150368"/>
                  </a:lnTo>
                  <a:lnTo>
                    <a:pt x="420624" y="216408"/>
                  </a:lnTo>
                  <a:lnTo>
                    <a:pt x="420624" y="256032"/>
                  </a:lnTo>
                  <a:lnTo>
                    <a:pt x="399288" y="323088"/>
                  </a:lnTo>
                  <a:lnTo>
                    <a:pt x="353568" y="377952"/>
                  </a:lnTo>
                  <a:lnTo>
                    <a:pt x="307848" y="405384"/>
                  </a:lnTo>
                  <a:lnTo>
                    <a:pt x="271272" y="417576"/>
                  </a:lnTo>
                  <a:lnTo>
                    <a:pt x="252984" y="420624"/>
                  </a:lnTo>
                  <a:lnTo>
                    <a:pt x="234696" y="420624"/>
                  </a:lnTo>
                  <a:lnTo>
                    <a:pt x="216408" y="417576"/>
                  </a:lnTo>
                  <a:lnTo>
                    <a:pt x="198120" y="417576"/>
                  </a:lnTo>
                  <a:lnTo>
                    <a:pt x="131064" y="387096"/>
                  </a:lnTo>
                  <a:lnTo>
                    <a:pt x="91440" y="350520"/>
                  </a:lnTo>
                  <a:lnTo>
                    <a:pt x="64008" y="304800"/>
                  </a:lnTo>
                  <a:lnTo>
                    <a:pt x="51816" y="252984"/>
                  </a:lnTo>
                  <a:lnTo>
                    <a:pt x="51816" y="216408"/>
                  </a:lnTo>
                  <a:lnTo>
                    <a:pt x="54864" y="195072"/>
                  </a:lnTo>
                  <a:lnTo>
                    <a:pt x="60960" y="179832"/>
                  </a:lnTo>
                  <a:lnTo>
                    <a:pt x="67056" y="161544"/>
                  </a:lnTo>
                  <a:lnTo>
                    <a:pt x="94488" y="115824"/>
                  </a:lnTo>
                  <a:lnTo>
                    <a:pt x="164592" y="64008"/>
                  </a:lnTo>
                  <a:lnTo>
                    <a:pt x="237744" y="48768"/>
                  </a:lnTo>
                  <a:lnTo>
                    <a:pt x="292608" y="57912"/>
                  </a:lnTo>
                  <a:lnTo>
                    <a:pt x="310896" y="64008"/>
                  </a:lnTo>
                  <a:lnTo>
                    <a:pt x="341376" y="82296"/>
                  </a:lnTo>
                  <a:lnTo>
                    <a:pt x="353568" y="94488"/>
                  </a:lnTo>
                  <a:lnTo>
                    <a:pt x="368808" y="106680"/>
                  </a:lnTo>
                  <a:lnTo>
                    <a:pt x="381000" y="118872"/>
                  </a:lnTo>
                  <a:lnTo>
                    <a:pt x="408432" y="164592"/>
                  </a:lnTo>
                  <a:lnTo>
                    <a:pt x="414528" y="179832"/>
                  </a:lnTo>
                  <a:lnTo>
                    <a:pt x="420624" y="216408"/>
                  </a:lnTo>
                  <a:lnTo>
                    <a:pt x="420624" y="150368"/>
                  </a:lnTo>
                  <a:lnTo>
                    <a:pt x="414528" y="140208"/>
                  </a:lnTo>
                  <a:lnTo>
                    <a:pt x="402336" y="121920"/>
                  </a:lnTo>
                  <a:lnTo>
                    <a:pt x="393192" y="106680"/>
                  </a:lnTo>
                  <a:lnTo>
                    <a:pt x="365760" y="79248"/>
                  </a:lnTo>
                  <a:lnTo>
                    <a:pt x="313944" y="48768"/>
                  </a:lnTo>
                  <a:lnTo>
                    <a:pt x="277368" y="36576"/>
                  </a:lnTo>
                  <a:lnTo>
                    <a:pt x="256032" y="33528"/>
                  </a:lnTo>
                  <a:lnTo>
                    <a:pt x="216408" y="33528"/>
                  </a:lnTo>
                  <a:lnTo>
                    <a:pt x="158496" y="48768"/>
                  </a:lnTo>
                  <a:lnTo>
                    <a:pt x="124968" y="67056"/>
                  </a:lnTo>
                  <a:lnTo>
                    <a:pt x="79248" y="106680"/>
                  </a:lnTo>
                  <a:lnTo>
                    <a:pt x="70104" y="121920"/>
                  </a:lnTo>
                  <a:lnTo>
                    <a:pt x="57912" y="137160"/>
                  </a:lnTo>
                  <a:lnTo>
                    <a:pt x="51816" y="155448"/>
                  </a:lnTo>
                  <a:lnTo>
                    <a:pt x="42672" y="173736"/>
                  </a:lnTo>
                  <a:lnTo>
                    <a:pt x="39624" y="195072"/>
                  </a:lnTo>
                  <a:lnTo>
                    <a:pt x="36576" y="213360"/>
                  </a:lnTo>
                  <a:lnTo>
                    <a:pt x="33528" y="234696"/>
                  </a:lnTo>
                  <a:lnTo>
                    <a:pt x="36576" y="256032"/>
                  </a:lnTo>
                  <a:lnTo>
                    <a:pt x="39624" y="274320"/>
                  </a:lnTo>
                  <a:lnTo>
                    <a:pt x="42672" y="295656"/>
                  </a:lnTo>
                  <a:lnTo>
                    <a:pt x="48768" y="313944"/>
                  </a:lnTo>
                  <a:lnTo>
                    <a:pt x="57912" y="332232"/>
                  </a:lnTo>
                  <a:lnTo>
                    <a:pt x="70104" y="347472"/>
                  </a:lnTo>
                  <a:lnTo>
                    <a:pt x="79248" y="362712"/>
                  </a:lnTo>
                  <a:lnTo>
                    <a:pt x="106680" y="390144"/>
                  </a:lnTo>
                  <a:lnTo>
                    <a:pt x="158496" y="420624"/>
                  </a:lnTo>
                  <a:lnTo>
                    <a:pt x="195072" y="432816"/>
                  </a:lnTo>
                  <a:lnTo>
                    <a:pt x="216408" y="435864"/>
                  </a:lnTo>
                  <a:lnTo>
                    <a:pt x="256032" y="435864"/>
                  </a:lnTo>
                  <a:lnTo>
                    <a:pt x="313944" y="420624"/>
                  </a:lnTo>
                  <a:lnTo>
                    <a:pt x="347472" y="402336"/>
                  </a:lnTo>
                  <a:lnTo>
                    <a:pt x="377952" y="377952"/>
                  </a:lnTo>
                  <a:lnTo>
                    <a:pt x="414528" y="332232"/>
                  </a:lnTo>
                  <a:lnTo>
                    <a:pt x="420624" y="313944"/>
                  </a:lnTo>
                  <a:lnTo>
                    <a:pt x="429768" y="295656"/>
                  </a:lnTo>
                  <a:lnTo>
                    <a:pt x="432816" y="277368"/>
                  </a:lnTo>
                  <a:lnTo>
                    <a:pt x="438912" y="234696"/>
                  </a:lnTo>
                  <a:close/>
                </a:path>
                <a:path w="472439" h="469900">
                  <a:moveTo>
                    <a:pt x="472440" y="234696"/>
                  </a:moveTo>
                  <a:lnTo>
                    <a:pt x="466344" y="185928"/>
                  </a:lnTo>
                  <a:lnTo>
                    <a:pt x="454152" y="143256"/>
                  </a:lnTo>
                  <a:lnTo>
                    <a:pt x="454152" y="213360"/>
                  </a:lnTo>
                  <a:lnTo>
                    <a:pt x="454152" y="256032"/>
                  </a:lnTo>
                  <a:lnTo>
                    <a:pt x="438912" y="320040"/>
                  </a:lnTo>
                  <a:lnTo>
                    <a:pt x="405384" y="374904"/>
                  </a:lnTo>
                  <a:lnTo>
                    <a:pt x="374904" y="402336"/>
                  </a:lnTo>
                  <a:lnTo>
                    <a:pt x="359664" y="417576"/>
                  </a:lnTo>
                  <a:lnTo>
                    <a:pt x="323088" y="435864"/>
                  </a:lnTo>
                  <a:lnTo>
                    <a:pt x="301752" y="445008"/>
                  </a:lnTo>
                  <a:lnTo>
                    <a:pt x="280416" y="448056"/>
                  </a:lnTo>
                  <a:lnTo>
                    <a:pt x="259080" y="454152"/>
                  </a:lnTo>
                  <a:lnTo>
                    <a:pt x="213360" y="454152"/>
                  </a:lnTo>
                  <a:lnTo>
                    <a:pt x="192024" y="451104"/>
                  </a:lnTo>
                  <a:lnTo>
                    <a:pt x="170688" y="445008"/>
                  </a:lnTo>
                  <a:lnTo>
                    <a:pt x="152400" y="435864"/>
                  </a:lnTo>
                  <a:lnTo>
                    <a:pt x="131064" y="426720"/>
                  </a:lnTo>
                  <a:lnTo>
                    <a:pt x="97536" y="405384"/>
                  </a:lnTo>
                  <a:lnTo>
                    <a:pt x="67056" y="374904"/>
                  </a:lnTo>
                  <a:lnTo>
                    <a:pt x="42672" y="338328"/>
                  </a:lnTo>
                  <a:lnTo>
                    <a:pt x="27432" y="301752"/>
                  </a:lnTo>
                  <a:lnTo>
                    <a:pt x="18288" y="259080"/>
                  </a:lnTo>
                  <a:lnTo>
                    <a:pt x="18288" y="213360"/>
                  </a:lnTo>
                  <a:lnTo>
                    <a:pt x="33528" y="149352"/>
                  </a:lnTo>
                  <a:lnTo>
                    <a:pt x="54864" y="112776"/>
                  </a:lnTo>
                  <a:lnTo>
                    <a:pt x="82296" y="79248"/>
                  </a:lnTo>
                  <a:lnTo>
                    <a:pt x="112776" y="54864"/>
                  </a:lnTo>
                  <a:lnTo>
                    <a:pt x="149352" y="33528"/>
                  </a:lnTo>
                  <a:lnTo>
                    <a:pt x="192024" y="21336"/>
                  </a:lnTo>
                  <a:lnTo>
                    <a:pt x="234696" y="15240"/>
                  </a:lnTo>
                  <a:lnTo>
                    <a:pt x="259080" y="18288"/>
                  </a:lnTo>
                  <a:lnTo>
                    <a:pt x="301752" y="27432"/>
                  </a:lnTo>
                  <a:lnTo>
                    <a:pt x="341376" y="42672"/>
                  </a:lnTo>
                  <a:lnTo>
                    <a:pt x="356616" y="54864"/>
                  </a:lnTo>
                  <a:lnTo>
                    <a:pt x="374904" y="67056"/>
                  </a:lnTo>
                  <a:lnTo>
                    <a:pt x="405384" y="94488"/>
                  </a:lnTo>
                  <a:lnTo>
                    <a:pt x="429768" y="131064"/>
                  </a:lnTo>
                  <a:lnTo>
                    <a:pt x="451104" y="192024"/>
                  </a:lnTo>
                  <a:lnTo>
                    <a:pt x="454152" y="213360"/>
                  </a:lnTo>
                  <a:lnTo>
                    <a:pt x="454152" y="143256"/>
                  </a:lnTo>
                  <a:lnTo>
                    <a:pt x="417576" y="85344"/>
                  </a:lnTo>
                  <a:lnTo>
                    <a:pt x="384048" y="51816"/>
                  </a:lnTo>
                  <a:lnTo>
                    <a:pt x="347472" y="27432"/>
                  </a:lnTo>
                  <a:lnTo>
                    <a:pt x="304800" y="9144"/>
                  </a:lnTo>
                  <a:lnTo>
                    <a:pt x="259080" y="0"/>
                  </a:lnTo>
                  <a:lnTo>
                    <a:pt x="210312" y="0"/>
                  </a:lnTo>
                  <a:lnTo>
                    <a:pt x="121920" y="27432"/>
                  </a:lnTo>
                  <a:lnTo>
                    <a:pt x="85344" y="54864"/>
                  </a:lnTo>
                  <a:lnTo>
                    <a:pt x="54864" y="85344"/>
                  </a:lnTo>
                  <a:lnTo>
                    <a:pt x="27432" y="124968"/>
                  </a:lnTo>
                  <a:lnTo>
                    <a:pt x="12192" y="167640"/>
                  </a:lnTo>
                  <a:lnTo>
                    <a:pt x="0" y="237744"/>
                  </a:lnTo>
                  <a:lnTo>
                    <a:pt x="3048" y="259080"/>
                  </a:lnTo>
                  <a:lnTo>
                    <a:pt x="6096" y="283464"/>
                  </a:lnTo>
                  <a:lnTo>
                    <a:pt x="12192" y="304800"/>
                  </a:lnTo>
                  <a:lnTo>
                    <a:pt x="18288" y="329184"/>
                  </a:lnTo>
                  <a:lnTo>
                    <a:pt x="30480" y="347472"/>
                  </a:lnTo>
                  <a:lnTo>
                    <a:pt x="54864" y="387096"/>
                  </a:lnTo>
                  <a:lnTo>
                    <a:pt x="106680" y="432816"/>
                  </a:lnTo>
                  <a:lnTo>
                    <a:pt x="124968" y="441960"/>
                  </a:lnTo>
                  <a:lnTo>
                    <a:pt x="146304" y="454152"/>
                  </a:lnTo>
                  <a:lnTo>
                    <a:pt x="188976" y="466344"/>
                  </a:lnTo>
                  <a:lnTo>
                    <a:pt x="213360" y="469392"/>
                  </a:lnTo>
                  <a:lnTo>
                    <a:pt x="262128" y="469392"/>
                  </a:lnTo>
                  <a:lnTo>
                    <a:pt x="307848" y="460248"/>
                  </a:lnTo>
                  <a:lnTo>
                    <a:pt x="350520" y="441960"/>
                  </a:lnTo>
                  <a:lnTo>
                    <a:pt x="387096" y="417576"/>
                  </a:lnTo>
                  <a:lnTo>
                    <a:pt x="432816" y="365760"/>
                  </a:lnTo>
                  <a:lnTo>
                    <a:pt x="454152" y="326136"/>
                  </a:lnTo>
                  <a:lnTo>
                    <a:pt x="466344" y="280416"/>
                  </a:lnTo>
                  <a:lnTo>
                    <a:pt x="472440" y="234696"/>
                  </a:lnTo>
                  <a:close/>
                </a:path>
              </a:pathLst>
            </a:custGeom>
            <a:solidFill>
              <a:srgbClr val="799699"/>
            </a:solidFill>
          </p:spPr>
          <p:txBody>
            <a:bodyPr wrap="square" lIns="0" tIns="0" rIns="0" bIns="0" rtlCol="0"/>
            <a:lstStyle/>
            <a:p>
              <a:endParaRPr/>
            </a:p>
          </p:txBody>
        </p:sp>
      </p:grpSp>
      <p:sp>
        <p:nvSpPr>
          <p:cNvPr id="12" name="object 12"/>
          <p:cNvSpPr txBox="1"/>
          <p:nvPr/>
        </p:nvSpPr>
        <p:spPr>
          <a:xfrm>
            <a:off x="1544827" y="5698032"/>
            <a:ext cx="7042150" cy="1025525"/>
          </a:xfrm>
          <a:prstGeom prst="rect">
            <a:avLst/>
          </a:prstGeom>
        </p:spPr>
        <p:txBody>
          <a:bodyPr vert="horz" wrap="square" lIns="0" tIns="100330" rIns="0" bIns="0" rtlCol="0">
            <a:spAutoFit/>
          </a:bodyPr>
          <a:lstStyle/>
          <a:p>
            <a:pPr marL="2761615">
              <a:lnSpc>
                <a:spcPct val="100000"/>
              </a:lnSpc>
              <a:spcBef>
                <a:spcPts val="790"/>
              </a:spcBef>
              <a:tabLst>
                <a:tab pos="3115310" algn="l"/>
              </a:tabLst>
            </a:pPr>
            <a:r>
              <a:rPr sz="2300" spc="335" dirty="0">
                <a:solidFill>
                  <a:srgbClr val="CF6147"/>
                </a:solidFill>
                <a:latin typeface="Arial"/>
                <a:cs typeface="Arial"/>
              </a:rPr>
              <a:t>□	</a:t>
            </a:r>
            <a:r>
              <a:rPr sz="2700" b="1" dirty="0">
                <a:solidFill>
                  <a:srgbClr val="BF0000"/>
                </a:solidFill>
                <a:latin typeface="Georgia"/>
                <a:cs typeface="Georgia"/>
              </a:rPr>
              <a:t>Unit-</a:t>
            </a:r>
            <a:r>
              <a:rPr sz="2700" b="1" spc="-40" dirty="0">
                <a:solidFill>
                  <a:srgbClr val="BF0000"/>
                </a:solidFill>
                <a:latin typeface="Georgia"/>
                <a:cs typeface="Georgia"/>
              </a:rPr>
              <a:t> </a:t>
            </a:r>
            <a:r>
              <a:rPr sz="2700" b="1" spc="5" dirty="0">
                <a:solidFill>
                  <a:srgbClr val="BF0000"/>
                </a:solidFill>
                <a:latin typeface="Georgia"/>
                <a:cs typeface="Georgia"/>
              </a:rPr>
              <a:t>1</a:t>
            </a:r>
            <a:endParaRPr sz="2700">
              <a:latin typeface="Georgia"/>
              <a:cs typeface="Georgia"/>
            </a:endParaRPr>
          </a:p>
          <a:p>
            <a:pPr marL="12700">
              <a:lnSpc>
                <a:spcPct val="100000"/>
              </a:lnSpc>
              <a:spcBef>
                <a:spcPts val="700"/>
              </a:spcBef>
              <a:tabLst>
                <a:tab pos="365760" algn="l"/>
              </a:tabLst>
            </a:pPr>
            <a:r>
              <a:rPr sz="2300" spc="335" dirty="0">
                <a:solidFill>
                  <a:srgbClr val="CF6147"/>
                </a:solidFill>
                <a:latin typeface="Arial"/>
                <a:cs typeface="Arial"/>
              </a:rPr>
              <a:t>□	</a:t>
            </a:r>
            <a:r>
              <a:rPr sz="2700" b="1" dirty="0">
                <a:solidFill>
                  <a:srgbClr val="BF0000"/>
                </a:solidFill>
                <a:latin typeface="Georgia"/>
                <a:cs typeface="Georgia"/>
              </a:rPr>
              <a:t>Introduction </a:t>
            </a:r>
            <a:r>
              <a:rPr sz="2700" b="1" spc="5" dirty="0">
                <a:solidFill>
                  <a:srgbClr val="BF0000"/>
                </a:solidFill>
                <a:latin typeface="Georgia"/>
                <a:cs typeface="Georgia"/>
              </a:rPr>
              <a:t>to </a:t>
            </a:r>
            <a:r>
              <a:rPr sz="2700" b="1" dirty="0">
                <a:solidFill>
                  <a:srgbClr val="BF0000"/>
                </a:solidFill>
                <a:latin typeface="Georgia"/>
                <a:cs typeface="Georgia"/>
              </a:rPr>
              <a:t>Software</a:t>
            </a:r>
            <a:r>
              <a:rPr sz="2700" b="1" spc="-75" dirty="0">
                <a:solidFill>
                  <a:srgbClr val="BF0000"/>
                </a:solidFill>
                <a:latin typeface="Georgia"/>
                <a:cs typeface="Georgia"/>
              </a:rPr>
              <a:t> </a:t>
            </a:r>
            <a:r>
              <a:rPr sz="2700" b="1" spc="5" dirty="0">
                <a:solidFill>
                  <a:srgbClr val="BF0000"/>
                </a:solidFill>
                <a:latin typeface="Georgia"/>
                <a:cs typeface="Georgia"/>
              </a:rPr>
              <a:t>Engineering</a:t>
            </a:r>
            <a:endParaRPr sz="2700">
              <a:latin typeface="Georgia"/>
              <a:cs typeface="Georgia"/>
            </a:endParaRPr>
          </a:p>
        </p:txBody>
      </p:sp>
      <p:sp>
        <p:nvSpPr>
          <p:cNvPr id="13" name="object 13"/>
          <p:cNvSpPr txBox="1"/>
          <p:nvPr/>
        </p:nvSpPr>
        <p:spPr>
          <a:xfrm>
            <a:off x="4989576" y="1586672"/>
            <a:ext cx="114300" cy="232410"/>
          </a:xfrm>
          <a:prstGeom prst="rect">
            <a:avLst/>
          </a:prstGeom>
        </p:spPr>
        <p:txBody>
          <a:bodyPr vert="horz" wrap="square" lIns="0" tIns="0" rIns="0" bIns="0" rtlCol="0">
            <a:spAutoFit/>
          </a:bodyPr>
          <a:lstStyle/>
          <a:p>
            <a:pPr>
              <a:lnSpc>
                <a:spcPts val="1795"/>
              </a:lnSpc>
            </a:pPr>
            <a:r>
              <a:rPr sz="1600" dirty="0">
                <a:solidFill>
                  <a:srgbClr val="799699"/>
                </a:solidFill>
                <a:latin typeface="Georgia"/>
                <a:cs typeface="Georgia"/>
              </a:rPr>
              <a:t>2</a:t>
            </a:r>
            <a:endParaRPr sz="1600">
              <a:latin typeface="Georgia"/>
              <a:cs typeface="Georgia"/>
            </a:endParaRPr>
          </a:p>
        </p:txBody>
      </p:sp>
      <p:sp>
        <p:nvSpPr>
          <p:cNvPr id="14" name="object 14"/>
          <p:cNvSpPr/>
          <p:nvPr/>
        </p:nvSpPr>
        <p:spPr>
          <a:xfrm>
            <a:off x="609600" y="609600"/>
            <a:ext cx="8839200" cy="5029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13" y="44450"/>
            <a:ext cx="329692" cy="382733"/>
          </a:xfrm>
          <a:prstGeom prst="rect">
            <a:avLst/>
          </a:prstGeom>
        </p:spPr>
        <p:txBody>
          <a:bodyPr vert="horz" wrap="square" lIns="0" tIns="13272" rIns="0" bIns="0" rtlCol="0">
            <a:spAutoFit/>
          </a:bodyPr>
          <a:lstStyle/>
          <a:p>
            <a:pPr marL="13970">
              <a:spcBef>
                <a:spcPts val="105"/>
              </a:spcBef>
            </a:pPr>
            <a:r>
              <a:rPr sz="2400" spc="-6" dirty="0">
                <a:latin typeface="Wingdings"/>
                <a:cs typeface="Wingdings"/>
              </a:rPr>
              <a:t></a:t>
            </a:r>
            <a:endParaRPr sz="2400">
              <a:latin typeface="Wingdings"/>
              <a:cs typeface="Wingdings"/>
            </a:endParaRPr>
          </a:p>
        </p:txBody>
      </p:sp>
      <p:sp>
        <p:nvSpPr>
          <p:cNvPr id="3" name="object 3"/>
          <p:cNvSpPr txBox="1">
            <a:spLocks noGrp="1"/>
          </p:cNvSpPr>
          <p:nvPr>
            <p:ph type="title"/>
          </p:nvPr>
        </p:nvSpPr>
        <p:spPr>
          <a:xfrm>
            <a:off x="460451" y="348379"/>
            <a:ext cx="9203435" cy="950773"/>
          </a:xfrm>
          <a:prstGeom prst="rect">
            <a:avLst/>
          </a:prstGeom>
        </p:spPr>
        <p:txBody>
          <a:bodyPr vert="horz" wrap="square" lIns="0" tIns="107569" rIns="0" bIns="0" rtlCol="0" anchor="ctr">
            <a:spAutoFit/>
          </a:bodyPr>
          <a:lstStyle/>
          <a:p>
            <a:pPr marL="13970" marR="5588">
              <a:lnSpc>
                <a:spcPct val="76200"/>
              </a:lnSpc>
              <a:spcBef>
                <a:spcPts val="847"/>
              </a:spcBef>
            </a:pPr>
            <a:r>
              <a:rPr sz="2400" spc="-6" dirty="0">
                <a:latin typeface="Carlito"/>
                <a:cs typeface="Carlito"/>
              </a:rPr>
              <a:t>For example, </a:t>
            </a:r>
            <a:r>
              <a:rPr sz="2400" dirty="0">
                <a:latin typeface="Carlito"/>
                <a:cs typeface="Carlito"/>
              </a:rPr>
              <a:t>early in a </a:t>
            </a:r>
            <a:r>
              <a:rPr sz="2400" spc="-6" dirty="0">
                <a:latin typeface="Carlito"/>
                <a:cs typeface="Carlito"/>
              </a:rPr>
              <a:t>project </a:t>
            </a:r>
            <a:r>
              <a:rPr sz="2400" dirty="0">
                <a:latin typeface="Carlito"/>
                <a:cs typeface="Carlito"/>
              </a:rPr>
              <a:t>the </a:t>
            </a:r>
            <a:r>
              <a:rPr sz="2400" spc="-6" dirty="0">
                <a:latin typeface="Carlito"/>
                <a:cs typeface="Carlito"/>
              </a:rPr>
              <a:t>communication activity (not  shown </a:t>
            </a:r>
            <a:r>
              <a:rPr sz="2400" dirty="0">
                <a:latin typeface="Carlito"/>
                <a:cs typeface="Carlito"/>
              </a:rPr>
              <a:t>in the </a:t>
            </a:r>
            <a:r>
              <a:rPr sz="2400" spc="-6" dirty="0">
                <a:latin typeface="Carlito"/>
                <a:cs typeface="Carlito"/>
              </a:rPr>
              <a:t>figure) has </a:t>
            </a:r>
            <a:r>
              <a:rPr sz="2400" dirty="0">
                <a:latin typeface="Carlito"/>
                <a:cs typeface="Carlito"/>
              </a:rPr>
              <a:t>completed </a:t>
            </a:r>
            <a:r>
              <a:rPr sz="2400" spc="-6" dirty="0">
                <a:latin typeface="Carlito"/>
                <a:cs typeface="Carlito"/>
              </a:rPr>
              <a:t>its first iteration </a:t>
            </a:r>
            <a:r>
              <a:rPr sz="2400" dirty="0">
                <a:latin typeface="Carlito"/>
                <a:cs typeface="Carlito"/>
              </a:rPr>
              <a:t>and exists in the  </a:t>
            </a:r>
            <a:r>
              <a:rPr sz="2400" b="1" u="heavy" dirty="0">
                <a:uFill>
                  <a:solidFill>
                    <a:srgbClr val="6F2F9F"/>
                  </a:solidFill>
                </a:uFill>
                <a:latin typeface="Carlito"/>
                <a:cs typeface="Carlito"/>
              </a:rPr>
              <a:t>awaiting </a:t>
            </a:r>
            <a:r>
              <a:rPr sz="2400" b="1" u="heavy" spc="-6" dirty="0">
                <a:uFill>
                  <a:solidFill>
                    <a:srgbClr val="6F2F9F"/>
                  </a:solidFill>
                </a:uFill>
                <a:latin typeface="Carlito"/>
                <a:cs typeface="Carlito"/>
              </a:rPr>
              <a:t>changes</a:t>
            </a:r>
            <a:r>
              <a:rPr sz="2400" b="1" spc="-17" dirty="0">
                <a:latin typeface="Carlito"/>
                <a:cs typeface="Carlito"/>
              </a:rPr>
              <a:t> </a:t>
            </a:r>
            <a:r>
              <a:rPr sz="2400" spc="-6" dirty="0">
                <a:latin typeface="Carlito"/>
                <a:cs typeface="Carlito"/>
              </a:rPr>
              <a:t>state.</a:t>
            </a:r>
            <a:endParaRPr sz="2400" dirty="0">
              <a:latin typeface="Carlito"/>
              <a:cs typeface="Carlito"/>
            </a:endParaRPr>
          </a:p>
        </p:txBody>
      </p:sp>
      <p:sp>
        <p:nvSpPr>
          <p:cNvPr id="4" name="object 4"/>
          <p:cNvSpPr txBox="1"/>
          <p:nvPr/>
        </p:nvSpPr>
        <p:spPr>
          <a:xfrm>
            <a:off x="86613" y="1329969"/>
            <a:ext cx="329692" cy="382733"/>
          </a:xfrm>
          <a:prstGeom prst="rect">
            <a:avLst/>
          </a:prstGeom>
        </p:spPr>
        <p:txBody>
          <a:bodyPr vert="horz" wrap="square" lIns="0" tIns="13272" rIns="0" bIns="0" rtlCol="0">
            <a:spAutoFit/>
          </a:bodyPr>
          <a:lstStyle/>
          <a:p>
            <a:pPr marL="13970">
              <a:spcBef>
                <a:spcPts val="105"/>
              </a:spcBef>
            </a:pPr>
            <a:r>
              <a:rPr sz="2400" spc="-6" dirty="0">
                <a:latin typeface="Wingdings"/>
                <a:cs typeface="Wingdings"/>
              </a:rPr>
              <a:t></a:t>
            </a:r>
            <a:endParaRPr sz="2400">
              <a:latin typeface="Wingdings"/>
              <a:cs typeface="Wingdings"/>
            </a:endParaRPr>
          </a:p>
        </p:txBody>
      </p:sp>
      <p:sp>
        <p:nvSpPr>
          <p:cNvPr id="5" name="object 5"/>
          <p:cNvSpPr txBox="1"/>
          <p:nvPr/>
        </p:nvSpPr>
        <p:spPr>
          <a:xfrm>
            <a:off x="460450" y="1630045"/>
            <a:ext cx="9246045" cy="950068"/>
          </a:xfrm>
          <a:prstGeom prst="rect">
            <a:avLst/>
          </a:prstGeom>
        </p:spPr>
        <p:txBody>
          <a:bodyPr vert="horz" wrap="square" lIns="0" tIns="106871" rIns="0" bIns="0" rtlCol="0">
            <a:spAutoFit/>
          </a:bodyPr>
          <a:lstStyle/>
          <a:p>
            <a:pPr marL="13970" marR="5588">
              <a:lnSpc>
                <a:spcPct val="76400"/>
              </a:lnSpc>
              <a:spcBef>
                <a:spcPts val="841"/>
              </a:spcBef>
            </a:pPr>
            <a:r>
              <a:rPr sz="2400" spc="-6" dirty="0">
                <a:latin typeface="Carlito"/>
                <a:cs typeface="Carlito"/>
              </a:rPr>
              <a:t>The modeling </a:t>
            </a:r>
            <a:r>
              <a:rPr sz="2400" dirty="0">
                <a:latin typeface="Carlito"/>
                <a:cs typeface="Carlito"/>
              </a:rPr>
              <a:t>activity </a:t>
            </a:r>
            <a:r>
              <a:rPr sz="2400" spc="-6" dirty="0">
                <a:latin typeface="Carlito"/>
                <a:cs typeface="Carlito"/>
              </a:rPr>
              <a:t>(which </a:t>
            </a:r>
            <a:r>
              <a:rPr sz="2400" dirty="0">
                <a:latin typeface="Carlito"/>
                <a:cs typeface="Carlito"/>
              </a:rPr>
              <a:t>existed in the </a:t>
            </a:r>
            <a:r>
              <a:rPr sz="2400" b="1" u="heavy" spc="-6" dirty="0">
                <a:uFill>
                  <a:solidFill>
                    <a:srgbClr val="6F2F9F"/>
                  </a:solidFill>
                </a:uFill>
                <a:latin typeface="Carlito"/>
                <a:cs typeface="Carlito"/>
              </a:rPr>
              <a:t>inactive </a:t>
            </a:r>
            <a:r>
              <a:rPr sz="2400" b="1" u="heavy" dirty="0">
                <a:uFill>
                  <a:solidFill>
                    <a:srgbClr val="6F2F9F"/>
                  </a:solidFill>
                </a:uFill>
                <a:latin typeface="Carlito"/>
                <a:cs typeface="Carlito"/>
              </a:rPr>
              <a:t>state</a:t>
            </a:r>
            <a:r>
              <a:rPr sz="2400" b="1" dirty="0">
                <a:latin typeface="Carlito"/>
                <a:cs typeface="Carlito"/>
              </a:rPr>
              <a:t> </a:t>
            </a:r>
            <a:r>
              <a:rPr sz="2400" spc="-6" dirty="0">
                <a:latin typeface="Carlito"/>
                <a:cs typeface="Carlito"/>
              </a:rPr>
              <a:t>while </a:t>
            </a:r>
            <a:r>
              <a:rPr sz="2400" dirty="0">
                <a:latin typeface="Carlito"/>
                <a:cs typeface="Carlito"/>
              </a:rPr>
              <a:t>initial  </a:t>
            </a:r>
            <a:r>
              <a:rPr sz="2400" spc="-6" dirty="0">
                <a:latin typeface="Carlito"/>
                <a:cs typeface="Carlito"/>
              </a:rPr>
              <a:t>communication was </a:t>
            </a:r>
            <a:r>
              <a:rPr sz="2400" dirty="0">
                <a:latin typeface="Carlito"/>
                <a:cs typeface="Carlito"/>
              </a:rPr>
              <a:t>completed, </a:t>
            </a:r>
            <a:r>
              <a:rPr sz="2400" spc="-6" dirty="0">
                <a:latin typeface="Carlito"/>
                <a:cs typeface="Carlito"/>
              </a:rPr>
              <a:t>now makes </a:t>
            </a:r>
            <a:r>
              <a:rPr sz="2400" dirty="0">
                <a:latin typeface="Carlito"/>
                <a:cs typeface="Carlito"/>
              </a:rPr>
              <a:t>a </a:t>
            </a:r>
            <a:r>
              <a:rPr sz="2400" spc="-6" dirty="0">
                <a:latin typeface="Carlito"/>
                <a:cs typeface="Carlito"/>
              </a:rPr>
              <a:t>transition into </a:t>
            </a:r>
            <a:r>
              <a:rPr sz="2400" spc="-11" dirty="0">
                <a:latin typeface="Carlito"/>
                <a:cs typeface="Carlito"/>
              </a:rPr>
              <a:t>the  </a:t>
            </a:r>
            <a:r>
              <a:rPr sz="2400" b="1" u="heavy" spc="-6" dirty="0">
                <a:uFill>
                  <a:solidFill>
                    <a:srgbClr val="6F2F9F"/>
                  </a:solidFill>
                </a:uFill>
                <a:latin typeface="Carlito"/>
                <a:cs typeface="Carlito"/>
              </a:rPr>
              <a:t>under development</a:t>
            </a:r>
            <a:r>
              <a:rPr sz="2400" b="1" spc="6" dirty="0">
                <a:latin typeface="Carlito"/>
                <a:cs typeface="Carlito"/>
              </a:rPr>
              <a:t> </a:t>
            </a:r>
            <a:r>
              <a:rPr sz="2400" dirty="0">
                <a:latin typeface="Carlito"/>
                <a:cs typeface="Carlito"/>
              </a:rPr>
              <a:t>state.</a:t>
            </a:r>
            <a:endParaRPr sz="2400">
              <a:latin typeface="Carlito"/>
              <a:cs typeface="Carlito"/>
            </a:endParaRPr>
          </a:p>
        </p:txBody>
      </p:sp>
      <p:sp>
        <p:nvSpPr>
          <p:cNvPr id="6" name="object 6"/>
          <p:cNvSpPr txBox="1"/>
          <p:nvPr/>
        </p:nvSpPr>
        <p:spPr>
          <a:xfrm>
            <a:off x="86613" y="3130842"/>
            <a:ext cx="329692" cy="382733"/>
          </a:xfrm>
          <a:prstGeom prst="rect">
            <a:avLst/>
          </a:prstGeom>
        </p:spPr>
        <p:txBody>
          <a:bodyPr vert="horz" wrap="square" lIns="0" tIns="13272" rIns="0" bIns="0" rtlCol="0">
            <a:spAutoFit/>
          </a:bodyPr>
          <a:lstStyle/>
          <a:p>
            <a:pPr marL="13970">
              <a:spcBef>
                <a:spcPts val="105"/>
              </a:spcBef>
            </a:pPr>
            <a:r>
              <a:rPr sz="2400" spc="-6" dirty="0">
                <a:latin typeface="Wingdings"/>
                <a:cs typeface="Wingdings"/>
              </a:rPr>
              <a:t></a:t>
            </a:r>
            <a:endParaRPr sz="2400">
              <a:latin typeface="Wingdings"/>
              <a:cs typeface="Wingdings"/>
            </a:endParaRPr>
          </a:p>
        </p:txBody>
      </p:sp>
      <p:sp>
        <p:nvSpPr>
          <p:cNvPr id="7" name="object 7"/>
          <p:cNvSpPr txBox="1"/>
          <p:nvPr/>
        </p:nvSpPr>
        <p:spPr>
          <a:xfrm>
            <a:off x="460450" y="3430917"/>
            <a:ext cx="8740331" cy="950068"/>
          </a:xfrm>
          <a:prstGeom prst="rect">
            <a:avLst/>
          </a:prstGeom>
        </p:spPr>
        <p:txBody>
          <a:bodyPr vert="horz" wrap="square" lIns="0" tIns="106871" rIns="0" bIns="0" rtlCol="0">
            <a:spAutoFit/>
          </a:bodyPr>
          <a:lstStyle/>
          <a:p>
            <a:pPr marL="13970" marR="5588">
              <a:lnSpc>
                <a:spcPct val="76400"/>
              </a:lnSpc>
              <a:spcBef>
                <a:spcPts val="841"/>
              </a:spcBef>
            </a:pPr>
            <a:r>
              <a:rPr sz="2400" dirty="0">
                <a:latin typeface="Carlito"/>
                <a:cs typeface="Carlito"/>
              </a:rPr>
              <a:t>If, </a:t>
            </a:r>
            <a:r>
              <a:rPr sz="2400" spc="-6" dirty="0">
                <a:latin typeface="Carlito"/>
                <a:cs typeface="Carlito"/>
              </a:rPr>
              <a:t>however, </a:t>
            </a:r>
            <a:r>
              <a:rPr sz="2400" dirty="0">
                <a:latin typeface="Carlito"/>
                <a:cs typeface="Carlito"/>
              </a:rPr>
              <a:t>the </a:t>
            </a:r>
            <a:r>
              <a:rPr sz="2400" spc="-6" dirty="0">
                <a:latin typeface="Carlito"/>
                <a:cs typeface="Carlito"/>
              </a:rPr>
              <a:t>customer </a:t>
            </a:r>
            <a:r>
              <a:rPr sz="2400" dirty="0">
                <a:latin typeface="Carlito"/>
                <a:cs typeface="Carlito"/>
              </a:rPr>
              <a:t>indicates </a:t>
            </a:r>
            <a:r>
              <a:rPr sz="2400" spc="-6" dirty="0">
                <a:latin typeface="Carlito"/>
                <a:cs typeface="Carlito"/>
              </a:rPr>
              <a:t>that changes </a:t>
            </a:r>
            <a:r>
              <a:rPr sz="2400" dirty="0">
                <a:latin typeface="Carlito"/>
                <a:cs typeface="Carlito"/>
              </a:rPr>
              <a:t>in requirements  must </a:t>
            </a:r>
            <a:r>
              <a:rPr sz="2400" spc="-11" dirty="0">
                <a:latin typeface="Carlito"/>
                <a:cs typeface="Carlito"/>
              </a:rPr>
              <a:t>be </a:t>
            </a:r>
            <a:r>
              <a:rPr sz="2400" dirty="0">
                <a:latin typeface="Carlito"/>
                <a:cs typeface="Carlito"/>
              </a:rPr>
              <a:t>made, </a:t>
            </a:r>
            <a:r>
              <a:rPr sz="2400" spc="-6" dirty="0">
                <a:latin typeface="Carlito"/>
                <a:cs typeface="Carlito"/>
              </a:rPr>
              <a:t>the modeling </a:t>
            </a:r>
            <a:r>
              <a:rPr sz="2400" dirty="0">
                <a:latin typeface="Carlito"/>
                <a:cs typeface="Carlito"/>
              </a:rPr>
              <a:t>activity moves </a:t>
            </a:r>
            <a:r>
              <a:rPr sz="2400" spc="-6" dirty="0">
                <a:latin typeface="Carlito"/>
                <a:cs typeface="Carlito"/>
              </a:rPr>
              <a:t>from </a:t>
            </a:r>
            <a:r>
              <a:rPr sz="2400" dirty="0">
                <a:latin typeface="Carlito"/>
                <a:cs typeface="Carlito"/>
              </a:rPr>
              <a:t>the </a:t>
            </a:r>
            <a:r>
              <a:rPr sz="2400" spc="-6" dirty="0">
                <a:latin typeface="Carlito"/>
                <a:cs typeface="Carlito"/>
              </a:rPr>
              <a:t>under  </a:t>
            </a:r>
            <a:r>
              <a:rPr sz="2400" b="1" u="heavy" spc="-6" dirty="0">
                <a:uFill>
                  <a:solidFill>
                    <a:srgbClr val="6F2F9F"/>
                  </a:solidFill>
                </a:uFill>
                <a:latin typeface="Carlito"/>
                <a:cs typeface="Carlito"/>
              </a:rPr>
              <a:t>development </a:t>
            </a:r>
            <a:r>
              <a:rPr sz="2400" b="1" u="heavy" dirty="0">
                <a:uFill>
                  <a:solidFill>
                    <a:srgbClr val="6F2F9F"/>
                  </a:solidFill>
                </a:uFill>
                <a:latin typeface="Carlito"/>
                <a:cs typeface="Carlito"/>
              </a:rPr>
              <a:t>state</a:t>
            </a:r>
            <a:r>
              <a:rPr sz="2400" b="1" dirty="0">
                <a:latin typeface="Carlito"/>
                <a:cs typeface="Carlito"/>
              </a:rPr>
              <a:t> </a:t>
            </a:r>
            <a:r>
              <a:rPr sz="2400" dirty="0">
                <a:latin typeface="Carlito"/>
                <a:cs typeface="Carlito"/>
              </a:rPr>
              <a:t>into </a:t>
            </a:r>
            <a:r>
              <a:rPr sz="2400" spc="-11" dirty="0">
                <a:latin typeface="Carlito"/>
                <a:cs typeface="Carlito"/>
              </a:rPr>
              <a:t>the </a:t>
            </a:r>
            <a:r>
              <a:rPr sz="2400" b="1" u="heavy" dirty="0">
                <a:uFill>
                  <a:solidFill>
                    <a:srgbClr val="6F2F9F"/>
                  </a:solidFill>
                </a:uFill>
                <a:latin typeface="Carlito"/>
                <a:cs typeface="Carlito"/>
              </a:rPr>
              <a:t>awaiting </a:t>
            </a:r>
            <a:r>
              <a:rPr sz="2400" b="1" u="heavy" spc="-6" dirty="0">
                <a:uFill>
                  <a:solidFill>
                    <a:srgbClr val="6F2F9F"/>
                  </a:solidFill>
                </a:uFill>
                <a:latin typeface="Carlito"/>
                <a:cs typeface="Carlito"/>
              </a:rPr>
              <a:t>changes</a:t>
            </a:r>
            <a:r>
              <a:rPr sz="2400" b="1" spc="-28" dirty="0">
                <a:latin typeface="Carlito"/>
                <a:cs typeface="Carlito"/>
              </a:rPr>
              <a:t> </a:t>
            </a:r>
            <a:r>
              <a:rPr sz="2400" spc="-6" dirty="0">
                <a:latin typeface="Carlito"/>
                <a:cs typeface="Carlito"/>
              </a:rPr>
              <a:t>state.</a:t>
            </a:r>
            <a:endParaRPr sz="2400">
              <a:latin typeface="Carlito"/>
              <a:cs typeface="Carlito"/>
            </a:endParaRPr>
          </a:p>
        </p:txBody>
      </p:sp>
      <p:sp>
        <p:nvSpPr>
          <p:cNvPr id="8" name="object 8"/>
          <p:cNvSpPr txBox="1"/>
          <p:nvPr/>
        </p:nvSpPr>
        <p:spPr>
          <a:xfrm>
            <a:off x="86613" y="4933251"/>
            <a:ext cx="329692" cy="382733"/>
          </a:xfrm>
          <a:prstGeom prst="rect">
            <a:avLst/>
          </a:prstGeom>
        </p:spPr>
        <p:txBody>
          <a:bodyPr vert="horz" wrap="square" lIns="0" tIns="13272" rIns="0" bIns="0" rtlCol="0">
            <a:spAutoFit/>
          </a:bodyPr>
          <a:lstStyle/>
          <a:p>
            <a:pPr marL="13970">
              <a:spcBef>
                <a:spcPts val="105"/>
              </a:spcBef>
            </a:pPr>
            <a:r>
              <a:rPr sz="2400" spc="-6" dirty="0">
                <a:latin typeface="Wingdings"/>
                <a:cs typeface="Wingdings"/>
              </a:rPr>
              <a:t></a:t>
            </a:r>
            <a:endParaRPr sz="2400">
              <a:latin typeface="Wingdings"/>
              <a:cs typeface="Wingdings"/>
            </a:endParaRPr>
          </a:p>
        </p:txBody>
      </p:sp>
      <p:sp>
        <p:nvSpPr>
          <p:cNvPr id="9" name="object 9"/>
          <p:cNvSpPr txBox="1"/>
          <p:nvPr/>
        </p:nvSpPr>
        <p:spPr>
          <a:xfrm>
            <a:off x="460450" y="5233326"/>
            <a:ext cx="8961755" cy="950773"/>
          </a:xfrm>
          <a:prstGeom prst="rect">
            <a:avLst/>
          </a:prstGeom>
        </p:spPr>
        <p:txBody>
          <a:bodyPr vert="horz" wrap="square" lIns="0" tIns="107569" rIns="0" bIns="0" rtlCol="0">
            <a:spAutoFit/>
          </a:bodyPr>
          <a:lstStyle/>
          <a:p>
            <a:pPr marL="13970" marR="5588">
              <a:lnSpc>
                <a:spcPct val="76200"/>
              </a:lnSpc>
              <a:spcBef>
                <a:spcPts val="847"/>
              </a:spcBef>
            </a:pPr>
            <a:r>
              <a:rPr sz="2400" spc="-6" dirty="0">
                <a:latin typeface="Carlito"/>
                <a:cs typeface="Carlito"/>
              </a:rPr>
              <a:t>Concurrent </a:t>
            </a:r>
            <a:r>
              <a:rPr sz="2400" dirty="0">
                <a:latin typeface="Carlito"/>
                <a:cs typeface="Carlito"/>
              </a:rPr>
              <a:t>modeling </a:t>
            </a:r>
            <a:r>
              <a:rPr sz="2400" spc="-6" dirty="0">
                <a:latin typeface="Carlito"/>
                <a:cs typeface="Carlito"/>
              </a:rPr>
              <a:t>defines </a:t>
            </a:r>
            <a:r>
              <a:rPr sz="2400" dirty="0">
                <a:latin typeface="Carlito"/>
                <a:cs typeface="Carlito"/>
              </a:rPr>
              <a:t>a </a:t>
            </a:r>
            <a:r>
              <a:rPr sz="2400" spc="-6" dirty="0">
                <a:latin typeface="Carlito"/>
                <a:cs typeface="Carlito"/>
              </a:rPr>
              <a:t>series of </a:t>
            </a:r>
            <a:r>
              <a:rPr sz="2400" dirty="0">
                <a:latin typeface="Carlito"/>
                <a:cs typeface="Carlito"/>
              </a:rPr>
              <a:t>events </a:t>
            </a:r>
            <a:r>
              <a:rPr sz="2400" spc="-11" dirty="0">
                <a:latin typeface="Carlito"/>
                <a:cs typeface="Carlito"/>
              </a:rPr>
              <a:t>that </a:t>
            </a:r>
            <a:r>
              <a:rPr sz="2400" dirty="0">
                <a:latin typeface="Carlito"/>
                <a:cs typeface="Carlito"/>
              </a:rPr>
              <a:t>will </a:t>
            </a:r>
            <a:r>
              <a:rPr sz="2400" spc="-6" dirty="0">
                <a:latin typeface="Carlito"/>
                <a:cs typeface="Carlito"/>
              </a:rPr>
              <a:t>trigger  transitions from state </a:t>
            </a:r>
            <a:r>
              <a:rPr sz="2400" dirty="0">
                <a:latin typeface="Carlito"/>
                <a:cs typeface="Carlito"/>
              </a:rPr>
              <a:t>to state </a:t>
            </a:r>
            <a:r>
              <a:rPr sz="2400" spc="-6" dirty="0">
                <a:latin typeface="Carlito"/>
                <a:cs typeface="Carlito"/>
              </a:rPr>
              <a:t>for each of </a:t>
            </a:r>
            <a:r>
              <a:rPr sz="2400" dirty="0">
                <a:latin typeface="Carlito"/>
                <a:cs typeface="Carlito"/>
              </a:rPr>
              <a:t>the </a:t>
            </a:r>
            <a:r>
              <a:rPr sz="2400" spc="-6" dirty="0">
                <a:latin typeface="Carlito"/>
                <a:cs typeface="Carlito"/>
              </a:rPr>
              <a:t>software </a:t>
            </a:r>
            <a:r>
              <a:rPr sz="2400" dirty="0">
                <a:latin typeface="Carlito"/>
                <a:cs typeface="Carlito"/>
              </a:rPr>
              <a:t>engineering  </a:t>
            </a:r>
            <a:r>
              <a:rPr sz="2400" spc="-6" dirty="0">
                <a:latin typeface="Carlito"/>
                <a:cs typeface="Carlito"/>
              </a:rPr>
              <a:t>activities, actions, or </a:t>
            </a:r>
            <a:r>
              <a:rPr sz="2400" dirty="0">
                <a:latin typeface="Carlito"/>
                <a:cs typeface="Carlito"/>
              </a:rPr>
              <a:t>tasks.</a:t>
            </a:r>
            <a:endParaRPr sz="2400">
              <a:latin typeface="Carlito"/>
              <a:cs typeface="Carlito"/>
            </a:endParaRPr>
          </a:p>
        </p:txBody>
      </p:sp>
      <p:sp>
        <p:nvSpPr>
          <p:cNvPr id="10" name="object 10"/>
          <p:cNvSpPr txBox="1"/>
          <p:nvPr/>
        </p:nvSpPr>
        <p:spPr>
          <a:xfrm>
            <a:off x="86613" y="6251265"/>
            <a:ext cx="329692" cy="382733"/>
          </a:xfrm>
          <a:prstGeom prst="rect">
            <a:avLst/>
          </a:prstGeom>
        </p:spPr>
        <p:txBody>
          <a:bodyPr vert="horz" wrap="square" lIns="0" tIns="13272" rIns="0" bIns="0" rtlCol="0">
            <a:spAutoFit/>
          </a:bodyPr>
          <a:lstStyle/>
          <a:p>
            <a:pPr marL="13970">
              <a:spcBef>
                <a:spcPts val="105"/>
              </a:spcBef>
            </a:pPr>
            <a:r>
              <a:rPr sz="2400" spc="-6" dirty="0">
                <a:latin typeface="Wingdings"/>
                <a:cs typeface="Wingdings"/>
              </a:rPr>
              <a:t></a:t>
            </a:r>
            <a:endParaRPr sz="2400">
              <a:latin typeface="Wingdings"/>
              <a:cs typeface="Wingdings"/>
            </a:endParaRPr>
          </a:p>
        </p:txBody>
      </p:sp>
      <p:sp>
        <p:nvSpPr>
          <p:cNvPr id="11" name="object 11"/>
          <p:cNvSpPr txBox="1"/>
          <p:nvPr/>
        </p:nvSpPr>
        <p:spPr>
          <a:xfrm>
            <a:off x="460450" y="6551341"/>
            <a:ext cx="9253030" cy="950068"/>
          </a:xfrm>
          <a:prstGeom prst="rect">
            <a:avLst/>
          </a:prstGeom>
        </p:spPr>
        <p:txBody>
          <a:bodyPr vert="horz" wrap="square" lIns="0" tIns="106871" rIns="0" bIns="0" rtlCol="0">
            <a:spAutoFit/>
          </a:bodyPr>
          <a:lstStyle/>
          <a:p>
            <a:pPr marL="13970" marR="5588">
              <a:lnSpc>
                <a:spcPct val="76400"/>
              </a:lnSpc>
              <a:spcBef>
                <a:spcPts val="841"/>
              </a:spcBef>
            </a:pPr>
            <a:r>
              <a:rPr sz="2400" spc="-6" dirty="0">
                <a:latin typeface="Carlito"/>
                <a:cs typeface="Carlito"/>
              </a:rPr>
              <a:t>This generates the event </a:t>
            </a:r>
            <a:r>
              <a:rPr sz="2400" dirty="0">
                <a:latin typeface="Carlito"/>
                <a:cs typeface="Carlito"/>
              </a:rPr>
              <a:t>analysis model </a:t>
            </a:r>
            <a:r>
              <a:rPr sz="2400" spc="-6" dirty="0">
                <a:latin typeface="Carlito"/>
                <a:cs typeface="Carlito"/>
              </a:rPr>
              <a:t>correction, </a:t>
            </a:r>
            <a:r>
              <a:rPr sz="2400" dirty="0">
                <a:latin typeface="Carlito"/>
                <a:cs typeface="Carlito"/>
              </a:rPr>
              <a:t>which </a:t>
            </a:r>
            <a:r>
              <a:rPr sz="2400" spc="-6" dirty="0">
                <a:latin typeface="Carlito"/>
                <a:cs typeface="Carlito"/>
              </a:rPr>
              <a:t>will trigger  </a:t>
            </a:r>
            <a:r>
              <a:rPr sz="2400" dirty="0">
                <a:latin typeface="Carlito"/>
                <a:cs typeface="Carlito"/>
              </a:rPr>
              <a:t>the </a:t>
            </a:r>
            <a:r>
              <a:rPr sz="2400" spc="-6" dirty="0">
                <a:latin typeface="Carlito"/>
                <a:cs typeface="Carlito"/>
              </a:rPr>
              <a:t>requirements analysis </a:t>
            </a:r>
            <a:r>
              <a:rPr sz="2400" dirty="0">
                <a:latin typeface="Carlito"/>
                <a:cs typeface="Carlito"/>
              </a:rPr>
              <a:t>action </a:t>
            </a:r>
            <a:r>
              <a:rPr sz="2400" spc="-11" dirty="0">
                <a:latin typeface="Carlito"/>
                <a:cs typeface="Carlito"/>
              </a:rPr>
              <a:t>from </a:t>
            </a:r>
            <a:r>
              <a:rPr sz="2400" dirty="0">
                <a:latin typeface="Carlito"/>
                <a:cs typeface="Carlito"/>
              </a:rPr>
              <a:t>the </a:t>
            </a:r>
            <a:r>
              <a:rPr sz="2400" b="1" u="heavy" spc="-6" dirty="0">
                <a:uFill>
                  <a:solidFill>
                    <a:srgbClr val="6F2F9F"/>
                  </a:solidFill>
                </a:uFill>
                <a:latin typeface="Carlito"/>
                <a:cs typeface="Carlito"/>
              </a:rPr>
              <a:t>done</a:t>
            </a:r>
            <a:r>
              <a:rPr sz="2400" b="1" spc="-6" dirty="0">
                <a:latin typeface="Carlito"/>
                <a:cs typeface="Carlito"/>
              </a:rPr>
              <a:t> </a:t>
            </a:r>
            <a:r>
              <a:rPr sz="2400" dirty="0">
                <a:latin typeface="Carlito"/>
                <a:cs typeface="Carlito"/>
              </a:rPr>
              <a:t>state into the  </a:t>
            </a:r>
            <a:r>
              <a:rPr sz="2400" b="1" u="heavy" dirty="0">
                <a:uFill>
                  <a:solidFill>
                    <a:srgbClr val="6F2F9F"/>
                  </a:solidFill>
                </a:uFill>
                <a:latin typeface="Carlito"/>
                <a:cs typeface="Carlito"/>
              </a:rPr>
              <a:t>awaiting </a:t>
            </a:r>
            <a:r>
              <a:rPr sz="2400" b="1" u="heavy" spc="-6" dirty="0">
                <a:uFill>
                  <a:solidFill>
                    <a:srgbClr val="6F2F9F"/>
                  </a:solidFill>
                </a:uFill>
                <a:latin typeface="Carlito"/>
                <a:cs typeface="Carlito"/>
              </a:rPr>
              <a:t>changes</a:t>
            </a:r>
            <a:r>
              <a:rPr sz="2400" b="1" spc="-17" dirty="0">
                <a:latin typeface="Carlito"/>
                <a:cs typeface="Carlito"/>
              </a:rPr>
              <a:t> </a:t>
            </a:r>
            <a:r>
              <a:rPr sz="2400" spc="-6" dirty="0">
                <a:latin typeface="Carlito"/>
                <a:cs typeface="Carlito"/>
              </a:rPr>
              <a:t>state.</a:t>
            </a:r>
            <a:endParaRPr sz="2400">
              <a:latin typeface="Carlito"/>
              <a:cs typeface="Carlito"/>
            </a:endParaRPr>
          </a:p>
        </p:txBody>
      </p:sp>
    </p:spTree>
    <p:extLst>
      <p:ext uri="{BB962C8B-B14F-4D97-AF65-F5344CB8AC3E}">
        <p14:creationId xmlns:p14="http://schemas.microsoft.com/office/powerpoint/2010/main" val="1643907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30" rIns="0" bIns="0" rtlCol="0">
            <a:spAutoFit/>
          </a:bodyPr>
          <a:lstStyle/>
          <a:p>
            <a:pPr marL="16510">
              <a:lnSpc>
                <a:spcPct val="100000"/>
              </a:lnSpc>
              <a:spcBef>
                <a:spcPts val="90"/>
              </a:spcBef>
            </a:pPr>
            <a:r>
              <a:rPr spc="-10" dirty="0"/>
              <a:t>Concurrent</a:t>
            </a:r>
            <a:r>
              <a:rPr spc="-110" dirty="0"/>
              <a:t> </a:t>
            </a:r>
            <a:r>
              <a:rPr spc="-10" dirty="0"/>
              <a:t>Model</a:t>
            </a:r>
          </a:p>
        </p:txBody>
      </p:sp>
      <p:sp>
        <p:nvSpPr>
          <p:cNvPr id="3" name="object 3"/>
          <p:cNvSpPr txBox="1"/>
          <p:nvPr/>
        </p:nvSpPr>
        <p:spPr>
          <a:xfrm>
            <a:off x="840739" y="1557021"/>
            <a:ext cx="8210550" cy="4002404"/>
          </a:xfrm>
          <a:prstGeom prst="rect">
            <a:avLst/>
          </a:prstGeom>
        </p:spPr>
        <p:txBody>
          <a:bodyPr vert="horz" wrap="square" lIns="0" tIns="13335" rIns="0" bIns="0" rtlCol="0">
            <a:spAutoFit/>
          </a:bodyPr>
          <a:lstStyle/>
          <a:p>
            <a:pPr marL="200660" algn="ctr">
              <a:lnSpc>
                <a:spcPct val="100000"/>
              </a:lnSpc>
              <a:spcBef>
                <a:spcPts val="105"/>
              </a:spcBef>
            </a:pPr>
            <a:endParaRPr sz="1600" dirty="0">
              <a:latin typeface="Georgia"/>
              <a:cs typeface="Georgia"/>
            </a:endParaRPr>
          </a:p>
          <a:p>
            <a:pPr>
              <a:lnSpc>
                <a:spcPct val="100000"/>
              </a:lnSpc>
              <a:spcBef>
                <a:spcPts val="25"/>
              </a:spcBef>
            </a:pPr>
            <a:endParaRPr sz="1550" dirty="0">
              <a:latin typeface="Georgia"/>
              <a:cs typeface="Georgia"/>
            </a:endParaRPr>
          </a:p>
          <a:p>
            <a:pPr marL="213995" indent="-201930">
              <a:lnSpc>
                <a:spcPct val="100000"/>
              </a:lnSpc>
              <a:buSzPct val="95000"/>
              <a:buFont typeface="Wingdings"/>
              <a:buChar char=""/>
              <a:tabLst>
                <a:tab pos="214629" algn="l"/>
              </a:tabLst>
            </a:pPr>
            <a:r>
              <a:rPr sz="2000" spc="20" dirty="0">
                <a:latin typeface="Arial"/>
                <a:cs typeface="Arial"/>
              </a:rPr>
              <a:t>It </a:t>
            </a:r>
            <a:r>
              <a:rPr sz="2000" spc="-50" dirty="0">
                <a:latin typeface="Arial"/>
                <a:cs typeface="Arial"/>
              </a:rPr>
              <a:t>is </a:t>
            </a:r>
            <a:r>
              <a:rPr sz="2000" spc="-40" dirty="0">
                <a:latin typeface="Arial"/>
                <a:cs typeface="Arial"/>
              </a:rPr>
              <a:t>applicable </a:t>
            </a:r>
            <a:r>
              <a:rPr sz="2000" spc="-15" dirty="0">
                <a:latin typeface="Arial"/>
                <a:cs typeface="Arial"/>
              </a:rPr>
              <a:t>to </a:t>
            </a:r>
            <a:r>
              <a:rPr sz="2000" spc="-25" dirty="0">
                <a:latin typeface="Arial"/>
                <a:cs typeface="Arial"/>
              </a:rPr>
              <a:t>all </a:t>
            </a:r>
            <a:r>
              <a:rPr sz="2000" spc="-55" dirty="0">
                <a:latin typeface="Arial"/>
                <a:cs typeface="Arial"/>
              </a:rPr>
              <a:t>types </a:t>
            </a:r>
            <a:r>
              <a:rPr sz="2000" spc="-30" dirty="0">
                <a:latin typeface="Arial"/>
                <a:cs typeface="Arial"/>
              </a:rPr>
              <a:t>of </a:t>
            </a:r>
            <a:r>
              <a:rPr sz="2000" spc="-50" dirty="0">
                <a:latin typeface="Arial"/>
                <a:cs typeface="Arial"/>
              </a:rPr>
              <a:t>software</a:t>
            </a:r>
            <a:r>
              <a:rPr sz="2000" spc="135" dirty="0">
                <a:latin typeface="Arial"/>
                <a:cs typeface="Arial"/>
              </a:rPr>
              <a:t> </a:t>
            </a:r>
            <a:r>
              <a:rPr sz="2000" spc="-55" dirty="0">
                <a:latin typeface="Arial"/>
                <a:cs typeface="Arial"/>
              </a:rPr>
              <a:t>development</a:t>
            </a:r>
            <a:endParaRPr sz="2000" dirty="0">
              <a:latin typeface="Arial"/>
              <a:cs typeface="Arial"/>
            </a:endParaRPr>
          </a:p>
          <a:p>
            <a:pPr marL="213995" indent="-201930">
              <a:lnSpc>
                <a:spcPct val="100000"/>
              </a:lnSpc>
              <a:spcBef>
                <a:spcPts val="1200"/>
              </a:spcBef>
              <a:buSzPct val="95000"/>
              <a:buFont typeface="Wingdings"/>
              <a:buChar char=""/>
              <a:tabLst>
                <a:tab pos="214629" algn="l"/>
              </a:tabLst>
            </a:pPr>
            <a:r>
              <a:rPr sz="2000" spc="-65" dirty="0">
                <a:latin typeface="Arial"/>
                <a:cs typeface="Arial"/>
              </a:rPr>
              <a:t>Provides </a:t>
            </a:r>
            <a:r>
              <a:rPr sz="2000" spc="-70" dirty="0">
                <a:latin typeface="Arial"/>
                <a:cs typeface="Arial"/>
              </a:rPr>
              <a:t>an </a:t>
            </a:r>
            <a:r>
              <a:rPr sz="2000" spc="-75" dirty="0">
                <a:latin typeface="Arial"/>
                <a:cs typeface="Arial"/>
              </a:rPr>
              <a:t>accurate </a:t>
            </a:r>
            <a:r>
              <a:rPr sz="2000" spc="-20" dirty="0">
                <a:latin typeface="Arial"/>
                <a:cs typeface="Arial"/>
              </a:rPr>
              <a:t>picture </a:t>
            </a:r>
            <a:r>
              <a:rPr sz="2000" spc="-30" dirty="0">
                <a:latin typeface="Arial"/>
                <a:cs typeface="Arial"/>
              </a:rPr>
              <a:t>of </a:t>
            </a:r>
            <a:r>
              <a:rPr sz="2000" spc="-35" dirty="0">
                <a:latin typeface="Arial"/>
                <a:cs typeface="Arial"/>
              </a:rPr>
              <a:t>the </a:t>
            </a:r>
            <a:r>
              <a:rPr sz="2000" spc="-30" dirty="0">
                <a:latin typeface="Arial"/>
                <a:cs typeface="Arial"/>
              </a:rPr>
              <a:t>current </a:t>
            </a:r>
            <a:r>
              <a:rPr sz="2000" spc="-70" dirty="0">
                <a:latin typeface="Arial"/>
                <a:cs typeface="Arial"/>
              </a:rPr>
              <a:t>state </a:t>
            </a:r>
            <a:r>
              <a:rPr sz="2000" spc="-30" dirty="0">
                <a:latin typeface="Arial"/>
                <a:cs typeface="Arial"/>
              </a:rPr>
              <a:t>of </a:t>
            </a:r>
            <a:r>
              <a:rPr sz="2000" spc="-145" dirty="0">
                <a:latin typeface="Arial"/>
                <a:cs typeface="Arial"/>
              </a:rPr>
              <a:t>a</a:t>
            </a:r>
            <a:r>
              <a:rPr sz="2000" spc="-210" dirty="0">
                <a:latin typeface="Arial"/>
                <a:cs typeface="Arial"/>
              </a:rPr>
              <a:t> </a:t>
            </a:r>
            <a:r>
              <a:rPr sz="2000" spc="-40" dirty="0">
                <a:latin typeface="Arial"/>
                <a:cs typeface="Arial"/>
              </a:rPr>
              <a:t>project</a:t>
            </a:r>
            <a:endParaRPr sz="2000" dirty="0">
              <a:latin typeface="Arial"/>
              <a:cs typeface="Arial"/>
            </a:endParaRPr>
          </a:p>
          <a:p>
            <a:pPr marL="12700" marR="30480">
              <a:lnSpc>
                <a:spcPct val="150000"/>
              </a:lnSpc>
              <a:buSzPct val="95000"/>
              <a:buFont typeface="Wingdings"/>
              <a:buChar char=""/>
              <a:tabLst>
                <a:tab pos="214629" algn="l"/>
              </a:tabLst>
            </a:pPr>
            <a:r>
              <a:rPr sz="2000" spc="20" dirty="0">
                <a:latin typeface="Arial"/>
                <a:cs typeface="Arial"/>
              </a:rPr>
              <a:t>It </a:t>
            </a:r>
            <a:r>
              <a:rPr sz="2000" spc="-90" dirty="0">
                <a:latin typeface="Arial"/>
                <a:cs typeface="Arial"/>
              </a:rPr>
              <a:t>cab </a:t>
            </a:r>
            <a:r>
              <a:rPr sz="2000" spc="-55" dirty="0">
                <a:latin typeface="Arial"/>
                <a:cs typeface="Arial"/>
              </a:rPr>
              <a:t>represent </a:t>
            </a:r>
            <a:r>
              <a:rPr sz="2000" spc="-35" dirty="0">
                <a:latin typeface="Arial"/>
                <a:cs typeface="Arial"/>
              </a:rPr>
              <a:t>diagrammatically </a:t>
            </a:r>
            <a:r>
              <a:rPr sz="2000" spc="-145" dirty="0">
                <a:latin typeface="Arial"/>
                <a:cs typeface="Arial"/>
              </a:rPr>
              <a:t>a </a:t>
            </a:r>
            <a:r>
              <a:rPr sz="2000" spc="-80" dirty="0">
                <a:latin typeface="Arial"/>
                <a:cs typeface="Arial"/>
              </a:rPr>
              <a:t>series </a:t>
            </a:r>
            <a:r>
              <a:rPr sz="2000" spc="-30" dirty="0">
                <a:latin typeface="Arial"/>
                <a:cs typeface="Arial"/>
              </a:rPr>
              <a:t>of </a:t>
            </a:r>
            <a:r>
              <a:rPr sz="2000" spc="-85" dirty="0">
                <a:latin typeface="Arial"/>
                <a:cs typeface="Arial"/>
              </a:rPr>
              <a:t>tasks, </a:t>
            </a:r>
            <a:r>
              <a:rPr sz="2000" spc="-20" dirty="0">
                <a:latin typeface="Arial"/>
                <a:cs typeface="Arial"/>
              </a:rPr>
              <a:t>framework </a:t>
            </a:r>
            <a:r>
              <a:rPr sz="2000" spc="-45" dirty="0">
                <a:latin typeface="Arial"/>
                <a:cs typeface="Arial"/>
              </a:rPr>
              <a:t>activities,  </a:t>
            </a:r>
            <a:r>
              <a:rPr sz="2000" spc="-50" dirty="0">
                <a:latin typeface="Arial"/>
                <a:cs typeface="Arial"/>
              </a:rPr>
              <a:t>and </a:t>
            </a:r>
            <a:r>
              <a:rPr sz="2000" spc="-15" dirty="0">
                <a:latin typeface="Arial"/>
                <a:cs typeface="Arial"/>
              </a:rPr>
              <a:t>their </a:t>
            </a:r>
            <a:r>
              <a:rPr sz="2000" spc="-80" dirty="0">
                <a:latin typeface="Arial"/>
                <a:cs typeface="Arial"/>
              </a:rPr>
              <a:t>associated</a:t>
            </a:r>
            <a:r>
              <a:rPr sz="2000" spc="105" dirty="0">
                <a:latin typeface="Arial"/>
                <a:cs typeface="Arial"/>
              </a:rPr>
              <a:t> </a:t>
            </a:r>
            <a:r>
              <a:rPr sz="2000" spc="-85" dirty="0">
                <a:latin typeface="Arial"/>
                <a:cs typeface="Arial"/>
              </a:rPr>
              <a:t>states</a:t>
            </a:r>
            <a:endParaRPr sz="2000" dirty="0">
              <a:latin typeface="Arial"/>
              <a:cs typeface="Arial"/>
            </a:endParaRPr>
          </a:p>
          <a:p>
            <a:pPr marL="12700" marR="33655">
              <a:lnSpc>
                <a:spcPct val="150000"/>
              </a:lnSpc>
              <a:buSzPct val="95000"/>
              <a:buFont typeface="Wingdings"/>
              <a:buChar char=""/>
              <a:tabLst>
                <a:tab pos="214629" algn="l"/>
                <a:tab pos="2243455" algn="l"/>
                <a:tab pos="3755390" algn="l"/>
                <a:tab pos="6184900" algn="l"/>
                <a:tab pos="7035165" algn="l"/>
              </a:tabLst>
            </a:pPr>
            <a:r>
              <a:rPr sz="2000" spc="-229" dirty="0">
                <a:latin typeface="Arial"/>
                <a:cs typeface="Arial"/>
              </a:rPr>
              <a:t>E</a:t>
            </a:r>
            <a:r>
              <a:rPr sz="2000" spc="-45" dirty="0">
                <a:latin typeface="Arial"/>
                <a:cs typeface="Arial"/>
              </a:rPr>
              <a:t>v</a:t>
            </a:r>
            <a:r>
              <a:rPr sz="2000" spc="-135" dirty="0">
                <a:latin typeface="Arial"/>
                <a:cs typeface="Arial"/>
              </a:rPr>
              <a:t>e</a:t>
            </a:r>
            <a:r>
              <a:rPr sz="2000" spc="-10" dirty="0">
                <a:latin typeface="Arial"/>
                <a:cs typeface="Arial"/>
              </a:rPr>
              <a:t>n</a:t>
            </a:r>
            <a:r>
              <a:rPr sz="2000" spc="50" dirty="0">
                <a:latin typeface="Arial"/>
                <a:cs typeface="Arial"/>
              </a:rPr>
              <a:t>t</a:t>
            </a:r>
            <a:r>
              <a:rPr sz="2000" spc="-145" dirty="0">
                <a:latin typeface="Arial"/>
                <a:cs typeface="Arial"/>
              </a:rPr>
              <a:t>s</a:t>
            </a:r>
            <a:r>
              <a:rPr sz="2000" dirty="0">
                <a:latin typeface="Arial"/>
                <a:cs typeface="Arial"/>
              </a:rPr>
              <a:t> </a:t>
            </a:r>
            <a:r>
              <a:rPr sz="2000" spc="-180" dirty="0">
                <a:latin typeface="Arial"/>
                <a:cs typeface="Arial"/>
              </a:rPr>
              <a:t> </a:t>
            </a:r>
            <a:r>
              <a:rPr sz="2000" spc="-110" dirty="0">
                <a:latin typeface="Arial"/>
                <a:cs typeface="Arial"/>
              </a:rPr>
              <a:t>g</a:t>
            </a:r>
            <a:r>
              <a:rPr sz="2000" spc="-160" dirty="0">
                <a:latin typeface="Arial"/>
                <a:cs typeface="Arial"/>
              </a:rPr>
              <a:t>e</a:t>
            </a:r>
            <a:r>
              <a:rPr sz="2000" spc="10" dirty="0">
                <a:latin typeface="Arial"/>
                <a:cs typeface="Arial"/>
              </a:rPr>
              <a:t>n</a:t>
            </a:r>
            <a:r>
              <a:rPr sz="2000" spc="-155" dirty="0">
                <a:latin typeface="Arial"/>
                <a:cs typeface="Arial"/>
              </a:rPr>
              <a:t>e</a:t>
            </a:r>
            <a:r>
              <a:rPr sz="2000" spc="35" dirty="0">
                <a:latin typeface="Arial"/>
                <a:cs typeface="Arial"/>
              </a:rPr>
              <a:t>r</a:t>
            </a:r>
            <a:r>
              <a:rPr sz="2000" spc="-135" dirty="0">
                <a:latin typeface="Arial"/>
                <a:cs typeface="Arial"/>
              </a:rPr>
              <a:t>a</a:t>
            </a:r>
            <a:r>
              <a:rPr sz="2000" spc="25" dirty="0">
                <a:latin typeface="Arial"/>
                <a:cs typeface="Arial"/>
              </a:rPr>
              <a:t>t</a:t>
            </a:r>
            <a:r>
              <a:rPr sz="2000" spc="-135" dirty="0">
                <a:latin typeface="Arial"/>
                <a:cs typeface="Arial"/>
              </a:rPr>
              <a:t>e</a:t>
            </a:r>
            <a:r>
              <a:rPr sz="2000" spc="-10" dirty="0">
                <a:latin typeface="Arial"/>
                <a:cs typeface="Arial"/>
              </a:rPr>
              <a:t>d</a:t>
            </a:r>
            <a:r>
              <a:rPr sz="2000" dirty="0">
                <a:latin typeface="Arial"/>
                <a:cs typeface="Arial"/>
              </a:rPr>
              <a:t>	</a:t>
            </a:r>
            <a:r>
              <a:rPr sz="2000" spc="-135" dirty="0">
                <a:latin typeface="Arial"/>
                <a:cs typeface="Arial"/>
              </a:rPr>
              <a:t>a</a:t>
            </a:r>
            <a:r>
              <a:rPr sz="2000" spc="-5" dirty="0">
                <a:latin typeface="Arial"/>
                <a:cs typeface="Arial"/>
              </a:rPr>
              <a:t>t</a:t>
            </a:r>
            <a:r>
              <a:rPr sz="2000" dirty="0">
                <a:latin typeface="Arial"/>
                <a:cs typeface="Arial"/>
              </a:rPr>
              <a:t> </a:t>
            </a:r>
            <a:r>
              <a:rPr sz="2000" spc="-130" dirty="0">
                <a:latin typeface="Arial"/>
                <a:cs typeface="Arial"/>
              </a:rPr>
              <a:t> </a:t>
            </a:r>
            <a:r>
              <a:rPr sz="2000" spc="-30" dirty="0">
                <a:latin typeface="Arial"/>
                <a:cs typeface="Arial"/>
              </a:rPr>
              <a:t>o</a:t>
            </a:r>
            <a:r>
              <a:rPr sz="2000" spc="-15" dirty="0">
                <a:latin typeface="Arial"/>
                <a:cs typeface="Arial"/>
              </a:rPr>
              <a:t>n</a:t>
            </a:r>
            <a:r>
              <a:rPr sz="2000" spc="-145" dirty="0">
                <a:latin typeface="Arial"/>
                <a:cs typeface="Arial"/>
              </a:rPr>
              <a:t>e</a:t>
            </a:r>
            <a:r>
              <a:rPr sz="2000" dirty="0">
                <a:latin typeface="Arial"/>
                <a:cs typeface="Arial"/>
              </a:rPr>
              <a:t> </a:t>
            </a:r>
            <a:r>
              <a:rPr sz="2000" spc="-260" dirty="0">
                <a:latin typeface="Arial"/>
                <a:cs typeface="Arial"/>
              </a:rPr>
              <a:t> </a:t>
            </a:r>
            <a:r>
              <a:rPr sz="2000" spc="10" dirty="0">
                <a:latin typeface="Arial"/>
                <a:cs typeface="Arial"/>
              </a:rPr>
              <a:t>p</a:t>
            </a:r>
            <a:r>
              <a:rPr sz="2000" spc="-55" dirty="0">
                <a:latin typeface="Arial"/>
                <a:cs typeface="Arial"/>
              </a:rPr>
              <a:t>o</a:t>
            </a:r>
            <a:r>
              <a:rPr sz="2000" spc="50" dirty="0">
                <a:latin typeface="Arial"/>
                <a:cs typeface="Arial"/>
              </a:rPr>
              <a:t>i</a:t>
            </a:r>
            <a:r>
              <a:rPr sz="2000" spc="-10" dirty="0">
                <a:latin typeface="Arial"/>
                <a:cs typeface="Arial"/>
              </a:rPr>
              <a:t>n</a:t>
            </a:r>
            <a:r>
              <a:rPr sz="2000" spc="-5" dirty="0">
                <a:latin typeface="Arial"/>
                <a:cs typeface="Arial"/>
              </a:rPr>
              <a:t>t</a:t>
            </a:r>
            <a:r>
              <a:rPr sz="2000" dirty="0">
                <a:latin typeface="Arial"/>
                <a:cs typeface="Arial"/>
              </a:rPr>
              <a:t>	</a:t>
            </a:r>
            <a:r>
              <a:rPr sz="2000" spc="50" dirty="0">
                <a:latin typeface="Arial"/>
                <a:cs typeface="Arial"/>
              </a:rPr>
              <a:t>t</a:t>
            </a:r>
            <a:r>
              <a:rPr sz="2000" spc="-15" dirty="0">
                <a:latin typeface="Arial"/>
                <a:cs typeface="Arial"/>
              </a:rPr>
              <a:t>h</a:t>
            </a:r>
            <a:r>
              <a:rPr sz="2000" spc="-145" dirty="0">
                <a:latin typeface="Arial"/>
                <a:cs typeface="Arial"/>
              </a:rPr>
              <a:t>e</a:t>
            </a:r>
            <a:r>
              <a:rPr sz="2000" dirty="0">
                <a:latin typeface="Arial"/>
                <a:cs typeface="Arial"/>
              </a:rPr>
              <a:t> </a:t>
            </a:r>
            <a:r>
              <a:rPr sz="2000" spc="-180" dirty="0">
                <a:latin typeface="Arial"/>
                <a:cs typeface="Arial"/>
              </a:rPr>
              <a:t> </a:t>
            </a:r>
            <a:r>
              <a:rPr sz="2000" spc="-5" dirty="0">
                <a:latin typeface="Arial"/>
                <a:cs typeface="Arial"/>
              </a:rPr>
              <a:t>p</a:t>
            </a:r>
            <a:r>
              <a:rPr sz="2000" spc="35" dirty="0">
                <a:latin typeface="Arial"/>
                <a:cs typeface="Arial"/>
              </a:rPr>
              <a:t>r</a:t>
            </a:r>
            <a:r>
              <a:rPr sz="2000" spc="-95" dirty="0">
                <a:latin typeface="Arial"/>
                <a:cs typeface="Arial"/>
              </a:rPr>
              <a:t>o</a:t>
            </a:r>
            <a:r>
              <a:rPr sz="2000" spc="-55" dirty="0">
                <a:latin typeface="Arial"/>
                <a:cs typeface="Arial"/>
              </a:rPr>
              <a:t>c</a:t>
            </a:r>
            <a:r>
              <a:rPr sz="2000" spc="-160" dirty="0">
                <a:latin typeface="Arial"/>
                <a:cs typeface="Arial"/>
              </a:rPr>
              <a:t>e</a:t>
            </a:r>
            <a:r>
              <a:rPr sz="2000" spc="-140" dirty="0">
                <a:latin typeface="Arial"/>
                <a:cs typeface="Arial"/>
              </a:rPr>
              <a:t>s</a:t>
            </a:r>
            <a:r>
              <a:rPr sz="2000" spc="-145" dirty="0">
                <a:latin typeface="Arial"/>
                <a:cs typeface="Arial"/>
              </a:rPr>
              <a:t>s</a:t>
            </a:r>
            <a:r>
              <a:rPr sz="2000" dirty="0">
                <a:latin typeface="Arial"/>
                <a:cs typeface="Arial"/>
              </a:rPr>
              <a:t> </a:t>
            </a:r>
            <a:r>
              <a:rPr sz="2000" spc="-165" dirty="0">
                <a:latin typeface="Arial"/>
                <a:cs typeface="Arial"/>
              </a:rPr>
              <a:t> </a:t>
            </a:r>
            <a:r>
              <a:rPr sz="2000" spc="10" dirty="0">
                <a:latin typeface="Arial"/>
                <a:cs typeface="Arial"/>
              </a:rPr>
              <a:t>n</a:t>
            </a:r>
            <a:r>
              <a:rPr sz="2000" spc="-155" dirty="0">
                <a:latin typeface="Arial"/>
                <a:cs typeface="Arial"/>
              </a:rPr>
              <a:t>e</a:t>
            </a:r>
            <a:r>
              <a:rPr sz="2000" spc="75" dirty="0">
                <a:latin typeface="Arial"/>
                <a:cs typeface="Arial"/>
              </a:rPr>
              <a:t>t</a:t>
            </a:r>
            <a:r>
              <a:rPr sz="2000" spc="10" dirty="0">
                <a:latin typeface="Arial"/>
                <a:cs typeface="Arial"/>
              </a:rPr>
              <a:t>w</a:t>
            </a:r>
            <a:r>
              <a:rPr sz="2000" spc="-55" dirty="0">
                <a:latin typeface="Arial"/>
                <a:cs typeface="Arial"/>
              </a:rPr>
              <a:t>o</a:t>
            </a:r>
            <a:r>
              <a:rPr sz="2000" spc="60" dirty="0">
                <a:latin typeface="Arial"/>
                <a:cs typeface="Arial"/>
              </a:rPr>
              <a:t>r</a:t>
            </a:r>
            <a:r>
              <a:rPr sz="2000" spc="-5" dirty="0">
                <a:latin typeface="Arial"/>
                <a:cs typeface="Arial"/>
              </a:rPr>
              <a:t>k</a:t>
            </a:r>
            <a:r>
              <a:rPr sz="2000" dirty="0">
                <a:latin typeface="Arial"/>
                <a:cs typeface="Arial"/>
              </a:rPr>
              <a:t>	</a:t>
            </a:r>
            <a:r>
              <a:rPr sz="2000" spc="75" dirty="0">
                <a:latin typeface="Arial"/>
                <a:cs typeface="Arial"/>
              </a:rPr>
              <a:t>t</a:t>
            </a:r>
            <a:r>
              <a:rPr sz="2000" spc="65" dirty="0">
                <a:latin typeface="Arial"/>
                <a:cs typeface="Arial"/>
              </a:rPr>
              <a:t>r</a:t>
            </a:r>
            <a:r>
              <a:rPr sz="2000" spc="50" dirty="0">
                <a:latin typeface="Arial"/>
                <a:cs typeface="Arial"/>
              </a:rPr>
              <a:t>i</a:t>
            </a:r>
            <a:r>
              <a:rPr sz="2000" spc="-135" dirty="0">
                <a:latin typeface="Arial"/>
                <a:cs typeface="Arial"/>
              </a:rPr>
              <a:t>gg</a:t>
            </a:r>
            <a:r>
              <a:rPr sz="2000" spc="-125" dirty="0">
                <a:latin typeface="Arial"/>
                <a:cs typeface="Arial"/>
              </a:rPr>
              <a:t>e</a:t>
            </a:r>
            <a:r>
              <a:rPr sz="2000" spc="-5" dirty="0">
                <a:latin typeface="Arial"/>
                <a:cs typeface="Arial"/>
              </a:rPr>
              <a:t>r</a:t>
            </a:r>
            <a:r>
              <a:rPr sz="2000" dirty="0">
                <a:latin typeface="Arial"/>
                <a:cs typeface="Arial"/>
              </a:rPr>
              <a:t>	</a:t>
            </a:r>
            <a:r>
              <a:rPr sz="2000" spc="55" dirty="0">
                <a:latin typeface="Arial"/>
                <a:cs typeface="Arial"/>
              </a:rPr>
              <a:t>t</a:t>
            </a:r>
            <a:r>
              <a:rPr sz="2000" spc="35" dirty="0">
                <a:latin typeface="Arial"/>
                <a:cs typeface="Arial"/>
              </a:rPr>
              <a:t>r</a:t>
            </a:r>
            <a:r>
              <a:rPr sz="2000" spc="-135" dirty="0">
                <a:latin typeface="Arial"/>
                <a:cs typeface="Arial"/>
              </a:rPr>
              <a:t>a</a:t>
            </a:r>
            <a:r>
              <a:rPr sz="2000" spc="-10" dirty="0">
                <a:latin typeface="Arial"/>
                <a:cs typeface="Arial"/>
              </a:rPr>
              <a:t>n</a:t>
            </a:r>
            <a:r>
              <a:rPr sz="2000" spc="-140" dirty="0">
                <a:latin typeface="Arial"/>
                <a:cs typeface="Arial"/>
              </a:rPr>
              <a:t>s</a:t>
            </a:r>
            <a:r>
              <a:rPr sz="2000" spc="50" dirty="0">
                <a:latin typeface="Arial"/>
                <a:cs typeface="Arial"/>
              </a:rPr>
              <a:t>iti</a:t>
            </a:r>
            <a:r>
              <a:rPr sz="2000" spc="-30" dirty="0">
                <a:latin typeface="Arial"/>
                <a:cs typeface="Arial"/>
              </a:rPr>
              <a:t>o</a:t>
            </a:r>
            <a:r>
              <a:rPr sz="2000" spc="-15" dirty="0">
                <a:latin typeface="Arial"/>
                <a:cs typeface="Arial"/>
              </a:rPr>
              <a:t>n</a:t>
            </a:r>
            <a:r>
              <a:rPr sz="2000" spc="-105" dirty="0">
                <a:latin typeface="Arial"/>
                <a:cs typeface="Arial"/>
              </a:rPr>
              <a:t>s  </a:t>
            </a:r>
            <a:r>
              <a:rPr sz="2000" spc="-70" dirty="0">
                <a:latin typeface="Arial"/>
                <a:cs typeface="Arial"/>
              </a:rPr>
              <a:t>among </a:t>
            </a:r>
            <a:r>
              <a:rPr sz="2000" spc="-35" dirty="0">
                <a:latin typeface="Arial"/>
                <a:cs typeface="Arial"/>
              </a:rPr>
              <a:t>the</a:t>
            </a:r>
            <a:r>
              <a:rPr sz="2000" spc="-114" dirty="0">
                <a:latin typeface="Arial"/>
                <a:cs typeface="Arial"/>
              </a:rPr>
              <a:t> </a:t>
            </a:r>
            <a:r>
              <a:rPr sz="2000" spc="-85" dirty="0">
                <a:latin typeface="Arial"/>
                <a:cs typeface="Arial"/>
              </a:rPr>
              <a:t>states</a:t>
            </a:r>
            <a:endParaRPr sz="2000" dirty="0">
              <a:latin typeface="Arial"/>
              <a:cs typeface="Arial"/>
            </a:endParaRPr>
          </a:p>
          <a:p>
            <a:pPr marL="12700" marR="5080">
              <a:lnSpc>
                <a:spcPct val="150000"/>
              </a:lnSpc>
              <a:buSzPct val="95000"/>
              <a:buFont typeface="Wingdings"/>
              <a:buChar char=""/>
              <a:tabLst>
                <a:tab pos="214629" algn="l"/>
                <a:tab pos="2560955" algn="l"/>
                <a:tab pos="3731260" algn="l"/>
                <a:tab pos="4200525" algn="l"/>
                <a:tab pos="5721350" algn="l"/>
                <a:tab pos="6053455" algn="l"/>
                <a:tab pos="7372984" algn="l"/>
              </a:tabLst>
            </a:pPr>
            <a:r>
              <a:rPr sz="2000" spc="-50" dirty="0">
                <a:latin typeface="Arial"/>
                <a:cs typeface="Arial"/>
              </a:rPr>
              <a:t>T</a:t>
            </a:r>
            <a:r>
              <a:rPr sz="2000" spc="-15" dirty="0">
                <a:latin typeface="Arial"/>
                <a:cs typeface="Arial"/>
              </a:rPr>
              <a:t>h</a:t>
            </a:r>
            <a:r>
              <a:rPr sz="2000" spc="-145" dirty="0">
                <a:latin typeface="Arial"/>
                <a:cs typeface="Arial"/>
              </a:rPr>
              <a:t>e</a:t>
            </a:r>
            <a:r>
              <a:rPr sz="2000" dirty="0">
                <a:latin typeface="Arial"/>
                <a:cs typeface="Arial"/>
              </a:rPr>
              <a:t> </a:t>
            </a:r>
            <a:r>
              <a:rPr sz="2000" spc="-165" dirty="0">
                <a:latin typeface="Arial"/>
                <a:cs typeface="Arial"/>
              </a:rPr>
              <a:t> </a:t>
            </a:r>
            <a:r>
              <a:rPr sz="2000" spc="-90" dirty="0">
                <a:latin typeface="Arial"/>
                <a:cs typeface="Arial"/>
              </a:rPr>
              <a:t>A</a:t>
            </a:r>
            <a:r>
              <a:rPr sz="2000" spc="-35" dirty="0">
                <a:latin typeface="Arial"/>
                <a:cs typeface="Arial"/>
              </a:rPr>
              <a:t>bo</a:t>
            </a:r>
            <a:r>
              <a:rPr sz="2000" spc="-75" dirty="0">
                <a:latin typeface="Arial"/>
                <a:cs typeface="Arial"/>
              </a:rPr>
              <a:t>v</a:t>
            </a:r>
            <a:r>
              <a:rPr sz="2000" spc="-145" dirty="0">
                <a:latin typeface="Arial"/>
                <a:cs typeface="Arial"/>
              </a:rPr>
              <a:t>e</a:t>
            </a:r>
            <a:r>
              <a:rPr sz="2000" dirty="0">
                <a:latin typeface="Arial"/>
                <a:cs typeface="Arial"/>
              </a:rPr>
              <a:t> </a:t>
            </a:r>
            <a:r>
              <a:rPr sz="2000" spc="-160" dirty="0">
                <a:latin typeface="Arial"/>
                <a:cs typeface="Arial"/>
              </a:rPr>
              <a:t> </a:t>
            </a:r>
            <a:r>
              <a:rPr sz="2000" spc="-10" dirty="0">
                <a:latin typeface="Arial"/>
                <a:cs typeface="Arial"/>
              </a:rPr>
              <a:t>d</a:t>
            </a:r>
            <a:r>
              <a:rPr sz="2000" spc="50" dirty="0">
                <a:latin typeface="Arial"/>
                <a:cs typeface="Arial"/>
              </a:rPr>
              <a:t>i</a:t>
            </a:r>
            <a:r>
              <a:rPr sz="2000" spc="-135" dirty="0">
                <a:latin typeface="Arial"/>
                <a:cs typeface="Arial"/>
              </a:rPr>
              <a:t>a</a:t>
            </a:r>
            <a:r>
              <a:rPr sz="2000" spc="-130" dirty="0">
                <a:latin typeface="Arial"/>
                <a:cs typeface="Arial"/>
              </a:rPr>
              <a:t>g</a:t>
            </a:r>
            <a:r>
              <a:rPr sz="2000" spc="35" dirty="0">
                <a:latin typeface="Arial"/>
                <a:cs typeface="Arial"/>
              </a:rPr>
              <a:t>r</a:t>
            </a:r>
            <a:r>
              <a:rPr sz="2000" spc="-135" dirty="0">
                <a:latin typeface="Arial"/>
                <a:cs typeface="Arial"/>
              </a:rPr>
              <a:t>a</a:t>
            </a:r>
            <a:r>
              <a:rPr sz="2000" spc="-10" dirty="0">
                <a:latin typeface="Arial"/>
                <a:cs typeface="Arial"/>
              </a:rPr>
              <a:t>m</a:t>
            </a:r>
            <a:r>
              <a:rPr sz="2000" dirty="0">
                <a:latin typeface="Arial"/>
                <a:cs typeface="Arial"/>
              </a:rPr>
              <a:t>	</a:t>
            </a:r>
            <a:r>
              <a:rPr sz="2000" spc="35" dirty="0">
                <a:latin typeface="Arial"/>
                <a:cs typeface="Arial"/>
              </a:rPr>
              <a:t>r</a:t>
            </a:r>
            <a:r>
              <a:rPr sz="2000" spc="-135" dirty="0">
                <a:latin typeface="Arial"/>
                <a:cs typeface="Arial"/>
              </a:rPr>
              <a:t>e</a:t>
            </a:r>
            <a:r>
              <a:rPr sz="2000" spc="-5" dirty="0">
                <a:latin typeface="Arial"/>
                <a:cs typeface="Arial"/>
              </a:rPr>
              <a:t>p</a:t>
            </a:r>
            <a:r>
              <a:rPr sz="2000" spc="35" dirty="0">
                <a:latin typeface="Arial"/>
                <a:cs typeface="Arial"/>
              </a:rPr>
              <a:t>r</a:t>
            </a:r>
            <a:r>
              <a:rPr sz="2000" spc="-160" dirty="0">
                <a:latin typeface="Arial"/>
                <a:cs typeface="Arial"/>
              </a:rPr>
              <a:t>e</a:t>
            </a:r>
            <a:r>
              <a:rPr sz="2000" spc="-120" dirty="0">
                <a:latin typeface="Arial"/>
                <a:cs typeface="Arial"/>
              </a:rPr>
              <a:t>s</a:t>
            </a:r>
            <a:r>
              <a:rPr sz="2000" spc="-160" dirty="0">
                <a:latin typeface="Arial"/>
                <a:cs typeface="Arial"/>
              </a:rPr>
              <a:t>e</a:t>
            </a:r>
            <a:r>
              <a:rPr sz="2000" spc="-10" dirty="0">
                <a:latin typeface="Arial"/>
                <a:cs typeface="Arial"/>
              </a:rPr>
              <a:t>n</a:t>
            </a:r>
            <a:r>
              <a:rPr sz="2000" spc="-5" dirty="0">
                <a:latin typeface="Arial"/>
                <a:cs typeface="Arial"/>
              </a:rPr>
              <a:t>t</a:t>
            </a:r>
            <a:r>
              <a:rPr sz="2000" dirty="0">
                <a:latin typeface="Arial"/>
                <a:cs typeface="Arial"/>
              </a:rPr>
              <a:t>	</a:t>
            </a:r>
            <a:r>
              <a:rPr sz="2000" spc="50" dirty="0">
                <a:latin typeface="Arial"/>
                <a:cs typeface="Arial"/>
              </a:rPr>
              <a:t>t</a:t>
            </a:r>
            <a:r>
              <a:rPr sz="2000" spc="-15" dirty="0">
                <a:latin typeface="Arial"/>
                <a:cs typeface="Arial"/>
              </a:rPr>
              <a:t>h</a:t>
            </a:r>
            <a:r>
              <a:rPr sz="2000" spc="-145" dirty="0">
                <a:latin typeface="Arial"/>
                <a:cs typeface="Arial"/>
              </a:rPr>
              <a:t>e</a:t>
            </a:r>
            <a:r>
              <a:rPr sz="2000" dirty="0">
                <a:latin typeface="Arial"/>
                <a:cs typeface="Arial"/>
              </a:rPr>
              <a:t>	</a:t>
            </a:r>
            <a:r>
              <a:rPr sz="2000" spc="-35" dirty="0">
                <a:latin typeface="Arial"/>
                <a:cs typeface="Arial"/>
              </a:rPr>
              <a:t>o</a:t>
            </a:r>
            <a:r>
              <a:rPr sz="2000" spc="-10" dirty="0">
                <a:latin typeface="Arial"/>
                <a:cs typeface="Arial"/>
              </a:rPr>
              <a:t>n</a:t>
            </a:r>
            <a:r>
              <a:rPr sz="2000" spc="-145" dirty="0">
                <a:latin typeface="Arial"/>
                <a:cs typeface="Arial"/>
              </a:rPr>
              <a:t>e</a:t>
            </a:r>
            <a:r>
              <a:rPr sz="2000" dirty="0">
                <a:latin typeface="Arial"/>
                <a:cs typeface="Arial"/>
              </a:rPr>
              <a:t> </a:t>
            </a:r>
            <a:r>
              <a:rPr sz="2000" spc="-140" dirty="0">
                <a:latin typeface="Arial"/>
                <a:cs typeface="Arial"/>
              </a:rPr>
              <a:t> </a:t>
            </a:r>
            <a:r>
              <a:rPr sz="2000" spc="-155" dirty="0">
                <a:latin typeface="Arial"/>
                <a:cs typeface="Arial"/>
              </a:rPr>
              <a:t>e</a:t>
            </a:r>
            <a:r>
              <a:rPr sz="2000" spc="50" dirty="0">
                <a:latin typeface="Arial"/>
                <a:cs typeface="Arial"/>
              </a:rPr>
              <a:t>l</a:t>
            </a:r>
            <a:r>
              <a:rPr sz="2000" spc="-160" dirty="0">
                <a:latin typeface="Arial"/>
                <a:cs typeface="Arial"/>
              </a:rPr>
              <a:t>e</a:t>
            </a:r>
            <a:r>
              <a:rPr sz="2000" spc="10" dirty="0">
                <a:latin typeface="Arial"/>
                <a:cs typeface="Arial"/>
              </a:rPr>
              <a:t>m</a:t>
            </a:r>
            <a:r>
              <a:rPr sz="2000" spc="-160" dirty="0">
                <a:latin typeface="Arial"/>
                <a:cs typeface="Arial"/>
              </a:rPr>
              <a:t>e</a:t>
            </a:r>
            <a:r>
              <a:rPr sz="2000" spc="-10" dirty="0">
                <a:latin typeface="Arial"/>
                <a:cs typeface="Arial"/>
              </a:rPr>
              <a:t>n</a:t>
            </a:r>
            <a:r>
              <a:rPr sz="2000" spc="-5" dirty="0">
                <a:latin typeface="Arial"/>
                <a:cs typeface="Arial"/>
              </a:rPr>
              <a:t>t</a:t>
            </a:r>
            <a:r>
              <a:rPr sz="2000" dirty="0">
                <a:latin typeface="Arial"/>
                <a:cs typeface="Arial"/>
              </a:rPr>
              <a:t>	</a:t>
            </a:r>
            <a:r>
              <a:rPr sz="2000" spc="-55" dirty="0">
                <a:latin typeface="Arial"/>
                <a:cs typeface="Arial"/>
              </a:rPr>
              <a:t>o</a:t>
            </a:r>
            <a:r>
              <a:rPr sz="2000" spc="-5" dirty="0">
                <a:latin typeface="Arial"/>
                <a:cs typeface="Arial"/>
              </a:rPr>
              <a:t>f</a:t>
            </a:r>
            <a:r>
              <a:rPr sz="2000" dirty="0">
                <a:latin typeface="Arial"/>
                <a:cs typeface="Arial"/>
              </a:rPr>
              <a:t>	</a:t>
            </a:r>
            <a:r>
              <a:rPr sz="2000" spc="-120" dirty="0">
                <a:latin typeface="Arial"/>
                <a:cs typeface="Arial"/>
              </a:rPr>
              <a:t>c</a:t>
            </a:r>
            <a:r>
              <a:rPr sz="2000" spc="-35" dirty="0">
                <a:latin typeface="Arial"/>
                <a:cs typeface="Arial"/>
              </a:rPr>
              <a:t>o</a:t>
            </a:r>
            <a:r>
              <a:rPr sz="2000" spc="-10" dirty="0">
                <a:latin typeface="Arial"/>
                <a:cs typeface="Arial"/>
              </a:rPr>
              <a:t>n</a:t>
            </a:r>
            <a:r>
              <a:rPr sz="2000" spc="-120" dirty="0">
                <a:latin typeface="Arial"/>
                <a:cs typeface="Arial"/>
              </a:rPr>
              <a:t>c</a:t>
            </a:r>
            <a:r>
              <a:rPr sz="2000" spc="-10" dirty="0">
                <a:latin typeface="Arial"/>
                <a:cs typeface="Arial"/>
              </a:rPr>
              <a:t>u</a:t>
            </a:r>
            <a:r>
              <a:rPr sz="2000" spc="65" dirty="0">
                <a:latin typeface="Arial"/>
                <a:cs typeface="Arial"/>
              </a:rPr>
              <a:t>r</a:t>
            </a:r>
            <a:r>
              <a:rPr sz="2000" spc="35" dirty="0">
                <a:latin typeface="Arial"/>
                <a:cs typeface="Arial"/>
              </a:rPr>
              <a:t>r</a:t>
            </a:r>
            <a:r>
              <a:rPr sz="2000" spc="-135" dirty="0">
                <a:latin typeface="Arial"/>
                <a:cs typeface="Arial"/>
              </a:rPr>
              <a:t>e</a:t>
            </a:r>
            <a:r>
              <a:rPr sz="2000" spc="-10" dirty="0">
                <a:latin typeface="Arial"/>
                <a:cs typeface="Arial"/>
              </a:rPr>
              <a:t>n</a:t>
            </a:r>
            <a:r>
              <a:rPr sz="2000" spc="-5" dirty="0">
                <a:latin typeface="Arial"/>
                <a:cs typeface="Arial"/>
              </a:rPr>
              <a:t>t</a:t>
            </a:r>
            <a:r>
              <a:rPr sz="2000" dirty="0">
                <a:latin typeface="Arial"/>
                <a:cs typeface="Arial"/>
              </a:rPr>
              <a:t>	</a:t>
            </a:r>
            <a:r>
              <a:rPr sz="2000" spc="-5" dirty="0">
                <a:latin typeface="Arial"/>
                <a:cs typeface="Arial"/>
              </a:rPr>
              <a:t>p</a:t>
            </a:r>
            <a:r>
              <a:rPr sz="2000" spc="35" dirty="0">
                <a:latin typeface="Arial"/>
                <a:cs typeface="Arial"/>
              </a:rPr>
              <a:t>r</a:t>
            </a:r>
            <a:r>
              <a:rPr sz="2000" spc="-95" dirty="0">
                <a:latin typeface="Arial"/>
                <a:cs typeface="Arial"/>
              </a:rPr>
              <a:t>o</a:t>
            </a:r>
            <a:r>
              <a:rPr sz="2000" spc="-55" dirty="0">
                <a:latin typeface="Arial"/>
                <a:cs typeface="Arial"/>
              </a:rPr>
              <a:t>c</a:t>
            </a:r>
            <a:r>
              <a:rPr sz="2000" spc="-160" dirty="0">
                <a:latin typeface="Arial"/>
                <a:cs typeface="Arial"/>
              </a:rPr>
              <a:t>e</a:t>
            </a:r>
            <a:r>
              <a:rPr sz="2000" spc="-120" dirty="0">
                <a:latin typeface="Arial"/>
                <a:cs typeface="Arial"/>
              </a:rPr>
              <a:t>s</a:t>
            </a:r>
            <a:r>
              <a:rPr sz="2000" spc="-105" dirty="0">
                <a:latin typeface="Arial"/>
                <a:cs typeface="Arial"/>
              </a:rPr>
              <a:t>s  </a:t>
            </a:r>
            <a:r>
              <a:rPr sz="2000" spc="-45" dirty="0">
                <a:latin typeface="Arial"/>
                <a:cs typeface="Arial"/>
              </a:rPr>
              <a:t>model.</a:t>
            </a:r>
            <a:endParaRPr sz="2000" dirty="0">
              <a:latin typeface="Arial"/>
              <a:cs typeface="Aria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430" rIns="0" bIns="0" rtlCol="0">
            <a:spAutoFit/>
          </a:bodyPr>
          <a:lstStyle/>
          <a:p>
            <a:pPr marL="16510">
              <a:lnSpc>
                <a:spcPct val="100000"/>
              </a:lnSpc>
              <a:spcBef>
                <a:spcPts val="90"/>
              </a:spcBef>
            </a:pPr>
            <a:r>
              <a:rPr spc="-10" dirty="0"/>
              <a:t>Concurrent</a:t>
            </a:r>
            <a:r>
              <a:rPr spc="-110" dirty="0"/>
              <a:t> </a:t>
            </a:r>
            <a:r>
              <a:rPr spc="-10" dirty="0"/>
              <a:t>Model</a:t>
            </a:r>
          </a:p>
        </p:txBody>
      </p:sp>
      <p:sp>
        <p:nvSpPr>
          <p:cNvPr id="3" name="object 3"/>
          <p:cNvSpPr txBox="1"/>
          <p:nvPr/>
        </p:nvSpPr>
        <p:spPr>
          <a:xfrm>
            <a:off x="764540" y="2017267"/>
            <a:ext cx="8351520" cy="2082800"/>
          </a:xfrm>
          <a:prstGeom prst="rect">
            <a:avLst/>
          </a:prstGeom>
        </p:spPr>
        <p:txBody>
          <a:bodyPr vert="horz" wrap="square" lIns="0" tIns="12700" rIns="0" bIns="0" rtlCol="0">
            <a:spAutoFit/>
          </a:bodyPr>
          <a:lstStyle/>
          <a:p>
            <a:pPr marL="12700">
              <a:lnSpc>
                <a:spcPct val="100000"/>
              </a:lnSpc>
              <a:spcBef>
                <a:spcPts val="100"/>
              </a:spcBef>
            </a:pPr>
            <a:r>
              <a:rPr sz="1800" spc="-75" dirty="0">
                <a:latin typeface="Arial"/>
                <a:cs typeface="Arial"/>
              </a:rPr>
              <a:t>Advantages</a:t>
            </a:r>
            <a:endParaRPr sz="1800" dirty="0">
              <a:latin typeface="Arial"/>
              <a:cs typeface="Arial"/>
            </a:endParaRPr>
          </a:p>
          <a:p>
            <a:pPr>
              <a:lnSpc>
                <a:spcPct val="100000"/>
              </a:lnSpc>
            </a:pPr>
            <a:endParaRPr sz="2000" dirty="0">
              <a:latin typeface="Arial"/>
              <a:cs typeface="Arial"/>
            </a:endParaRPr>
          </a:p>
          <a:p>
            <a:pPr marL="469900" marR="5080" indent="-457200">
              <a:lnSpc>
                <a:spcPct val="100000"/>
              </a:lnSpc>
              <a:spcBef>
                <a:spcPts val="1345"/>
              </a:spcBef>
              <a:buAutoNum type="arabicPeriod"/>
              <a:tabLst>
                <a:tab pos="469265" algn="l"/>
                <a:tab pos="469900" algn="l"/>
              </a:tabLst>
            </a:pPr>
            <a:r>
              <a:rPr sz="1800" spc="-40" dirty="0">
                <a:latin typeface="Arial"/>
                <a:cs typeface="Arial"/>
              </a:rPr>
              <a:t>applicable </a:t>
            </a:r>
            <a:r>
              <a:rPr sz="1800" spc="-20" dirty="0">
                <a:latin typeface="Arial"/>
                <a:cs typeface="Arial"/>
              </a:rPr>
              <a:t>to </a:t>
            </a:r>
            <a:r>
              <a:rPr sz="1800" spc="-30" dirty="0">
                <a:latin typeface="Arial"/>
                <a:cs typeface="Arial"/>
              </a:rPr>
              <a:t>all </a:t>
            </a:r>
            <a:r>
              <a:rPr sz="1800" spc="-40" dirty="0">
                <a:latin typeface="Arial"/>
                <a:cs typeface="Arial"/>
              </a:rPr>
              <a:t>types </a:t>
            </a:r>
            <a:r>
              <a:rPr sz="1800" spc="-25" dirty="0">
                <a:latin typeface="Arial"/>
                <a:cs typeface="Arial"/>
              </a:rPr>
              <a:t>of </a:t>
            </a:r>
            <a:r>
              <a:rPr sz="1800" spc="-40" dirty="0">
                <a:latin typeface="Arial"/>
                <a:cs typeface="Arial"/>
              </a:rPr>
              <a:t>software </a:t>
            </a:r>
            <a:r>
              <a:rPr sz="1800" spc="-45" dirty="0">
                <a:latin typeface="Arial"/>
                <a:cs typeface="Arial"/>
              </a:rPr>
              <a:t>development </a:t>
            </a:r>
            <a:r>
              <a:rPr sz="1800" spc="15" dirty="0">
                <a:latin typeface="Arial"/>
                <a:cs typeface="Arial"/>
              </a:rPr>
              <a:t>It </a:t>
            </a:r>
            <a:r>
              <a:rPr sz="1800" spc="-65" dirty="0">
                <a:latin typeface="Arial"/>
                <a:cs typeface="Arial"/>
              </a:rPr>
              <a:t>reduces </a:t>
            </a:r>
            <a:r>
              <a:rPr sz="1800" spc="-30" dirty="0">
                <a:latin typeface="Arial"/>
                <a:cs typeface="Arial"/>
              </a:rPr>
              <a:t>the </a:t>
            </a:r>
            <a:r>
              <a:rPr sz="1800" spc="-5" dirty="0">
                <a:latin typeface="Arial"/>
                <a:cs typeface="Arial"/>
              </a:rPr>
              <a:t>risk </a:t>
            </a:r>
            <a:r>
              <a:rPr sz="1800" spc="20" dirty="0">
                <a:latin typeface="Arial"/>
                <a:cs typeface="Arial"/>
              </a:rPr>
              <a:t>in </a:t>
            </a:r>
            <a:r>
              <a:rPr sz="1800" spc="-40" dirty="0">
                <a:latin typeface="Arial"/>
                <a:cs typeface="Arial"/>
              </a:rPr>
              <a:t>software  development</a:t>
            </a:r>
            <a:endParaRPr sz="1800" dirty="0">
              <a:latin typeface="Arial"/>
              <a:cs typeface="Arial"/>
            </a:endParaRPr>
          </a:p>
          <a:p>
            <a:pPr marL="356870" indent="-344805">
              <a:lnSpc>
                <a:spcPct val="100000"/>
              </a:lnSpc>
              <a:spcBef>
                <a:spcPts val="675"/>
              </a:spcBef>
              <a:buAutoNum type="arabicPeriod"/>
              <a:tabLst>
                <a:tab pos="356870" algn="l"/>
                <a:tab pos="357505" algn="l"/>
              </a:tabLst>
            </a:pPr>
            <a:r>
              <a:rPr sz="1800" spc="-50" dirty="0">
                <a:latin typeface="Arial"/>
                <a:cs typeface="Arial"/>
              </a:rPr>
              <a:t>Provides </a:t>
            </a:r>
            <a:r>
              <a:rPr sz="1800" spc="-60" dirty="0">
                <a:latin typeface="Arial"/>
                <a:cs typeface="Arial"/>
              </a:rPr>
              <a:t>an </a:t>
            </a:r>
            <a:r>
              <a:rPr sz="1800" spc="-70" dirty="0">
                <a:latin typeface="Arial"/>
                <a:cs typeface="Arial"/>
              </a:rPr>
              <a:t>accurate </a:t>
            </a:r>
            <a:r>
              <a:rPr sz="1800" spc="-20" dirty="0">
                <a:latin typeface="Arial"/>
                <a:cs typeface="Arial"/>
              </a:rPr>
              <a:t>picture </a:t>
            </a:r>
            <a:r>
              <a:rPr sz="1800" spc="-25" dirty="0">
                <a:latin typeface="Arial"/>
                <a:cs typeface="Arial"/>
              </a:rPr>
              <a:t>of </a:t>
            </a:r>
            <a:r>
              <a:rPr sz="1800" spc="-35" dirty="0">
                <a:latin typeface="Arial"/>
                <a:cs typeface="Arial"/>
              </a:rPr>
              <a:t>the </a:t>
            </a:r>
            <a:r>
              <a:rPr sz="1800" spc="-20" dirty="0">
                <a:latin typeface="Arial"/>
                <a:cs typeface="Arial"/>
              </a:rPr>
              <a:t>current </a:t>
            </a:r>
            <a:r>
              <a:rPr sz="1800" spc="-65" dirty="0">
                <a:latin typeface="Arial"/>
                <a:cs typeface="Arial"/>
              </a:rPr>
              <a:t>state </a:t>
            </a:r>
            <a:r>
              <a:rPr sz="1800" spc="-25" dirty="0">
                <a:latin typeface="Arial"/>
                <a:cs typeface="Arial"/>
              </a:rPr>
              <a:t>of </a:t>
            </a:r>
            <a:r>
              <a:rPr sz="1800" spc="-125" dirty="0">
                <a:latin typeface="Arial"/>
                <a:cs typeface="Arial"/>
              </a:rPr>
              <a:t>a</a:t>
            </a:r>
            <a:r>
              <a:rPr sz="1800" spc="-235" dirty="0">
                <a:latin typeface="Arial"/>
                <a:cs typeface="Arial"/>
              </a:rPr>
              <a:t> </a:t>
            </a:r>
            <a:r>
              <a:rPr sz="1800" spc="-30" dirty="0">
                <a:latin typeface="Arial"/>
                <a:cs typeface="Arial"/>
              </a:rPr>
              <a:t>project</a:t>
            </a:r>
            <a:endParaRPr sz="1800" dirty="0">
              <a:latin typeface="Arial"/>
              <a:cs typeface="Arial"/>
            </a:endParaRPr>
          </a:p>
          <a:p>
            <a:pPr marL="356870" indent="-344805">
              <a:lnSpc>
                <a:spcPct val="100000"/>
              </a:lnSpc>
              <a:spcBef>
                <a:spcPts val="1080"/>
              </a:spcBef>
              <a:buAutoNum type="arabicPeriod"/>
              <a:tabLst>
                <a:tab pos="356870" algn="l"/>
                <a:tab pos="357505" algn="l"/>
              </a:tabLst>
            </a:pPr>
            <a:r>
              <a:rPr sz="1800" spc="-114" dirty="0">
                <a:latin typeface="Arial"/>
                <a:cs typeface="Arial"/>
              </a:rPr>
              <a:t>Easy </a:t>
            </a:r>
            <a:r>
              <a:rPr sz="1800" spc="-15" dirty="0">
                <a:latin typeface="Arial"/>
                <a:cs typeface="Arial"/>
              </a:rPr>
              <a:t>to </a:t>
            </a:r>
            <a:r>
              <a:rPr sz="1800" spc="-130" dirty="0">
                <a:latin typeface="Arial"/>
                <a:cs typeface="Arial"/>
              </a:rPr>
              <a:t>Use </a:t>
            </a:r>
            <a:r>
              <a:rPr sz="1800" spc="-40" dirty="0">
                <a:latin typeface="Arial"/>
                <a:cs typeface="Arial"/>
              </a:rPr>
              <a:t>and</a:t>
            </a:r>
            <a:r>
              <a:rPr sz="1800" spc="-105" dirty="0">
                <a:latin typeface="Arial"/>
                <a:cs typeface="Arial"/>
              </a:rPr>
              <a:t> </a:t>
            </a:r>
            <a:r>
              <a:rPr sz="1800" spc="-40" dirty="0">
                <a:latin typeface="Arial"/>
                <a:cs typeface="Arial"/>
              </a:rPr>
              <a:t>Understand</a:t>
            </a:r>
            <a:endParaRPr sz="1800" dirty="0">
              <a:latin typeface="Arial"/>
              <a:cs typeface="Aria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792103"/>
            <a:ext cx="10058400" cy="3331126"/>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1692885" y="2807186"/>
            <a:ext cx="6681851" cy="1123577"/>
          </a:xfrm>
          <a:prstGeom prst="rect">
            <a:avLst/>
          </a:prstGeom>
        </p:spPr>
        <p:txBody>
          <a:bodyPr vert="horz" wrap="square" lIns="0" tIns="14669" rIns="0" bIns="0" rtlCol="0" anchor="ctr">
            <a:spAutoFit/>
          </a:bodyPr>
          <a:lstStyle/>
          <a:p>
            <a:pPr marL="13970">
              <a:lnSpc>
                <a:spcPct val="100000"/>
              </a:lnSpc>
              <a:spcBef>
                <a:spcPts val="116"/>
              </a:spcBef>
            </a:pPr>
            <a:r>
              <a:rPr sz="7205" dirty="0" smtClean="0">
                <a:solidFill>
                  <a:srgbClr val="FFFFFF"/>
                </a:solidFill>
                <a:latin typeface="Carlito"/>
                <a:cs typeface="Carlito"/>
              </a:rPr>
              <a:t> </a:t>
            </a:r>
            <a:r>
              <a:rPr sz="7205" spc="6" dirty="0">
                <a:solidFill>
                  <a:srgbClr val="FFFFFF"/>
                </a:solidFill>
                <a:latin typeface="Carlito"/>
                <a:cs typeface="Carlito"/>
              </a:rPr>
              <a:t>Unified</a:t>
            </a:r>
            <a:r>
              <a:rPr sz="7205" spc="-61" dirty="0">
                <a:solidFill>
                  <a:srgbClr val="FFFFFF"/>
                </a:solidFill>
                <a:latin typeface="Carlito"/>
                <a:cs typeface="Carlito"/>
              </a:rPr>
              <a:t> </a:t>
            </a:r>
            <a:r>
              <a:rPr sz="7205" spc="-6" dirty="0">
                <a:solidFill>
                  <a:srgbClr val="FFFFFF"/>
                </a:solidFill>
                <a:latin typeface="Carlito"/>
                <a:cs typeface="Carlito"/>
              </a:rPr>
              <a:t>Process</a:t>
            </a:r>
            <a:endParaRPr sz="7205" dirty="0">
              <a:latin typeface="Carlito"/>
              <a:cs typeface="Carlito"/>
            </a:endParaRPr>
          </a:p>
        </p:txBody>
      </p:sp>
    </p:spTree>
    <p:extLst>
      <p:ext uri="{BB962C8B-B14F-4D97-AF65-F5344CB8AC3E}">
        <p14:creationId xmlns:p14="http://schemas.microsoft.com/office/powerpoint/2010/main" val="2276371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13" y="44450"/>
            <a:ext cx="329692" cy="382733"/>
          </a:xfrm>
          <a:prstGeom prst="rect">
            <a:avLst/>
          </a:prstGeom>
        </p:spPr>
        <p:txBody>
          <a:bodyPr vert="horz" wrap="square" lIns="0" tIns="13272" rIns="0" bIns="0" rtlCol="0">
            <a:spAutoFit/>
          </a:bodyPr>
          <a:lstStyle/>
          <a:p>
            <a:pPr marL="13970">
              <a:spcBef>
                <a:spcPts val="105"/>
              </a:spcBef>
            </a:pPr>
            <a:r>
              <a:rPr sz="2400" spc="-6" dirty="0">
                <a:latin typeface="Wingdings"/>
                <a:cs typeface="Wingdings"/>
              </a:rPr>
              <a:t></a:t>
            </a:r>
            <a:endParaRPr sz="2400">
              <a:latin typeface="Wingdings"/>
              <a:cs typeface="Wingdings"/>
            </a:endParaRPr>
          </a:p>
        </p:txBody>
      </p:sp>
      <p:sp>
        <p:nvSpPr>
          <p:cNvPr id="3" name="object 3"/>
          <p:cNvSpPr txBox="1">
            <a:spLocks noGrp="1"/>
          </p:cNvSpPr>
          <p:nvPr>
            <p:ph type="title"/>
          </p:nvPr>
        </p:nvSpPr>
        <p:spPr>
          <a:xfrm>
            <a:off x="460450" y="348379"/>
            <a:ext cx="8033447" cy="950773"/>
          </a:xfrm>
          <a:prstGeom prst="rect">
            <a:avLst/>
          </a:prstGeom>
        </p:spPr>
        <p:txBody>
          <a:bodyPr vert="horz" wrap="square" lIns="0" tIns="107569" rIns="0" bIns="0" rtlCol="0" anchor="ctr">
            <a:spAutoFit/>
          </a:bodyPr>
          <a:lstStyle/>
          <a:p>
            <a:pPr marL="13970" marR="5588" algn="just">
              <a:lnSpc>
                <a:spcPct val="76200"/>
              </a:lnSpc>
              <a:spcBef>
                <a:spcPts val="847"/>
              </a:spcBef>
            </a:pPr>
            <a:r>
              <a:rPr sz="2400" spc="-6" dirty="0">
                <a:latin typeface="Carlito"/>
                <a:cs typeface="Carlito"/>
              </a:rPr>
              <a:t>The Unified Process recognizes </a:t>
            </a:r>
            <a:r>
              <a:rPr sz="2400" dirty="0">
                <a:latin typeface="Carlito"/>
                <a:cs typeface="Carlito"/>
              </a:rPr>
              <a:t>the </a:t>
            </a:r>
            <a:r>
              <a:rPr sz="2400" spc="-6" dirty="0">
                <a:latin typeface="Carlito"/>
                <a:cs typeface="Carlito"/>
              </a:rPr>
              <a:t>importance </a:t>
            </a:r>
            <a:r>
              <a:rPr sz="2400" spc="-11" dirty="0">
                <a:latin typeface="Carlito"/>
                <a:cs typeface="Carlito"/>
              </a:rPr>
              <a:t>of </a:t>
            </a:r>
            <a:r>
              <a:rPr sz="2400" spc="-6" dirty="0">
                <a:latin typeface="Carlito"/>
                <a:cs typeface="Carlito"/>
              </a:rPr>
              <a:t>customer  communication </a:t>
            </a:r>
            <a:r>
              <a:rPr sz="2400" dirty="0">
                <a:latin typeface="Carlito"/>
                <a:cs typeface="Carlito"/>
              </a:rPr>
              <a:t>and </a:t>
            </a:r>
            <a:r>
              <a:rPr sz="2400" spc="-6" dirty="0">
                <a:latin typeface="Carlito"/>
                <a:cs typeface="Carlito"/>
              </a:rPr>
              <a:t>streamlined methods for describing </a:t>
            </a:r>
            <a:r>
              <a:rPr sz="2400" dirty="0">
                <a:latin typeface="Carlito"/>
                <a:cs typeface="Carlito"/>
              </a:rPr>
              <a:t>the  </a:t>
            </a:r>
            <a:r>
              <a:rPr sz="2400" spc="-6" dirty="0">
                <a:latin typeface="Carlito"/>
                <a:cs typeface="Carlito"/>
              </a:rPr>
              <a:t>customer’s view of </a:t>
            </a:r>
            <a:r>
              <a:rPr sz="2400" dirty="0">
                <a:latin typeface="Carlito"/>
                <a:cs typeface="Carlito"/>
              </a:rPr>
              <a:t>a</a:t>
            </a:r>
            <a:r>
              <a:rPr sz="2400" spc="-6" dirty="0">
                <a:latin typeface="Carlito"/>
                <a:cs typeface="Carlito"/>
              </a:rPr>
              <a:t> system.</a:t>
            </a:r>
            <a:endParaRPr sz="2400">
              <a:latin typeface="Carlito"/>
              <a:cs typeface="Carlito"/>
            </a:endParaRPr>
          </a:p>
        </p:txBody>
      </p:sp>
      <p:sp>
        <p:nvSpPr>
          <p:cNvPr id="4" name="object 4"/>
          <p:cNvSpPr txBox="1"/>
          <p:nvPr/>
        </p:nvSpPr>
        <p:spPr>
          <a:xfrm>
            <a:off x="86613" y="1832890"/>
            <a:ext cx="286385" cy="383438"/>
          </a:xfrm>
          <a:prstGeom prst="rect">
            <a:avLst/>
          </a:prstGeom>
        </p:spPr>
        <p:txBody>
          <a:bodyPr vert="horz" wrap="square" lIns="0" tIns="13970" rIns="0" bIns="0" rtlCol="0">
            <a:spAutoFit/>
          </a:bodyPr>
          <a:lstStyle/>
          <a:p>
            <a:pPr marL="13970">
              <a:spcBef>
                <a:spcPts val="110"/>
              </a:spcBef>
            </a:pPr>
            <a:r>
              <a:rPr sz="2400" dirty="0">
                <a:latin typeface="Wingdings"/>
                <a:cs typeface="Wingdings"/>
              </a:rPr>
              <a:t></a:t>
            </a:r>
            <a:endParaRPr sz="2400">
              <a:latin typeface="Wingdings"/>
              <a:cs typeface="Wingdings"/>
            </a:endParaRPr>
          </a:p>
        </p:txBody>
      </p:sp>
      <p:sp>
        <p:nvSpPr>
          <p:cNvPr id="5" name="object 5"/>
          <p:cNvSpPr txBox="1"/>
          <p:nvPr/>
        </p:nvSpPr>
        <p:spPr>
          <a:xfrm>
            <a:off x="460451" y="2077644"/>
            <a:ext cx="8602725" cy="665375"/>
          </a:xfrm>
          <a:prstGeom prst="rect">
            <a:avLst/>
          </a:prstGeom>
        </p:spPr>
        <p:txBody>
          <a:bodyPr vert="horz" wrap="square" lIns="0" tIns="95695" rIns="0" bIns="0" rtlCol="0">
            <a:spAutoFit/>
          </a:bodyPr>
          <a:lstStyle/>
          <a:p>
            <a:pPr marL="13970" marR="5588">
              <a:lnSpc>
                <a:spcPct val="76800"/>
              </a:lnSpc>
              <a:spcBef>
                <a:spcPts val="754"/>
              </a:spcBef>
            </a:pPr>
            <a:r>
              <a:rPr sz="2400" spc="-6" dirty="0">
                <a:latin typeface="Carlito"/>
                <a:cs typeface="Carlito"/>
              </a:rPr>
              <a:t>“Unified </a:t>
            </a:r>
            <a:r>
              <a:rPr sz="2400" dirty="0">
                <a:latin typeface="Carlito"/>
                <a:cs typeface="Carlito"/>
              </a:rPr>
              <a:t>method” </a:t>
            </a:r>
            <a:r>
              <a:rPr sz="2400" spc="-6" dirty="0">
                <a:latin typeface="Carlito"/>
                <a:cs typeface="Carlito"/>
              </a:rPr>
              <a:t>that would </a:t>
            </a:r>
            <a:r>
              <a:rPr sz="2400" dirty="0">
                <a:latin typeface="Carlito"/>
                <a:cs typeface="Carlito"/>
              </a:rPr>
              <a:t>combine </a:t>
            </a:r>
            <a:r>
              <a:rPr sz="2400" spc="-6" dirty="0">
                <a:latin typeface="Carlito"/>
                <a:cs typeface="Carlito"/>
              </a:rPr>
              <a:t>the best features of </a:t>
            </a:r>
            <a:r>
              <a:rPr sz="2400" dirty="0">
                <a:latin typeface="Carlito"/>
                <a:cs typeface="Carlito"/>
              </a:rPr>
              <a:t>each </a:t>
            </a:r>
            <a:r>
              <a:rPr sz="2400" spc="-6" dirty="0">
                <a:latin typeface="Carlito"/>
                <a:cs typeface="Carlito"/>
              </a:rPr>
              <a:t>of </a:t>
            </a:r>
            <a:r>
              <a:rPr sz="2400" dirty="0">
                <a:latin typeface="Carlito"/>
                <a:cs typeface="Carlito"/>
              </a:rPr>
              <a:t>their  </a:t>
            </a:r>
            <a:r>
              <a:rPr sz="2400" spc="-6" dirty="0">
                <a:latin typeface="Carlito"/>
                <a:cs typeface="Carlito"/>
              </a:rPr>
              <a:t>individual object-oriented </a:t>
            </a:r>
            <a:r>
              <a:rPr sz="2400" spc="-11" dirty="0">
                <a:latin typeface="Carlito"/>
                <a:cs typeface="Carlito"/>
              </a:rPr>
              <a:t>analysis </a:t>
            </a:r>
            <a:r>
              <a:rPr sz="2400" dirty="0">
                <a:latin typeface="Carlito"/>
                <a:cs typeface="Carlito"/>
              </a:rPr>
              <a:t>and </a:t>
            </a:r>
            <a:r>
              <a:rPr sz="2400" spc="-6" dirty="0">
                <a:latin typeface="Carlito"/>
                <a:cs typeface="Carlito"/>
              </a:rPr>
              <a:t>design</a:t>
            </a:r>
            <a:r>
              <a:rPr sz="2400" spc="17" dirty="0">
                <a:latin typeface="Carlito"/>
                <a:cs typeface="Carlito"/>
              </a:rPr>
              <a:t> </a:t>
            </a:r>
            <a:r>
              <a:rPr sz="2400" spc="-6" dirty="0">
                <a:latin typeface="Carlito"/>
                <a:cs typeface="Carlito"/>
              </a:rPr>
              <a:t>methods.</a:t>
            </a:r>
            <a:endParaRPr sz="2400">
              <a:latin typeface="Carlito"/>
              <a:cs typeface="Carlito"/>
            </a:endParaRPr>
          </a:p>
        </p:txBody>
      </p:sp>
      <p:sp>
        <p:nvSpPr>
          <p:cNvPr id="6" name="object 6"/>
          <p:cNvSpPr txBox="1"/>
          <p:nvPr/>
        </p:nvSpPr>
        <p:spPr>
          <a:xfrm>
            <a:off x="86613" y="3204604"/>
            <a:ext cx="329692" cy="382733"/>
          </a:xfrm>
          <a:prstGeom prst="rect">
            <a:avLst/>
          </a:prstGeom>
        </p:spPr>
        <p:txBody>
          <a:bodyPr vert="horz" wrap="square" lIns="0" tIns="13272" rIns="0" bIns="0" rtlCol="0">
            <a:spAutoFit/>
          </a:bodyPr>
          <a:lstStyle/>
          <a:p>
            <a:pPr marL="13970">
              <a:spcBef>
                <a:spcPts val="105"/>
              </a:spcBef>
            </a:pPr>
            <a:r>
              <a:rPr sz="2400" spc="-6" dirty="0">
                <a:latin typeface="Wingdings"/>
                <a:cs typeface="Wingdings"/>
              </a:rPr>
              <a:t></a:t>
            </a:r>
            <a:endParaRPr sz="2400">
              <a:latin typeface="Wingdings"/>
              <a:cs typeface="Wingdings"/>
            </a:endParaRPr>
          </a:p>
        </p:txBody>
      </p:sp>
      <p:sp>
        <p:nvSpPr>
          <p:cNvPr id="7" name="object 7"/>
          <p:cNvSpPr txBox="1"/>
          <p:nvPr/>
        </p:nvSpPr>
        <p:spPr>
          <a:xfrm>
            <a:off x="460450" y="3504679"/>
            <a:ext cx="8947087" cy="950068"/>
          </a:xfrm>
          <a:prstGeom prst="rect">
            <a:avLst/>
          </a:prstGeom>
        </p:spPr>
        <p:txBody>
          <a:bodyPr vert="horz" wrap="square" lIns="0" tIns="106871" rIns="0" bIns="0" rtlCol="0">
            <a:spAutoFit/>
          </a:bodyPr>
          <a:lstStyle/>
          <a:p>
            <a:pPr marL="13970" marR="5588" algn="just">
              <a:lnSpc>
                <a:spcPct val="76400"/>
              </a:lnSpc>
              <a:spcBef>
                <a:spcPts val="841"/>
              </a:spcBef>
            </a:pPr>
            <a:r>
              <a:rPr sz="2400" spc="-6" dirty="0">
                <a:latin typeface="Carlito"/>
                <a:cs typeface="Carlito"/>
              </a:rPr>
              <a:t>The </a:t>
            </a:r>
            <a:r>
              <a:rPr sz="2400" spc="-11" dirty="0">
                <a:latin typeface="Carlito"/>
                <a:cs typeface="Carlito"/>
              </a:rPr>
              <a:t>result </a:t>
            </a:r>
            <a:r>
              <a:rPr sz="2400" spc="-6" dirty="0">
                <a:latin typeface="Carlito"/>
                <a:cs typeface="Carlito"/>
              </a:rPr>
              <a:t>was </a:t>
            </a:r>
            <a:r>
              <a:rPr sz="2400" dirty="0">
                <a:latin typeface="Carlito"/>
                <a:cs typeface="Carlito"/>
              </a:rPr>
              <a:t>UML—a </a:t>
            </a:r>
            <a:r>
              <a:rPr sz="2400" spc="-6" dirty="0">
                <a:latin typeface="Carlito"/>
                <a:cs typeface="Carlito"/>
              </a:rPr>
              <a:t>unified modeling language </a:t>
            </a:r>
            <a:r>
              <a:rPr sz="2400" dirty="0">
                <a:latin typeface="Carlito"/>
                <a:cs typeface="Carlito"/>
              </a:rPr>
              <a:t>that </a:t>
            </a:r>
            <a:r>
              <a:rPr sz="2400" spc="-6" dirty="0">
                <a:latin typeface="Carlito"/>
                <a:cs typeface="Carlito"/>
              </a:rPr>
              <a:t>contains </a:t>
            </a:r>
            <a:r>
              <a:rPr sz="2400" dirty="0">
                <a:latin typeface="Carlito"/>
                <a:cs typeface="Carlito"/>
              </a:rPr>
              <a:t>a  </a:t>
            </a:r>
            <a:r>
              <a:rPr sz="2400" spc="-6" dirty="0">
                <a:latin typeface="Carlito"/>
                <a:cs typeface="Carlito"/>
              </a:rPr>
              <a:t>robust notation for </a:t>
            </a:r>
            <a:r>
              <a:rPr sz="2400" dirty="0">
                <a:latin typeface="Carlito"/>
                <a:cs typeface="Carlito"/>
              </a:rPr>
              <a:t>the modeling and </a:t>
            </a:r>
            <a:r>
              <a:rPr sz="2400" spc="-6" dirty="0">
                <a:latin typeface="Carlito"/>
                <a:cs typeface="Carlito"/>
              </a:rPr>
              <a:t>development of </a:t>
            </a:r>
            <a:r>
              <a:rPr sz="2400" spc="6" dirty="0">
                <a:latin typeface="Carlito"/>
                <a:cs typeface="Carlito"/>
              </a:rPr>
              <a:t>object-  </a:t>
            </a:r>
            <a:r>
              <a:rPr sz="2400" spc="-6" dirty="0">
                <a:latin typeface="Carlito"/>
                <a:cs typeface="Carlito"/>
              </a:rPr>
              <a:t>oriented systems.</a:t>
            </a:r>
            <a:endParaRPr sz="2400">
              <a:latin typeface="Carlito"/>
              <a:cs typeface="Carlito"/>
            </a:endParaRPr>
          </a:p>
        </p:txBody>
      </p:sp>
    </p:spTree>
    <p:extLst>
      <p:ext uri="{BB962C8B-B14F-4D97-AF65-F5344CB8AC3E}">
        <p14:creationId xmlns:p14="http://schemas.microsoft.com/office/powerpoint/2010/main" val="14801037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4450"/>
            <a:ext cx="10058400" cy="7543798"/>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1433043" y="6981182"/>
            <a:ext cx="7193852" cy="682046"/>
          </a:xfrm>
          <a:prstGeom prst="rect">
            <a:avLst/>
          </a:prstGeom>
        </p:spPr>
        <p:txBody>
          <a:bodyPr vert="horz" wrap="square" lIns="0" tIns="13272" rIns="0" bIns="0" rtlCol="0" anchor="ctr">
            <a:spAutoFit/>
          </a:bodyPr>
          <a:lstStyle/>
          <a:p>
            <a:pPr marL="13970">
              <a:lnSpc>
                <a:spcPct val="100000"/>
              </a:lnSpc>
              <a:spcBef>
                <a:spcPts val="105"/>
              </a:spcBef>
            </a:pPr>
            <a:r>
              <a:rPr sz="4345" b="1" spc="-6" dirty="0" smtClean="0">
                <a:solidFill>
                  <a:srgbClr val="6F2F9F"/>
                </a:solidFill>
                <a:latin typeface="Carlito"/>
                <a:cs typeface="Carlito"/>
              </a:rPr>
              <a:t>The </a:t>
            </a:r>
            <a:r>
              <a:rPr sz="4345" b="1" dirty="0">
                <a:solidFill>
                  <a:srgbClr val="6F2F9F"/>
                </a:solidFill>
                <a:latin typeface="Carlito"/>
                <a:cs typeface="Carlito"/>
              </a:rPr>
              <a:t>Unified</a:t>
            </a:r>
            <a:r>
              <a:rPr sz="4345" b="1" spc="11" dirty="0">
                <a:solidFill>
                  <a:srgbClr val="6F2F9F"/>
                </a:solidFill>
                <a:latin typeface="Carlito"/>
                <a:cs typeface="Carlito"/>
              </a:rPr>
              <a:t> </a:t>
            </a:r>
            <a:r>
              <a:rPr sz="4345" b="1" spc="-6" dirty="0">
                <a:solidFill>
                  <a:srgbClr val="6F2F9F"/>
                </a:solidFill>
                <a:latin typeface="Carlito"/>
                <a:cs typeface="Carlito"/>
              </a:rPr>
              <a:t>Process</a:t>
            </a:r>
            <a:endParaRPr sz="4345" dirty="0">
              <a:latin typeface="Carlito"/>
              <a:cs typeface="Carlito"/>
            </a:endParaRPr>
          </a:p>
        </p:txBody>
      </p:sp>
    </p:spTree>
    <p:extLst>
      <p:ext uri="{BB962C8B-B14F-4D97-AF65-F5344CB8AC3E}">
        <p14:creationId xmlns:p14="http://schemas.microsoft.com/office/powerpoint/2010/main" val="5129075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9991" y="132528"/>
            <a:ext cx="4794504" cy="321178"/>
          </a:xfrm>
          <a:prstGeom prst="rect">
            <a:avLst/>
          </a:prstGeom>
        </p:spPr>
        <p:txBody>
          <a:bodyPr vert="horz" wrap="square" lIns="0" tIns="13272" rIns="0" bIns="0" rtlCol="0" anchor="ctr">
            <a:spAutoFit/>
          </a:bodyPr>
          <a:lstStyle/>
          <a:p>
            <a:pPr marL="13970">
              <a:lnSpc>
                <a:spcPct val="100000"/>
              </a:lnSpc>
              <a:spcBef>
                <a:spcPts val="105"/>
              </a:spcBef>
            </a:pPr>
            <a:r>
              <a:rPr sz="2000" b="1" u="heavy" spc="-11" dirty="0">
                <a:uFill>
                  <a:solidFill>
                    <a:srgbClr val="6F2F9F"/>
                  </a:solidFill>
                </a:uFill>
                <a:latin typeface="Carlito"/>
                <a:cs typeface="Carlito"/>
              </a:rPr>
              <a:t>Phases </a:t>
            </a:r>
            <a:r>
              <a:rPr sz="2000" b="1" u="heavy" spc="-6" dirty="0">
                <a:uFill>
                  <a:solidFill>
                    <a:srgbClr val="6F2F9F"/>
                  </a:solidFill>
                </a:uFill>
                <a:latin typeface="Carlito"/>
                <a:cs typeface="Carlito"/>
              </a:rPr>
              <a:t>of the Unified</a:t>
            </a:r>
            <a:r>
              <a:rPr sz="2000" b="1" u="heavy" spc="33" dirty="0">
                <a:uFill>
                  <a:solidFill>
                    <a:srgbClr val="6F2F9F"/>
                  </a:solidFill>
                </a:uFill>
                <a:latin typeface="Carlito"/>
                <a:cs typeface="Carlito"/>
              </a:rPr>
              <a:t> </a:t>
            </a:r>
            <a:r>
              <a:rPr sz="2000" b="1" u="heavy" spc="-11" dirty="0">
                <a:uFill>
                  <a:solidFill>
                    <a:srgbClr val="6F2F9F"/>
                  </a:solidFill>
                </a:uFill>
                <a:latin typeface="Carlito"/>
                <a:cs typeface="Carlito"/>
              </a:rPr>
              <a:t>Process</a:t>
            </a:r>
            <a:endParaRPr sz="2000">
              <a:latin typeface="Carlito"/>
              <a:cs typeface="Carlito"/>
            </a:endParaRPr>
          </a:p>
        </p:txBody>
      </p:sp>
      <p:sp>
        <p:nvSpPr>
          <p:cNvPr id="3" name="object 3"/>
          <p:cNvSpPr txBox="1"/>
          <p:nvPr/>
        </p:nvSpPr>
        <p:spPr>
          <a:xfrm>
            <a:off x="86613" y="1058391"/>
            <a:ext cx="314325" cy="322589"/>
          </a:xfrm>
          <a:prstGeom prst="rect">
            <a:avLst/>
          </a:prstGeom>
        </p:spPr>
        <p:txBody>
          <a:bodyPr vert="horz" wrap="square" lIns="0" tIns="14669" rIns="0" bIns="0" rtlCol="0">
            <a:spAutoFit/>
          </a:bodyPr>
          <a:lstStyle/>
          <a:p>
            <a:pPr marL="13970">
              <a:spcBef>
                <a:spcPts val="116"/>
              </a:spcBef>
            </a:pPr>
            <a:r>
              <a:rPr sz="2000" dirty="0">
                <a:latin typeface="Wingdings"/>
                <a:cs typeface="Wingdings"/>
              </a:rPr>
              <a:t></a:t>
            </a:r>
            <a:endParaRPr sz="2000">
              <a:latin typeface="Wingdings"/>
              <a:cs typeface="Wingdings"/>
            </a:endParaRPr>
          </a:p>
        </p:txBody>
      </p:sp>
      <p:sp>
        <p:nvSpPr>
          <p:cNvPr id="4" name="object 4"/>
          <p:cNvSpPr txBox="1"/>
          <p:nvPr/>
        </p:nvSpPr>
        <p:spPr>
          <a:xfrm>
            <a:off x="460450" y="1303147"/>
            <a:ext cx="7938453" cy="590354"/>
          </a:xfrm>
          <a:prstGeom prst="rect">
            <a:avLst/>
          </a:prstGeom>
        </p:spPr>
        <p:txBody>
          <a:bodyPr vert="horz" wrap="square" lIns="0" tIns="115253" rIns="0" bIns="0" rtlCol="0">
            <a:spAutoFit/>
          </a:bodyPr>
          <a:lstStyle/>
          <a:p>
            <a:pPr marL="13970" marR="5588">
              <a:lnSpc>
                <a:spcPct val="76500"/>
              </a:lnSpc>
              <a:spcBef>
                <a:spcPts val="907"/>
              </a:spcBef>
            </a:pPr>
            <a:r>
              <a:rPr sz="2000" spc="-6" dirty="0">
                <a:latin typeface="Carlito"/>
                <a:cs typeface="Carlito"/>
              </a:rPr>
              <a:t>The </a:t>
            </a:r>
            <a:r>
              <a:rPr sz="2000" b="1" u="heavy" spc="-6" dirty="0">
                <a:uFill>
                  <a:solidFill>
                    <a:srgbClr val="6F2F9F"/>
                  </a:solidFill>
                </a:uFill>
                <a:latin typeface="Carlito"/>
                <a:cs typeface="Carlito"/>
              </a:rPr>
              <a:t>Inception </a:t>
            </a:r>
            <a:r>
              <a:rPr sz="2000" b="1" u="heavy" dirty="0">
                <a:uFill>
                  <a:solidFill>
                    <a:srgbClr val="6F2F9F"/>
                  </a:solidFill>
                </a:uFill>
                <a:latin typeface="Carlito"/>
                <a:cs typeface="Carlito"/>
              </a:rPr>
              <a:t>phase</a:t>
            </a:r>
            <a:r>
              <a:rPr sz="2000" b="1" dirty="0">
                <a:latin typeface="Carlito"/>
                <a:cs typeface="Carlito"/>
              </a:rPr>
              <a:t> </a:t>
            </a:r>
            <a:r>
              <a:rPr sz="2000" dirty="0">
                <a:latin typeface="Carlito"/>
                <a:cs typeface="Carlito"/>
              </a:rPr>
              <a:t>of </a:t>
            </a:r>
            <a:r>
              <a:rPr sz="2000" spc="-6" dirty="0">
                <a:latin typeface="Carlito"/>
                <a:cs typeface="Carlito"/>
              </a:rPr>
              <a:t>the </a:t>
            </a:r>
            <a:r>
              <a:rPr sz="2000" spc="6" dirty="0">
                <a:latin typeface="Carlito"/>
                <a:cs typeface="Carlito"/>
              </a:rPr>
              <a:t>UP </a:t>
            </a:r>
            <a:r>
              <a:rPr sz="2000" spc="-6" dirty="0">
                <a:latin typeface="Carlito"/>
                <a:cs typeface="Carlito"/>
              </a:rPr>
              <a:t>encompasses both customer  communication and planning</a:t>
            </a:r>
            <a:r>
              <a:rPr sz="2000" spc="11" dirty="0">
                <a:latin typeface="Carlito"/>
                <a:cs typeface="Carlito"/>
              </a:rPr>
              <a:t> </a:t>
            </a:r>
            <a:r>
              <a:rPr sz="2000" spc="-6" dirty="0">
                <a:latin typeface="Carlito"/>
                <a:cs typeface="Carlito"/>
              </a:rPr>
              <a:t>activities.</a:t>
            </a:r>
            <a:endParaRPr sz="2000">
              <a:latin typeface="Carlito"/>
              <a:cs typeface="Carlito"/>
            </a:endParaRPr>
          </a:p>
        </p:txBody>
      </p:sp>
      <p:sp>
        <p:nvSpPr>
          <p:cNvPr id="5" name="object 5"/>
          <p:cNvSpPr txBox="1"/>
          <p:nvPr/>
        </p:nvSpPr>
        <p:spPr>
          <a:xfrm>
            <a:off x="86613" y="2035733"/>
            <a:ext cx="347155" cy="322589"/>
          </a:xfrm>
          <a:prstGeom prst="rect">
            <a:avLst/>
          </a:prstGeom>
        </p:spPr>
        <p:txBody>
          <a:bodyPr vert="horz" wrap="square" lIns="0" tIns="14669" rIns="0" bIns="0" rtlCol="0">
            <a:spAutoFit/>
          </a:bodyPr>
          <a:lstStyle/>
          <a:p>
            <a:pPr marL="13970">
              <a:spcBef>
                <a:spcPts val="116"/>
              </a:spcBef>
            </a:pPr>
            <a:r>
              <a:rPr sz="2000" dirty="0">
                <a:latin typeface="Wingdings"/>
                <a:cs typeface="Wingdings"/>
              </a:rPr>
              <a:t></a:t>
            </a:r>
            <a:endParaRPr sz="2000">
              <a:latin typeface="Wingdings"/>
              <a:cs typeface="Wingdings"/>
            </a:endParaRPr>
          </a:p>
        </p:txBody>
      </p:sp>
      <p:sp>
        <p:nvSpPr>
          <p:cNvPr id="6" name="object 6"/>
          <p:cNvSpPr txBox="1"/>
          <p:nvPr/>
        </p:nvSpPr>
        <p:spPr>
          <a:xfrm>
            <a:off x="460450" y="2364727"/>
            <a:ext cx="8983407" cy="827471"/>
          </a:xfrm>
          <a:prstGeom prst="rect">
            <a:avLst/>
          </a:prstGeom>
        </p:spPr>
        <p:txBody>
          <a:bodyPr vert="horz" wrap="square" lIns="0" tIns="97092" rIns="0" bIns="0" rtlCol="0">
            <a:spAutoFit/>
          </a:bodyPr>
          <a:lstStyle/>
          <a:p>
            <a:pPr marL="13970" marR="5588">
              <a:lnSpc>
                <a:spcPct val="79300"/>
              </a:lnSpc>
              <a:spcBef>
                <a:spcPts val="765"/>
              </a:spcBef>
            </a:pPr>
            <a:r>
              <a:rPr sz="2000" dirty="0">
                <a:latin typeface="Carlito"/>
                <a:cs typeface="Carlito"/>
              </a:rPr>
              <a:t>By </a:t>
            </a:r>
            <a:r>
              <a:rPr sz="2000" spc="-6" dirty="0">
                <a:latin typeface="Carlito"/>
                <a:cs typeface="Carlito"/>
              </a:rPr>
              <a:t>collaborating </a:t>
            </a:r>
            <a:r>
              <a:rPr sz="2000" dirty="0">
                <a:latin typeface="Carlito"/>
                <a:cs typeface="Carlito"/>
              </a:rPr>
              <a:t>with </a:t>
            </a:r>
            <a:r>
              <a:rPr sz="2000" spc="-6" dirty="0">
                <a:latin typeface="Carlito"/>
                <a:cs typeface="Carlito"/>
              </a:rPr>
              <a:t>stakeholders, business </a:t>
            </a:r>
            <a:r>
              <a:rPr sz="2000" dirty="0">
                <a:latin typeface="Carlito"/>
                <a:cs typeface="Carlito"/>
              </a:rPr>
              <a:t>requirements </a:t>
            </a:r>
            <a:r>
              <a:rPr sz="2000" spc="-6" dirty="0">
                <a:latin typeface="Carlito"/>
                <a:cs typeface="Carlito"/>
              </a:rPr>
              <a:t>for </a:t>
            </a:r>
            <a:r>
              <a:rPr sz="2000" dirty="0">
                <a:latin typeface="Carlito"/>
                <a:cs typeface="Carlito"/>
              </a:rPr>
              <a:t>the  </a:t>
            </a:r>
            <a:r>
              <a:rPr sz="2000" spc="-6" dirty="0">
                <a:latin typeface="Carlito"/>
                <a:cs typeface="Carlito"/>
              </a:rPr>
              <a:t>software </a:t>
            </a:r>
            <a:r>
              <a:rPr sz="2000" dirty="0">
                <a:latin typeface="Carlito"/>
                <a:cs typeface="Carlito"/>
              </a:rPr>
              <a:t>are </a:t>
            </a:r>
            <a:r>
              <a:rPr sz="2000" spc="-6" dirty="0">
                <a:latin typeface="Carlito"/>
                <a:cs typeface="Carlito"/>
              </a:rPr>
              <a:t>identified; </a:t>
            </a:r>
            <a:r>
              <a:rPr sz="2000" dirty="0">
                <a:latin typeface="Carlito"/>
                <a:cs typeface="Carlito"/>
              </a:rPr>
              <a:t>a rough architecture </a:t>
            </a:r>
            <a:r>
              <a:rPr sz="2000" spc="-6" dirty="0">
                <a:latin typeface="Carlito"/>
                <a:cs typeface="Carlito"/>
              </a:rPr>
              <a:t>for </a:t>
            </a:r>
            <a:r>
              <a:rPr sz="2000" dirty="0">
                <a:latin typeface="Carlito"/>
                <a:cs typeface="Carlito"/>
              </a:rPr>
              <a:t>the </a:t>
            </a:r>
            <a:r>
              <a:rPr sz="2000" spc="-6" dirty="0">
                <a:latin typeface="Carlito"/>
                <a:cs typeface="Carlito"/>
              </a:rPr>
              <a:t>system </a:t>
            </a:r>
            <a:r>
              <a:rPr sz="2000" dirty="0">
                <a:latin typeface="Carlito"/>
                <a:cs typeface="Carlito"/>
              </a:rPr>
              <a:t>is  </a:t>
            </a:r>
            <a:r>
              <a:rPr sz="2000" spc="-6" dirty="0">
                <a:latin typeface="Carlito"/>
                <a:cs typeface="Carlito"/>
              </a:rPr>
              <a:t>proposed; </a:t>
            </a:r>
            <a:r>
              <a:rPr sz="2000" dirty="0">
                <a:latin typeface="Carlito"/>
                <a:cs typeface="Carlito"/>
              </a:rPr>
              <a:t>and a </a:t>
            </a:r>
            <a:r>
              <a:rPr sz="2000" spc="-6" dirty="0">
                <a:latin typeface="Carlito"/>
                <a:cs typeface="Carlito"/>
              </a:rPr>
              <a:t>plan </a:t>
            </a:r>
            <a:r>
              <a:rPr sz="2000" dirty="0">
                <a:latin typeface="Carlito"/>
                <a:cs typeface="Carlito"/>
              </a:rPr>
              <a:t>for the </a:t>
            </a:r>
            <a:r>
              <a:rPr sz="2000" spc="-6" dirty="0">
                <a:latin typeface="Carlito"/>
                <a:cs typeface="Carlito"/>
              </a:rPr>
              <a:t>iterative, incremental nature of </a:t>
            </a:r>
            <a:r>
              <a:rPr sz="2000" dirty="0">
                <a:latin typeface="Carlito"/>
                <a:cs typeface="Carlito"/>
              </a:rPr>
              <a:t>the  ensuing </a:t>
            </a:r>
            <a:r>
              <a:rPr sz="2000" spc="-6" dirty="0">
                <a:latin typeface="Carlito"/>
                <a:cs typeface="Carlito"/>
              </a:rPr>
              <a:t>project </a:t>
            </a:r>
            <a:r>
              <a:rPr sz="2000" dirty="0">
                <a:latin typeface="Carlito"/>
                <a:cs typeface="Carlito"/>
              </a:rPr>
              <a:t>is </a:t>
            </a:r>
            <a:r>
              <a:rPr sz="2000" spc="-6" dirty="0">
                <a:latin typeface="Carlito"/>
                <a:cs typeface="Carlito"/>
              </a:rPr>
              <a:t>developed.</a:t>
            </a:r>
            <a:endParaRPr sz="2000">
              <a:latin typeface="Carlito"/>
              <a:cs typeface="Carlito"/>
            </a:endParaRPr>
          </a:p>
        </p:txBody>
      </p:sp>
      <p:sp>
        <p:nvSpPr>
          <p:cNvPr id="7" name="object 7"/>
          <p:cNvSpPr txBox="1"/>
          <p:nvPr/>
        </p:nvSpPr>
        <p:spPr>
          <a:xfrm>
            <a:off x="86613" y="3749433"/>
            <a:ext cx="347155" cy="322589"/>
          </a:xfrm>
          <a:prstGeom prst="rect">
            <a:avLst/>
          </a:prstGeom>
        </p:spPr>
        <p:txBody>
          <a:bodyPr vert="horz" wrap="square" lIns="0" tIns="14669" rIns="0" bIns="0" rtlCol="0">
            <a:spAutoFit/>
          </a:bodyPr>
          <a:lstStyle/>
          <a:p>
            <a:pPr marL="13970">
              <a:spcBef>
                <a:spcPts val="116"/>
              </a:spcBef>
            </a:pPr>
            <a:r>
              <a:rPr sz="2000" dirty="0">
                <a:latin typeface="Wingdings"/>
                <a:cs typeface="Wingdings"/>
              </a:rPr>
              <a:t></a:t>
            </a:r>
            <a:endParaRPr sz="2000">
              <a:latin typeface="Wingdings"/>
              <a:cs typeface="Wingdings"/>
            </a:endParaRPr>
          </a:p>
        </p:txBody>
      </p:sp>
      <p:sp>
        <p:nvSpPr>
          <p:cNvPr id="8" name="object 8"/>
          <p:cNvSpPr txBox="1"/>
          <p:nvPr/>
        </p:nvSpPr>
        <p:spPr>
          <a:xfrm>
            <a:off x="460450" y="4078288"/>
            <a:ext cx="9331960" cy="1070614"/>
          </a:xfrm>
          <a:prstGeom prst="rect">
            <a:avLst/>
          </a:prstGeom>
        </p:spPr>
        <p:txBody>
          <a:bodyPr vert="horz" wrap="square" lIns="0" tIns="97092" rIns="0" bIns="0" rtlCol="0">
            <a:spAutoFit/>
          </a:bodyPr>
          <a:lstStyle/>
          <a:p>
            <a:pPr marL="13970" marR="5588">
              <a:lnSpc>
                <a:spcPct val="79300"/>
              </a:lnSpc>
              <a:spcBef>
                <a:spcPts val="765"/>
              </a:spcBef>
            </a:pPr>
            <a:r>
              <a:rPr sz="2000" spc="-6" dirty="0">
                <a:latin typeface="Carlito"/>
                <a:cs typeface="Carlito"/>
              </a:rPr>
              <a:t>Architecture </a:t>
            </a:r>
            <a:r>
              <a:rPr sz="2000" dirty="0">
                <a:latin typeface="Carlito"/>
                <a:cs typeface="Carlito"/>
              </a:rPr>
              <a:t>at this </a:t>
            </a:r>
            <a:r>
              <a:rPr sz="2000" spc="-6" dirty="0">
                <a:latin typeface="Carlito"/>
                <a:cs typeface="Carlito"/>
              </a:rPr>
              <a:t>point </a:t>
            </a:r>
            <a:r>
              <a:rPr sz="2000" dirty="0">
                <a:latin typeface="Carlito"/>
                <a:cs typeface="Carlito"/>
              </a:rPr>
              <a:t>is </a:t>
            </a:r>
            <a:r>
              <a:rPr sz="2000" spc="-6" dirty="0">
                <a:latin typeface="Carlito"/>
                <a:cs typeface="Carlito"/>
              </a:rPr>
              <a:t>nothing </a:t>
            </a:r>
            <a:r>
              <a:rPr sz="2000" dirty="0">
                <a:latin typeface="Carlito"/>
                <a:cs typeface="Carlito"/>
              </a:rPr>
              <a:t>more than a </a:t>
            </a:r>
            <a:r>
              <a:rPr sz="2000" spc="-6" dirty="0">
                <a:latin typeface="Carlito"/>
                <a:cs typeface="Carlito"/>
              </a:rPr>
              <a:t>tentative outline of  </a:t>
            </a:r>
            <a:r>
              <a:rPr sz="2000" dirty="0">
                <a:latin typeface="Carlito"/>
                <a:cs typeface="Carlito"/>
              </a:rPr>
              <a:t>major </a:t>
            </a:r>
            <a:r>
              <a:rPr sz="2000" spc="-6" dirty="0">
                <a:latin typeface="Carlito"/>
                <a:cs typeface="Carlito"/>
              </a:rPr>
              <a:t>subsystems </a:t>
            </a:r>
            <a:r>
              <a:rPr sz="2000" dirty="0">
                <a:latin typeface="Carlito"/>
                <a:cs typeface="Carlito"/>
              </a:rPr>
              <a:t>and the </a:t>
            </a:r>
            <a:r>
              <a:rPr sz="2000" spc="-6" dirty="0">
                <a:latin typeface="Carlito"/>
                <a:cs typeface="Carlito"/>
              </a:rPr>
              <a:t>function </a:t>
            </a:r>
            <a:r>
              <a:rPr sz="2000" dirty="0">
                <a:latin typeface="Carlito"/>
                <a:cs typeface="Carlito"/>
              </a:rPr>
              <a:t>and </a:t>
            </a:r>
            <a:r>
              <a:rPr sz="2000" spc="-6" dirty="0">
                <a:latin typeface="Carlito"/>
                <a:cs typeface="Carlito"/>
              </a:rPr>
              <a:t>features </a:t>
            </a:r>
            <a:r>
              <a:rPr sz="2000" dirty="0">
                <a:latin typeface="Carlito"/>
                <a:cs typeface="Carlito"/>
              </a:rPr>
              <a:t>that </a:t>
            </a:r>
            <a:r>
              <a:rPr sz="2000" spc="-6" dirty="0">
                <a:latin typeface="Carlito"/>
                <a:cs typeface="Carlito"/>
              </a:rPr>
              <a:t>populate  </a:t>
            </a:r>
            <a:r>
              <a:rPr sz="2000" dirty="0">
                <a:latin typeface="Carlito"/>
                <a:cs typeface="Carlito"/>
              </a:rPr>
              <a:t>them. </a:t>
            </a:r>
            <a:r>
              <a:rPr sz="2000" spc="-6" dirty="0">
                <a:latin typeface="Carlito"/>
                <a:cs typeface="Carlito"/>
              </a:rPr>
              <a:t>Later, </a:t>
            </a:r>
            <a:r>
              <a:rPr sz="2000" dirty="0">
                <a:latin typeface="Carlito"/>
                <a:cs typeface="Carlito"/>
              </a:rPr>
              <a:t>the </a:t>
            </a:r>
            <a:r>
              <a:rPr sz="2000" spc="-6" dirty="0">
                <a:latin typeface="Carlito"/>
                <a:cs typeface="Carlito"/>
              </a:rPr>
              <a:t>architecture </a:t>
            </a:r>
            <a:r>
              <a:rPr sz="2000" dirty="0">
                <a:latin typeface="Carlito"/>
                <a:cs typeface="Carlito"/>
              </a:rPr>
              <a:t>will </a:t>
            </a:r>
            <a:r>
              <a:rPr sz="2000" spc="-6" dirty="0">
                <a:latin typeface="Carlito"/>
                <a:cs typeface="Carlito"/>
              </a:rPr>
              <a:t>be refined </a:t>
            </a:r>
            <a:r>
              <a:rPr sz="2000" dirty="0">
                <a:latin typeface="Carlito"/>
                <a:cs typeface="Carlito"/>
              </a:rPr>
              <a:t>and </a:t>
            </a:r>
            <a:r>
              <a:rPr sz="2000" spc="-6" dirty="0">
                <a:latin typeface="Carlito"/>
                <a:cs typeface="Carlito"/>
              </a:rPr>
              <a:t>expanded into </a:t>
            </a:r>
            <a:r>
              <a:rPr sz="2000" dirty="0">
                <a:latin typeface="Carlito"/>
                <a:cs typeface="Carlito"/>
              </a:rPr>
              <a:t>a </a:t>
            </a:r>
            <a:r>
              <a:rPr sz="2000" spc="-6" dirty="0">
                <a:latin typeface="Carlito"/>
                <a:cs typeface="Carlito"/>
              </a:rPr>
              <a:t>set  of models </a:t>
            </a:r>
            <a:r>
              <a:rPr sz="2000" dirty="0">
                <a:latin typeface="Carlito"/>
                <a:cs typeface="Carlito"/>
              </a:rPr>
              <a:t>that will represent </a:t>
            </a:r>
            <a:r>
              <a:rPr sz="2000" spc="-6" dirty="0">
                <a:latin typeface="Carlito"/>
                <a:cs typeface="Carlito"/>
              </a:rPr>
              <a:t>different views of </a:t>
            </a:r>
            <a:r>
              <a:rPr sz="2000" dirty="0">
                <a:latin typeface="Carlito"/>
                <a:cs typeface="Carlito"/>
              </a:rPr>
              <a:t>the</a:t>
            </a:r>
            <a:r>
              <a:rPr sz="2000" spc="-22" dirty="0">
                <a:latin typeface="Carlito"/>
                <a:cs typeface="Carlito"/>
              </a:rPr>
              <a:t> </a:t>
            </a:r>
            <a:r>
              <a:rPr sz="2000" spc="-6" dirty="0">
                <a:latin typeface="Carlito"/>
                <a:cs typeface="Carlito"/>
              </a:rPr>
              <a:t>system.</a:t>
            </a:r>
            <a:endParaRPr sz="2000">
              <a:latin typeface="Carlito"/>
              <a:cs typeface="Carlito"/>
            </a:endParaRPr>
          </a:p>
        </p:txBody>
      </p:sp>
      <p:sp>
        <p:nvSpPr>
          <p:cNvPr id="9" name="object 9"/>
          <p:cNvSpPr txBox="1"/>
          <p:nvPr/>
        </p:nvSpPr>
        <p:spPr>
          <a:xfrm>
            <a:off x="86613" y="5961248"/>
            <a:ext cx="314325" cy="321883"/>
          </a:xfrm>
          <a:prstGeom prst="rect">
            <a:avLst/>
          </a:prstGeom>
        </p:spPr>
        <p:txBody>
          <a:bodyPr vert="horz" wrap="square" lIns="0" tIns="13970" rIns="0" bIns="0" rtlCol="0">
            <a:spAutoFit/>
          </a:bodyPr>
          <a:lstStyle/>
          <a:p>
            <a:pPr marL="13970">
              <a:spcBef>
                <a:spcPts val="110"/>
              </a:spcBef>
            </a:pPr>
            <a:r>
              <a:rPr sz="2000" dirty="0">
                <a:latin typeface="Wingdings"/>
                <a:cs typeface="Wingdings"/>
              </a:rPr>
              <a:t></a:t>
            </a:r>
            <a:endParaRPr sz="2000">
              <a:latin typeface="Wingdings"/>
              <a:cs typeface="Wingdings"/>
            </a:endParaRPr>
          </a:p>
        </p:txBody>
      </p:sp>
      <p:sp>
        <p:nvSpPr>
          <p:cNvPr id="10" name="object 10"/>
          <p:cNvSpPr txBox="1"/>
          <p:nvPr/>
        </p:nvSpPr>
        <p:spPr>
          <a:xfrm>
            <a:off x="460450" y="6206002"/>
            <a:ext cx="8150098" cy="590354"/>
          </a:xfrm>
          <a:prstGeom prst="rect">
            <a:avLst/>
          </a:prstGeom>
        </p:spPr>
        <p:txBody>
          <a:bodyPr vert="horz" wrap="square" lIns="0" tIns="115253" rIns="0" bIns="0" rtlCol="0">
            <a:spAutoFit/>
          </a:bodyPr>
          <a:lstStyle/>
          <a:p>
            <a:pPr marL="13970" marR="5588">
              <a:lnSpc>
                <a:spcPct val="76500"/>
              </a:lnSpc>
              <a:spcBef>
                <a:spcPts val="907"/>
              </a:spcBef>
            </a:pPr>
            <a:r>
              <a:rPr sz="2000" spc="-6" dirty="0">
                <a:latin typeface="Carlito"/>
                <a:cs typeface="Carlito"/>
              </a:rPr>
              <a:t>The </a:t>
            </a:r>
            <a:r>
              <a:rPr sz="2000" b="1" u="heavy" spc="-6" dirty="0">
                <a:uFill>
                  <a:solidFill>
                    <a:srgbClr val="6F2F9F"/>
                  </a:solidFill>
                </a:uFill>
                <a:latin typeface="Carlito"/>
                <a:cs typeface="Carlito"/>
              </a:rPr>
              <a:t>Elaboration </a:t>
            </a:r>
            <a:r>
              <a:rPr sz="2000" b="1" u="heavy" dirty="0">
                <a:uFill>
                  <a:solidFill>
                    <a:srgbClr val="6F2F9F"/>
                  </a:solidFill>
                </a:uFill>
                <a:latin typeface="Carlito"/>
                <a:cs typeface="Carlito"/>
              </a:rPr>
              <a:t>phase</a:t>
            </a:r>
            <a:r>
              <a:rPr sz="2000" b="1" dirty="0">
                <a:latin typeface="Carlito"/>
                <a:cs typeface="Carlito"/>
              </a:rPr>
              <a:t> </a:t>
            </a:r>
            <a:r>
              <a:rPr sz="2000" spc="-6" dirty="0">
                <a:latin typeface="Carlito"/>
                <a:cs typeface="Carlito"/>
              </a:rPr>
              <a:t>encompasses the communication </a:t>
            </a:r>
            <a:r>
              <a:rPr sz="2000" spc="-11" dirty="0">
                <a:latin typeface="Carlito"/>
                <a:cs typeface="Carlito"/>
              </a:rPr>
              <a:t>and  </a:t>
            </a:r>
            <a:r>
              <a:rPr sz="2000" spc="-6" dirty="0">
                <a:latin typeface="Carlito"/>
                <a:cs typeface="Carlito"/>
              </a:rPr>
              <a:t>modeling activities </a:t>
            </a:r>
            <a:r>
              <a:rPr sz="2000" dirty="0">
                <a:latin typeface="Carlito"/>
                <a:cs typeface="Carlito"/>
              </a:rPr>
              <a:t>of the </a:t>
            </a:r>
            <a:r>
              <a:rPr sz="2000" spc="-6" dirty="0">
                <a:latin typeface="Carlito"/>
                <a:cs typeface="Carlito"/>
              </a:rPr>
              <a:t>generic </a:t>
            </a:r>
            <a:r>
              <a:rPr sz="2000" dirty="0">
                <a:latin typeface="Carlito"/>
                <a:cs typeface="Carlito"/>
              </a:rPr>
              <a:t>process </a:t>
            </a:r>
            <a:r>
              <a:rPr sz="2000" dirty="0" smtClean="0">
                <a:latin typeface="Carlito"/>
                <a:cs typeface="Carlito"/>
              </a:rPr>
              <a:t>model</a:t>
            </a:r>
            <a:r>
              <a:rPr lang="en-US" sz="2000" dirty="0" smtClean="0">
                <a:latin typeface="Carlito"/>
                <a:cs typeface="Carlito"/>
              </a:rPr>
              <a:t>.</a:t>
            </a:r>
            <a:endParaRPr sz="2000" dirty="0">
              <a:latin typeface="Carlito"/>
              <a:cs typeface="Carlito"/>
            </a:endParaRPr>
          </a:p>
        </p:txBody>
      </p:sp>
    </p:spTree>
    <p:extLst>
      <p:ext uri="{BB962C8B-B14F-4D97-AF65-F5344CB8AC3E}">
        <p14:creationId xmlns:p14="http://schemas.microsoft.com/office/powerpoint/2010/main" val="210614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13" y="44450"/>
            <a:ext cx="329692" cy="321178"/>
          </a:xfrm>
          <a:prstGeom prst="rect">
            <a:avLst/>
          </a:prstGeom>
        </p:spPr>
        <p:txBody>
          <a:bodyPr vert="horz" wrap="square" lIns="0" tIns="13272" rIns="0" bIns="0" rtlCol="0">
            <a:spAutoFit/>
          </a:bodyPr>
          <a:lstStyle/>
          <a:p>
            <a:pPr marL="13970">
              <a:spcBef>
                <a:spcPts val="105"/>
              </a:spcBef>
            </a:pPr>
            <a:r>
              <a:rPr sz="2000" spc="-6" dirty="0">
                <a:latin typeface="Wingdings"/>
                <a:cs typeface="Wingdings"/>
              </a:rPr>
              <a:t></a:t>
            </a:r>
            <a:endParaRPr sz="2000">
              <a:latin typeface="Wingdings"/>
              <a:cs typeface="Wingdings"/>
            </a:endParaRPr>
          </a:p>
        </p:txBody>
      </p:sp>
      <p:sp>
        <p:nvSpPr>
          <p:cNvPr id="3" name="object 3"/>
          <p:cNvSpPr txBox="1"/>
          <p:nvPr/>
        </p:nvSpPr>
        <p:spPr>
          <a:xfrm>
            <a:off x="460450" y="312114"/>
            <a:ext cx="9146858" cy="576440"/>
          </a:xfrm>
          <a:prstGeom prst="rect">
            <a:avLst/>
          </a:prstGeom>
        </p:spPr>
        <p:txBody>
          <a:bodyPr vert="horz" wrap="square" lIns="0" tIns="107569" rIns="0" bIns="0" rtlCol="0">
            <a:spAutoFit/>
          </a:bodyPr>
          <a:lstStyle/>
          <a:p>
            <a:pPr marL="13970" marR="5588">
              <a:lnSpc>
                <a:spcPct val="76200"/>
              </a:lnSpc>
              <a:spcBef>
                <a:spcPts val="847"/>
              </a:spcBef>
            </a:pPr>
            <a:r>
              <a:rPr sz="2000" spc="-6" dirty="0">
                <a:latin typeface="Carlito"/>
                <a:cs typeface="Carlito"/>
              </a:rPr>
              <a:t>Elaboration </a:t>
            </a:r>
            <a:r>
              <a:rPr sz="2000" dirty="0">
                <a:latin typeface="Carlito"/>
                <a:cs typeface="Carlito"/>
              </a:rPr>
              <a:t>refines and </a:t>
            </a:r>
            <a:r>
              <a:rPr sz="2000" spc="-6" dirty="0">
                <a:latin typeface="Carlito"/>
                <a:cs typeface="Carlito"/>
              </a:rPr>
              <a:t>expands </a:t>
            </a:r>
            <a:r>
              <a:rPr sz="2000" dirty="0">
                <a:latin typeface="Carlito"/>
                <a:cs typeface="Carlito"/>
              </a:rPr>
              <a:t>the </a:t>
            </a:r>
            <a:r>
              <a:rPr sz="2000" spc="-6" dirty="0">
                <a:latin typeface="Carlito"/>
                <a:cs typeface="Carlito"/>
              </a:rPr>
              <a:t>preliminary use cases that </a:t>
            </a:r>
            <a:r>
              <a:rPr sz="2000" dirty="0">
                <a:latin typeface="Carlito"/>
                <a:cs typeface="Carlito"/>
              </a:rPr>
              <a:t>were  </a:t>
            </a:r>
            <a:r>
              <a:rPr sz="2000" spc="-6" dirty="0">
                <a:latin typeface="Carlito"/>
                <a:cs typeface="Carlito"/>
              </a:rPr>
              <a:t>developed as part of </a:t>
            </a:r>
            <a:r>
              <a:rPr sz="2000" dirty="0">
                <a:latin typeface="Carlito"/>
                <a:cs typeface="Carlito"/>
              </a:rPr>
              <a:t>the inception </a:t>
            </a:r>
            <a:r>
              <a:rPr sz="2000" spc="-6" dirty="0">
                <a:latin typeface="Carlito"/>
                <a:cs typeface="Carlito"/>
              </a:rPr>
              <a:t>phase </a:t>
            </a:r>
            <a:r>
              <a:rPr sz="2000" dirty="0">
                <a:latin typeface="Carlito"/>
                <a:cs typeface="Carlito"/>
              </a:rPr>
              <a:t>and expands the  architectural</a:t>
            </a:r>
            <a:r>
              <a:rPr sz="2000" spc="-28" dirty="0">
                <a:latin typeface="Carlito"/>
                <a:cs typeface="Carlito"/>
              </a:rPr>
              <a:t> </a:t>
            </a:r>
            <a:r>
              <a:rPr sz="2000" spc="-6" dirty="0">
                <a:latin typeface="Carlito"/>
                <a:cs typeface="Carlito"/>
              </a:rPr>
              <a:t>representation.</a:t>
            </a:r>
            <a:endParaRPr sz="2000">
              <a:latin typeface="Carlito"/>
              <a:cs typeface="Carlito"/>
            </a:endParaRPr>
          </a:p>
        </p:txBody>
      </p:sp>
      <p:sp>
        <p:nvSpPr>
          <p:cNvPr id="4" name="object 4"/>
          <p:cNvSpPr txBox="1"/>
          <p:nvPr/>
        </p:nvSpPr>
        <p:spPr>
          <a:xfrm>
            <a:off x="86613" y="1812772"/>
            <a:ext cx="329692" cy="321178"/>
          </a:xfrm>
          <a:prstGeom prst="rect">
            <a:avLst/>
          </a:prstGeom>
        </p:spPr>
        <p:txBody>
          <a:bodyPr vert="horz" wrap="square" lIns="0" tIns="13272" rIns="0" bIns="0" rtlCol="0">
            <a:spAutoFit/>
          </a:bodyPr>
          <a:lstStyle/>
          <a:p>
            <a:pPr marL="13970">
              <a:spcBef>
                <a:spcPts val="105"/>
              </a:spcBef>
            </a:pPr>
            <a:r>
              <a:rPr sz="2000" spc="-6" dirty="0">
                <a:latin typeface="Wingdings"/>
                <a:cs typeface="Wingdings"/>
              </a:rPr>
              <a:t></a:t>
            </a:r>
            <a:endParaRPr sz="2000">
              <a:latin typeface="Wingdings"/>
              <a:cs typeface="Wingdings"/>
            </a:endParaRPr>
          </a:p>
        </p:txBody>
      </p:sp>
      <p:sp>
        <p:nvSpPr>
          <p:cNvPr id="5" name="object 5"/>
          <p:cNvSpPr txBox="1"/>
          <p:nvPr/>
        </p:nvSpPr>
        <p:spPr>
          <a:xfrm>
            <a:off x="460450" y="2112848"/>
            <a:ext cx="9206230" cy="575735"/>
          </a:xfrm>
          <a:prstGeom prst="rect">
            <a:avLst/>
          </a:prstGeom>
        </p:spPr>
        <p:txBody>
          <a:bodyPr vert="horz" wrap="square" lIns="0" tIns="106871" rIns="0" bIns="0" rtlCol="0">
            <a:spAutoFit/>
          </a:bodyPr>
          <a:lstStyle/>
          <a:p>
            <a:pPr marL="13970" marR="5588">
              <a:lnSpc>
                <a:spcPct val="76400"/>
              </a:lnSpc>
              <a:spcBef>
                <a:spcPts val="841"/>
              </a:spcBef>
            </a:pPr>
            <a:r>
              <a:rPr sz="2000" spc="-6" dirty="0">
                <a:latin typeface="Carlito"/>
                <a:cs typeface="Carlito"/>
              </a:rPr>
              <a:t>The architectural baseline demonstrates the viability of </a:t>
            </a:r>
            <a:r>
              <a:rPr sz="2000" dirty="0">
                <a:latin typeface="Carlito"/>
                <a:cs typeface="Carlito"/>
              </a:rPr>
              <a:t>the  architecture </a:t>
            </a:r>
            <a:r>
              <a:rPr sz="2000" spc="-6" dirty="0">
                <a:latin typeface="Carlito"/>
                <a:cs typeface="Carlito"/>
              </a:rPr>
              <a:t>but does not provide </a:t>
            </a:r>
            <a:r>
              <a:rPr sz="2000" dirty="0">
                <a:latin typeface="Carlito"/>
                <a:cs typeface="Carlito"/>
              </a:rPr>
              <a:t>all </a:t>
            </a:r>
            <a:r>
              <a:rPr sz="2000" spc="-6" dirty="0">
                <a:latin typeface="Carlito"/>
                <a:cs typeface="Carlito"/>
              </a:rPr>
              <a:t>features </a:t>
            </a:r>
            <a:r>
              <a:rPr sz="2000" dirty="0">
                <a:latin typeface="Carlito"/>
                <a:cs typeface="Carlito"/>
              </a:rPr>
              <a:t>and functions </a:t>
            </a:r>
            <a:r>
              <a:rPr sz="2000" spc="-11" dirty="0">
                <a:latin typeface="Carlito"/>
                <a:cs typeface="Carlito"/>
              </a:rPr>
              <a:t>required  </a:t>
            </a:r>
            <a:r>
              <a:rPr sz="2000" dirty="0">
                <a:latin typeface="Carlito"/>
                <a:cs typeface="Carlito"/>
              </a:rPr>
              <a:t>to </a:t>
            </a:r>
            <a:r>
              <a:rPr sz="2000" spc="-6" dirty="0">
                <a:latin typeface="Carlito"/>
                <a:cs typeface="Carlito"/>
              </a:rPr>
              <a:t>use the</a:t>
            </a:r>
            <a:r>
              <a:rPr sz="2000" dirty="0">
                <a:latin typeface="Carlito"/>
                <a:cs typeface="Carlito"/>
              </a:rPr>
              <a:t> </a:t>
            </a:r>
            <a:r>
              <a:rPr sz="2000" spc="-6" dirty="0">
                <a:latin typeface="Carlito"/>
                <a:cs typeface="Carlito"/>
              </a:rPr>
              <a:t>system.</a:t>
            </a:r>
            <a:endParaRPr sz="2000">
              <a:latin typeface="Carlito"/>
              <a:cs typeface="Carlito"/>
            </a:endParaRPr>
          </a:p>
        </p:txBody>
      </p:sp>
      <p:sp>
        <p:nvSpPr>
          <p:cNvPr id="6" name="object 6"/>
          <p:cNvSpPr txBox="1"/>
          <p:nvPr/>
        </p:nvSpPr>
        <p:spPr>
          <a:xfrm>
            <a:off x="86613" y="3627055"/>
            <a:ext cx="314325" cy="322589"/>
          </a:xfrm>
          <a:prstGeom prst="rect">
            <a:avLst/>
          </a:prstGeom>
        </p:spPr>
        <p:txBody>
          <a:bodyPr vert="horz" wrap="square" lIns="0" tIns="14669" rIns="0" bIns="0" rtlCol="0">
            <a:spAutoFit/>
          </a:bodyPr>
          <a:lstStyle/>
          <a:p>
            <a:pPr marL="13970">
              <a:spcBef>
                <a:spcPts val="116"/>
              </a:spcBef>
            </a:pPr>
            <a:r>
              <a:rPr sz="2000" dirty="0">
                <a:latin typeface="Wingdings"/>
                <a:cs typeface="Wingdings"/>
              </a:rPr>
              <a:t></a:t>
            </a:r>
            <a:endParaRPr sz="2000">
              <a:latin typeface="Wingdings"/>
              <a:cs typeface="Wingdings"/>
            </a:endParaRPr>
          </a:p>
        </p:txBody>
      </p:sp>
      <p:sp>
        <p:nvSpPr>
          <p:cNvPr id="7" name="object 7"/>
          <p:cNvSpPr txBox="1"/>
          <p:nvPr/>
        </p:nvSpPr>
        <p:spPr>
          <a:xfrm>
            <a:off x="460450" y="3872089"/>
            <a:ext cx="8643239" cy="588238"/>
          </a:xfrm>
          <a:prstGeom prst="rect">
            <a:avLst/>
          </a:prstGeom>
        </p:spPr>
        <p:txBody>
          <a:bodyPr vert="horz" wrap="square" lIns="0" tIns="113157" rIns="0" bIns="0" rtlCol="0">
            <a:spAutoFit/>
          </a:bodyPr>
          <a:lstStyle/>
          <a:p>
            <a:pPr marL="13970" marR="5588">
              <a:lnSpc>
                <a:spcPct val="77000"/>
              </a:lnSpc>
              <a:spcBef>
                <a:spcPts val="891"/>
              </a:spcBef>
            </a:pPr>
            <a:r>
              <a:rPr sz="2000" spc="-6" dirty="0">
                <a:latin typeface="Carlito"/>
                <a:cs typeface="Carlito"/>
              </a:rPr>
              <a:t>The </a:t>
            </a:r>
            <a:r>
              <a:rPr sz="2000" b="1" u="heavy" spc="-6" dirty="0">
                <a:uFill>
                  <a:solidFill>
                    <a:srgbClr val="6F2F9F"/>
                  </a:solidFill>
                </a:uFill>
                <a:latin typeface="Carlito"/>
                <a:cs typeface="Carlito"/>
              </a:rPr>
              <a:t>Construction </a:t>
            </a:r>
            <a:r>
              <a:rPr sz="2000" b="1" u="heavy" dirty="0">
                <a:uFill>
                  <a:solidFill>
                    <a:srgbClr val="6F2F9F"/>
                  </a:solidFill>
                </a:uFill>
                <a:latin typeface="Carlito"/>
                <a:cs typeface="Carlito"/>
              </a:rPr>
              <a:t>phase</a:t>
            </a:r>
            <a:r>
              <a:rPr sz="2000" b="1" dirty="0">
                <a:latin typeface="Carlito"/>
                <a:cs typeface="Carlito"/>
              </a:rPr>
              <a:t> </a:t>
            </a:r>
            <a:r>
              <a:rPr sz="2000" dirty="0">
                <a:latin typeface="Carlito"/>
                <a:cs typeface="Carlito"/>
              </a:rPr>
              <a:t>of </a:t>
            </a:r>
            <a:r>
              <a:rPr sz="2000" spc="-6" dirty="0">
                <a:latin typeface="Carlito"/>
                <a:cs typeface="Carlito"/>
              </a:rPr>
              <a:t>the </a:t>
            </a:r>
            <a:r>
              <a:rPr sz="2000" dirty="0">
                <a:latin typeface="Carlito"/>
                <a:cs typeface="Carlito"/>
              </a:rPr>
              <a:t>UP is </a:t>
            </a:r>
            <a:r>
              <a:rPr sz="2000" spc="-6" dirty="0">
                <a:latin typeface="Carlito"/>
                <a:cs typeface="Carlito"/>
              </a:rPr>
              <a:t>identical to the construction  </a:t>
            </a:r>
            <a:r>
              <a:rPr sz="2000" dirty="0">
                <a:latin typeface="Carlito"/>
                <a:cs typeface="Carlito"/>
              </a:rPr>
              <a:t>activity </a:t>
            </a:r>
            <a:r>
              <a:rPr sz="2000" spc="-6" dirty="0">
                <a:latin typeface="Carlito"/>
                <a:cs typeface="Carlito"/>
              </a:rPr>
              <a:t>defined for </a:t>
            </a:r>
            <a:r>
              <a:rPr sz="2000" dirty="0">
                <a:latin typeface="Carlito"/>
                <a:cs typeface="Carlito"/>
              </a:rPr>
              <a:t>the </a:t>
            </a:r>
            <a:r>
              <a:rPr sz="2000" spc="-6" dirty="0">
                <a:latin typeface="Carlito"/>
                <a:cs typeface="Carlito"/>
              </a:rPr>
              <a:t>generic software</a:t>
            </a:r>
            <a:r>
              <a:rPr sz="2000" spc="-33" dirty="0">
                <a:latin typeface="Carlito"/>
                <a:cs typeface="Carlito"/>
              </a:rPr>
              <a:t> </a:t>
            </a:r>
            <a:r>
              <a:rPr sz="2000" spc="-6" dirty="0">
                <a:latin typeface="Carlito"/>
                <a:cs typeface="Carlito"/>
              </a:rPr>
              <a:t>process.</a:t>
            </a:r>
            <a:endParaRPr sz="2000">
              <a:latin typeface="Carlito"/>
              <a:cs typeface="Carlito"/>
            </a:endParaRPr>
          </a:p>
        </p:txBody>
      </p:sp>
      <p:sp>
        <p:nvSpPr>
          <p:cNvPr id="8" name="object 8"/>
          <p:cNvSpPr txBox="1"/>
          <p:nvPr/>
        </p:nvSpPr>
        <p:spPr>
          <a:xfrm>
            <a:off x="86613" y="4608029"/>
            <a:ext cx="329692" cy="321178"/>
          </a:xfrm>
          <a:prstGeom prst="rect">
            <a:avLst/>
          </a:prstGeom>
        </p:spPr>
        <p:txBody>
          <a:bodyPr vert="horz" wrap="square" lIns="0" tIns="13272" rIns="0" bIns="0" rtlCol="0">
            <a:spAutoFit/>
          </a:bodyPr>
          <a:lstStyle/>
          <a:p>
            <a:pPr marL="13970">
              <a:spcBef>
                <a:spcPts val="105"/>
              </a:spcBef>
            </a:pPr>
            <a:r>
              <a:rPr sz="2000" spc="-6" dirty="0">
                <a:latin typeface="Wingdings"/>
                <a:cs typeface="Wingdings"/>
              </a:rPr>
              <a:t></a:t>
            </a:r>
            <a:endParaRPr sz="2000">
              <a:latin typeface="Wingdings"/>
              <a:cs typeface="Wingdings"/>
            </a:endParaRPr>
          </a:p>
        </p:txBody>
      </p:sp>
      <p:sp>
        <p:nvSpPr>
          <p:cNvPr id="9" name="object 9"/>
          <p:cNvSpPr txBox="1"/>
          <p:nvPr/>
        </p:nvSpPr>
        <p:spPr>
          <a:xfrm>
            <a:off x="460450" y="4908105"/>
            <a:ext cx="9123107" cy="810350"/>
          </a:xfrm>
          <a:prstGeom prst="rect">
            <a:avLst/>
          </a:prstGeom>
        </p:spPr>
        <p:txBody>
          <a:bodyPr vert="horz" wrap="square" lIns="0" tIns="107569" rIns="0" bIns="0" rtlCol="0">
            <a:spAutoFit/>
          </a:bodyPr>
          <a:lstStyle/>
          <a:p>
            <a:pPr marL="13970" marR="5588" algn="just">
              <a:lnSpc>
                <a:spcPct val="76200"/>
              </a:lnSpc>
              <a:spcBef>
                <a:spcPts val="847"/>
              </a:spcBef>
            </a:pPr>
            <a:r>
              <a:rPr sz="2000" dirty="0">
                <a:latin typeface="Carlito"/>
                <a:cs typeface="Carlito"/>
              </a:rPr>
              <a:t>Using the architectural model as </a:t>
            </a:r>
            <a:r>
              <a:rPr sz="2000" spc="-6" dirty="0">
                <a:latin typeface="Carlito"/>
                <a:cs typeface="Carlito"/>
              </a:rPr>
              <a:t>input, </a:t>
            </a:r>
            <a:r>
              <a:rPr sz="2000" dirty="0">
                <a:latin typeface="Carlito"/>
                <a:cs typeface="Carlito"/>
              </a:rPr>
              <a:t>the </a:t>
            </a:r>
            <a:r>
              <a:rPr sz="2000" spc="-6" dirty="0">
                <a:latin typeface="Carlito"/>
                <a:cs typeface="Carlito"/>
              </a:rPr>
              <a:t>construction phase  develops or </a:t>
            </a:r>
            <a:r>
              <a:rPr sz="2000" dirty="0">
                <a:latin typeface="Carlito"/>
                <a:cs typeface="Carlito"/>
              </a:rPr>
              <a:t>acquires the </a:t>
            </a:r>
            <a:r>
              <a:rPr sz="2000" spc="-6" dirty="0">
                <a:latin typeface="Carlito"/>
                <a:cs typeface="Carlito"/>
              </a:rPr>
              <a:t>software </a:t>
            </a:r>
            <a:r>
              <a:rPr sz="2000" dirty="0">
                <a:latin typeface="Carlito"/>
                <a:cs typeface="Carlito"/>
              </a:rPr>
              <a:t>components </a:t>
            </a:r>
            <a:r>
              <a:rPr sz="2000" spc="-6" dirty="0">
                <a:latin typeface="Carlito"/>
                <a:cs typeface="Carlito"/>
              </a:rPr>
              <a:t>that </a:t>
            </a:r>
            <a:r>
              <a:rPr sz="2000" dirty="0">
                <a:latin typeface="Carlito"/>
                <a:cs typeface="Carlito"/>
              </a:rPr>
              <a:t>will </a:t>
            </a:r>
            <a:r>
              <a:rPr sz="2000" spc="-6" dirty="0">
                <a:latin typeface="Carlito"/>
                <a:cs typeface="Carlito"/>
              </a:rPr>
              <a:t>make </a:t>
            </a:r>
            <a:r>
              <a:rPr sz="2000" dirty="0">
                <a:latin typeface="Carlito"/>
                <a:cs typeface="Carlito"/>
              </a:rPr>
              <a:t>each  </a:t>
            </a:r>
            <a:r>
              <a:rPr sz="2000" spc="-6" dirty="0">
                <a:latin typeface="Carlito"/>
                <a:cs typeface="Carlito"/>
              </a:rPr>
              <a:t>use case operational for </a:t>
            </a:r>
            <a:r>
              <a:rPr sz="2000" dirty="0">
                <a:latin typeface="Carlito"/>
                <a:cs typeface="Carlito"/>
              </a:rPr>
              <a:t>end</a:t>
            </a:r>
            <a:r>
              <a:rPr sz="2000" spc="22" dirty="0">
                <a:latin typeface="Carlito"/>
                <a:cs typeface="Carlito"/>
              </a:rPr>
              <a:t> </a:t>
            </a:r>
            <a:r>
              <a:rPr sz="2000" spc="-6" dirty="0">
                <a:latin typeface="Carlito"/>
                <a:cs typeface="Carlito"/>
              </a:rPr>
              <a:t>users.</a:t>
            </a:r>
            <a:endParaRPr sz="2000">
              <a:latin typeface="Carlito"/>
              <a:cs typeface="Carlito"/>
            </a:endParaRPr>
          </a:p>
        </p:txBody>
      </p:sp>
      <p:sp>
        <p:nvSpPr>
          <p:cNvPr id="10" name="object 10"/>
          <p:cNvSpPr txBox="1"/>
          <p:nvPr/>
        </p:nvSpPr>
        <p:spPr>
          <a:xfrm>
            <a:off x="86613" y="5926044"/>
            <a:ext cx="329692" cy="321178"/>
          </a:xfrm>
          <a:prstGeom prst="rect">
            <a:avLst/>
          </a:prstGeom>
        </p:spPr>
        <p:txBody>
          <a:bodyPr vert="horz" wrap="square" lIns="0" tIns="13272" rIns="0" bIns="0" rtlCol="0">
            <a:spAutoFit/>
          </a:bodyPr>
          <a:lstStyle/>
          <a:p>
            <a:pPr marL="13970">
              <a:spcBef>
                <a:spcPts val="105"/>
              </a:spcBef>
            </a:pPr>
            <a:r>
              <a:rPr sz="2000" spc="-6" dirty="0">
                <a:latin typeface="Wingdings"/>
                <a:cs typeface="Wingdings"/>
              </a:rPr>
              <a:t></a:t>
            </a:r>
            <a:endParaRPr sz="2000">
              <a:latin typeface="Wingdings"/>
              <a:cs typeface="Wingdings"/>
            </a:endParaRPr>
          </a:p>
        </p:txBody>
      </p:sp>
      <p:sp>
        <p:nvSpPr>
          <p:cNvPr id="11" name="object 11"/>
          <p:cNvSpPr txBox="1"/>
          <p:nvPr/>
        </p:nvSpPr>
        <p:spPr>
          <a:xfrm>
            <a:off x="460450" y="6226119"/>
            <a:ext cx="8899587" cy="809645"/>
          </a:xfrm>
          <a:prstGeom prst="rect">
            <a:avLst/>
          </a:prstGeom>
        </p:spPr>
        <p:txBody>
          <a:bodyPr vert="horz" wrap="square" lIns="0" tIns="106871" rIns="0" bIns="0" rtlCol="0">
            <a:spAutoFit/>
          </a:bodyPr>
          <a:lstStyle/>
          <a:p>
            <a:pPr marL="13970" marR="5588" algn="just">
              <a:lnSpc>
                <a:spcPct val="76400"/>
              </a:lnSpc>
              <a:spcBef>
                <a:spcPts val="841"/>
              </a:spcBef>
            </a:pPr>
            <a:r>
              <a:rPr sz="2000" spc="-6" dirty="0">
                <a:latin typeface="Carlito"/>
                <a:cs typeface="Carlito"/>
              </a:rPr>
              <a:t>To accomplish this, requirements </a:t>
            </a:r>
            <a:r>
              <a:rPr sz="2000" spc="-11" dirty="0">
                <a:latin typeface="Carlito"/>
                <a:cs typeface="Carlito"/>
              </a:rPr>
              <a:t>and </a:t>
            </a:r>
            <a:r>
              <a:rPr sz="2000" spc="-6" dirty="0">
                <a:latin typeface="Carlito"/>
                <a:cs typeface="Carlito"/>
              </a:rPr>
              <a:t>design </a:t>
            </a:r>
            <a:r>
              <a:rPr sz="2000" dirty="0">
                <a:latin typeface="Carlito"/>
                <a:cs typeface="Carlito"/>
              </a:rPr>
              <a:t>models that were  </a:t>
            </a:r>
            <a:r>
              <a:rPr sz="2000" spc="-6" dirty="0">
                <a:latin typeface="Carlito"/>
                <a:cs typeface="Carlito"/>
              </a:rPr>
              <a:t>started </a:t>
            </a:r>
            <a:r>
              <a:rPr sz="2000" spc="-11" dirty="0">
                <a:latin typeface="Carlito"/>
                <a:cs typeface="Carlito"/>
              </a:rPr>
              <a:t>during </a:t>
            </a:r>
            <a:r>
              <a:rPr sz="2000" dirty="0">
                <a:latin typeface="Carlito"/>
                <a:cs typeface="Carlito"/>
              </a:rPr>
              <a:t>the </a:t>
            </a:r>
            <a:r>
              <a:rPr sz="2000" spc="-6" dirty="0">
                <a:latin typeface="Carlito"/>
                <a:cs typeface="Carlito"/>
              </a:rPr>
              <a:t>elaboration phase </a:t>
            </a:r>
            <a:r>
              <a:rPr sz="2000" dirty="0">
                <a:latin typeface="Carlito"/>
                <a:cs typeface="Carlito"/>
              </a:rPr>
              <a:t>are </a:t>
            </a:r>
            <a:r>
              <a:rPr sz="2000" spc="-6" dirty="0">
                <a:latin typeface="Carlito"/>
                <a:cs typeface="Carlito"/>
              </a:rPr>
              <a:t>completed </a:t>
            </a:r>
            <a:r>
              <a:rPr sz="2000" dirty="0">
                <a:latin typeface="Carlito"/>
                <a:cs typeface="Carlito"/>
              </a:rPr>
              <a:t>to </a:t>
            </a:r>
            <a:r>
              <a:rPr sz="2000" spc="-6" dirty="0">
                <a:latin typeface="Carlito"/>
                <a:cs typeface="Carlito"/>
              </a:rPr>
              <a:t>reflect </a:t>
            </a:r>
            <a:r>
              <a:rPr sz="2000" dirty="0">
                <a:latin typeface="Carlito"/>
                <a:cs typeface="Carlito"/>
              </a:rPr>
              <a:t>the  </a:t>
            </a:r>
            <a:r>
              <a:rPr sz="2000" spc="-6" dirty="0">
                <a:latin typeface="Carlito"/>
                <a:cs typeface="Carlito"/>
              </a:rPr>
              <a:t>final version of </a:t>
            </a:r>
            <a:r>
              <a:rPr sz="2000" dirty="0">
                <a:latin typeface="Carlito"/>
                <a:cs typeface="Carlito"/>
              </a:rPr>
              <a:t>the </a:t>
            </a:r>
            <a:r>
              <a:rPr sz="2000" spc="-6" dirty="0">
                <a:latin typeface="Carlito"/>
                <a:cs typeface="Carlito"/>
              </a:rPr>
              <a:t>software increment.</a:t>
            </a:r>
            <a:endParaRPr sz="2000">
              <a:latin typeface="Carlito"/>
              <a:cs typeface="Carlito"/>
            </a:endParaRPr>
          </a:p>
        </p:txBody>
      </p:sp>
    </p:spTree>
    <p:extLst>
      <p:ext uri="{BB962C8B-B14F-4D97-AF65-F5344CB8AC3E}">
        <p14:creationId xmlns:p14="http://schemas.microsoft.com/office/powerpoint/2010/main" val="1234998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13" y="44450"/>
            <a:ext cx="347155" cy="321883"/>
          </a:xfrm>
          <a:prstGeom prst="rect">
            <a:avLst/>
          </a:prstGeom>
        </p:spPr>
        <p:txBody>
          <a:bodyPr vert="horz" wrap="square" lIns="0" tIns="13970" rIns="0" bIns="0" rtlCol="0">
            <a:spAutoFit/>
          </a:bodyPr>
          <a:lstStyle/>
          <a:p>
            <a:pPr marL="13970">
              <a:spcBef>
                <a:spcPts val="110"/>
              </a:spcBef>
            </a:pPr>
            <a:r>
              <a:rPr sz="2000" dirty="0">
                <a:latin typeface="Wingdings"/>
                <a:cs typeface="Wingdings"/>
              </a:rPr>
              <a:t></a:t>
            </a:r>
            <a:endParaRPr sz="2000">
              <a:latin typeface="Wingdings"/>
              <a:cs typeface="Wingdings"/>
            </a:endParaRPr>
          </a:p>
        </p:txBody>
      </p:sp>
      <p:sp>
        <p:nvSpPr>
          <p:cNvPr id="3" name="object 3"/>
          <p:cNvSpPr txBox="1">
            <a:spLocks noGrp="1"/>
          </p:cNvSpPr>
          <p:nvPr>
            <p:ph type="title"/>
          </p:nvPr>
        </p:nvSpPr>
        <p:spPr>
          <a:xfrm>
            <a:off x="460450" y="422731"/>
            <a:ext cx="9107742" cy="836576"/>
          </a:xfrm>
          <a:prstGeom prst="rect">
            <a:avLst/>
          </a:prstGeom>
        </p:spPr>
        <p:txBody>
          <a:bodyPr vert="horz" wrap="square" lIns="0" tIns="115253" rIns="0" bIns="0" rtlCol="0" anchor="ctr">
            <a:spAutoFit/>
          </a:bodyPr>
          <a:lstStyle/>
          <a:p>
            <a:pPr marL="13970" marR="5588">
              <a:lnSpc>
                <a:spcPct val="78000"/>
              </a:lnSpc>
              <a:spcBef>
                <a:spcPts val="907"/>
              </a:spcBef>
            </a:pPr>
            <a:r>
              <a:rPr sz="2000" spc="-6" dirty="0">
                <a:latin typeface="Carlito"/>
                <a:cs typeface="Carlito"/>
              </a:rPr>
              <a:t>The </a:t>
            </a:r>
            <a:r>
              <a:rPr sz="2000" b="1" u="heavy" spc="-6" dirty="0">
                <a:uFill>
                  <a:solidFill>
                    <a:srgbClr val="6F2F9F"/>
                  </a:solidFill>
                </a:uFill>
                <a:latin typeface="Carlito"/>
                <a:cs typeface="Carlito"/>
              </a:rPr>
              <a:t>Transition phase</a:t>
            </a:r>
            <a:r>
              <a:rPr sz="2000" b="1" spc="-6" dirty="0">
                <a:latin typeface="Carlito"/>
                <a:cs typeface="Carlito"/>
              </a:rPr>
              <a:t> </a:t>
            </a:r>
            <a:r>
              <a:rPr sz="2000" spc="-6" dirty="0">
                <a:latin typeface="Carlito"/>
                <a:cs typeface="Carlito"/>
              </a:rPr>
              <a:t>of </a:t>
            </a:r>
            <a:r>
              <a:rPr sz="2000" dirty="0">
                <a:latin typeface="Carlito"/>
                <a:cs typeface="Carlito"/>
              </a:rPr>
              <a:t>the </a:t>
            </a:r>
            <a:r>
              <a:rPr sz="2000" spc="-6" dirty="0">
                <a:latin typeface="Carlito"/>
                <a:cs typeface="Carlito"/>
              </a:rPr>
              <a:t>UP </a:t>
            </a:r>
            <a:r>
              <a:rPr sz="2000" dirty="0">
                <a:latin typeface="Carlito"/>
                <a:cs typeface="Carlito"/>
              </a:rPr>
              <a:t>encompasses the latter </a:t>
            </a:r>
            <a:r>
              <a:rPr sz="2000" spc="-6" dirty="0">
                <a:latin typeface="Carlito"/>
                <a:cs typeface="Carlito"/>
              </a:rPr>
              <a:t>stages  of </a:t>
            </a:r>
            <a:r>
              <a:rPr sz="2000" dirty="0">
                <a:latin typeface="Carlito"/>
                <a:cs typeface="Carlito"/>
              </a:rPr>
              <a:t>the generic </a:t>
            </a:r>
            <a:r>
              <a:rPr sz="2000" spc="-6" dirty="0">
                <a:latin typeface="Carlito"/>
                <a:cs typeface="Carlito"/>
              </a:rPr>
              <a:t>construction </a:t>
            </a:r>
            <a:r>
              <a:rPr sz="2000" dirty="0">
                <a:latin typeface="Carlito"/>
                <a:cs typeface="Carlito"/>
              </a:rPr>
              <a:t>activity and the </a:t>
            </a:r>
            <a:r>
              <a:rPr sz="2000" spc="-6" dirty="0">
                <a:latin typeface="Carlito"/>
                <a:cs typeface="Carlito"/>
              </a:rPr>
              <a:t>first part of </a:t>
            </a:r>
            <a:r>
              <a:rPr sz="2000" dirty="0">
                <a:latin typeface="Carlito"/>
                <a:cs typeface="Carlito"/>
              </a:rPr>
              <a:t>the </a:t>
            </a:r>
            <a:r>
              <a:rPr sz="2000" spc="-6" dirty="0">
                <a:latin typeface="Carlito"/>
                <a:cs typeface="Carlito"/>
              </a:rPr>
              <a:t>generic  deployment (delivery </a:t>
            </a:r>
            <a:r>
              <a:rPr sz="2000" dirty="0">
                <a:latin typeface="Carlito"/>
                <a:cs typeface="Carlito"/>
              </a:rPr>
              <a:t>and feedback)</a:t>
            </a:r>
            <a:r>
              <a:rPr sz="2000" spc="-33" dirty="0">
                <a:latin typeface="Carlito"/>
                <a:cs typeface="Carlito"/>
              </a:rPr>
              <a:t> </a:t>
            </a:r>
            <a:r>
              <a:rPr sz="2000" dirty="0">
                <a:latin typeface="Carlito"/>
                <a:cs typeface="Carlito"/>
              </a:rPr>
              <a:t>activity.</a:t>
            </a:r>
            <a:endParaRPr sz="2000">
              <a:latin typeface="Carlito"/>
              <a:cs typeface="Carlito"/>
            </a:endParaRPr>
          </a:p>
        </p:txBody>
      </p:sp>
      <p:sp>
        <p:nvSpPr>
          <p:cNvPr id="4" name="object 4"/>
          <p:cNvSpPr txBox="1"/>
          <p:nvPr/>
        </p:nvSpPr>
        <p:spPr>
          <a:xfrm>
            <a:off x="86613" y="1413790"/>
            <a:ext cx="286385" cy="321883"/>
          </a:xfrm>
          <a:prstGeom prst="rect">
            <a:avLst/>
          </a:prstGeom>
        </p:spPr>
        <p:txBody>
          <a:bodyPr vert="horz" wrap="square" lIns="0" tIns="13970" rIns="0" bIns="0" rtlCol="0">
            <a:spAutoFit/>
          </a:bodyPr>
          <a:lstStyle/>
          <a:p>
            <a:pPr marL="13970">
              <a:spcBef>
                <a:spcPts val="110"/>
              </a:spcBef>
            </a:pPr>
            <a:r>
              <a:rPr sz="2000" dirty="0">
                <a:latin typeface="Wingdings"/>
                <a:cs typeface="Wingdings"/>
              </a:rPr>
              <a:t></a:t>
            </a:r>
            <a:endParaRPr sz="2000">
              <a:latin typeface="Wingdings"/>
              <a:cs typeface="Wingdings"/>
            </a:endParaRPr>
          </a:p>
        </p:txBody>
      </p:sp>
      <p:sp>
        <p:nvSpPr>
          <p:cNvPr id="5" name="object 5"/>
          <p:cNvSpPr txBox="1"/>
          <p:nvPr/>
        </p:nvSpPr>
        <p:spPr>
          <a:xfrm>
            <a:off x="460450" y="1658544"/>
            <a:ext cx="7745667" cy="570605"/>
          </a:xfrm>
          <a:prstGeom prst="rect">
            <a:avLst/>
          </a:prstGeom>
        </p:spPr>
        <p:txBody>
          <a:bodyPr vert="horz" wrap="square" lIns="0" tIns="95695" rIns="0" bIns="0" rtlCol="0">
            <a:spAutoFit/>
          </a:bodyPr>
          <a:lstStyle/>
          <a:p>
            <a:pPr marL="13970" marR="5588">
              <a:lnSpc>
                <a:spcPct val="76700"/>
              </a:lnSpc>
              <a:spcBef>
                <a:spcPts val="754"/>
              </a:spcBef>
            </a:pPr>
            <a:r>
              <a:rPr sz="2000" spc="-6" dirty="0">
                <a:latin typeface="Carlito"/>
                <a:cs typeface="Carlito"/>
              </a:rPr>
              <a:t>Software </a:t>
            </a:r>
            <a:r>
              <a:rPr sz="2000" dirty="0">
                <a:latin typeface="Carlito"/>
                <a:cs typeface="Carlito"/>
              </a:rPr>
              <a:t>is given to end </a:t>
            </a:r>
            <a:r>
              <a:rPr sz="2000" spc="-6" dirty="0">
                <a:latin typeface="Carlito"/>
                <a:cs typeface="Carlito"/>
              </a:rPr>
              <a:t>users for beta testing </a:t>
            </a:r>
            <a:r>
              <a:rPr sz="2000" dirty="0">
                <a:latin typeface="Carlito"/>
                <a:cs typeface="Carlito"/>
              </a:rPr>
              <a:t>and </a:t>
            </a:r>
            <a:r>
              <a:rPr sz="2000" spc="-6" dirty="0">
                <a:latin typeface="Carlito"/>
                <a:cs typeface="Carlito"/>
              </a:rPr>
              <a:t>user feedback  </a:t>
            </a:r>
            <a:r>
              <a:rPr sz="2000" dirty="0">
                <a:latin typeface="Carlito"/>
                <a:cs typeface="Carlito"/>
              </a:rPr>
              <a:t>reports </a:t>
            </a:r>
            <a:r>
              <a:rPr sz="2000" spc="-6" dirty="0">
                <a:latin typeface="Carlito"/>
                <a:cs typeface="Carlito"/>
              </a:rPr>
              <a:t>both defects </a:t>
            </a:r>
            <a:r>
              <a:rPr sz="2000" dirty="0">
                <a:latin typeface="Carlito"/>
                <a:cs typeface="Carlito"/>
              </a:rPr>
              <a:t>and </a:t>
            </a:r>
            <a:r>
              <a:rPr sz="2000" spc="-6" dirty="0">
                <a:latin typeface="Carlito"/>
                <a:cs typeface="Carlito"/>
              </a:rPr>
              <a:t>necessary </a:t>
            </a:r>
            <a:r>
              <a:rPr sz="2000" dirty="0">
                <a:latin typeface="Carlito"/>
                <a:cs typeface="Carlito"/>
              </a:rPr>
              <a:t>changes.</a:t>
            </a:r>
            <a:endParaRPr sz="2000">
              <a:latin typeface="Carlito"/>
              <a:cs typeface="Carlito"/>
            </a:endParaRPr>
          </a:p>
        </p:txBody>
      </p:sp>
      <p:sp>
        <p:nvSpPr>
          <p:cNvPr id="6" name="object 6"/>
          <p:cNvSpPr txBox="1"/>
          <p:nvPr/>
        </p:nvSpPr>
        <p:spPr>
          <a:xfrm>
            <a:off x="86613" y="2302701"/>
            <a:ext cx="329692" cy="321178"/>
          </a:xfrm>
          <a:prstGeom prst="rect">
            <a:avLst/>
          </a:prstGeom>
        </p:spPr>
        <p:txBody>
          <a:bodyPr vert="horz" wrap="square" lIns="0" tIns="13272" rIns="0" bIns="0" rtlCol="0">
            <a:spAutoFit/>
          </a:bodyPr>
          <a:lstStyle/>
          <a:p>
            <a:pPr marL="13970">
              <a:spcBef>
                <a:spcPts val="105"/>
              </a:spcBef>
            </a:pPr>
            <a:r>
              <a:rPr sz="2000" spc="-6" dirty="0">
                <a:latin typeface="Wingdings"/>
                <a:cs typeface="Wingdings"/>
              </a:rPr>
              <a:t></a:t>
            </a:r>
            <a:endParaRPr sz="2000">
              <a:latin typeface="Wingdings"/>
              <a:cs typeface="Wingdings"/>
            </a:endParaRPr>
          </a:p>
        </p:txBody>
      </p:sp>
      <p:sp>
        <p:nvSpPr>
          <p:cNvPr id="7" name="object 7"/>
          <p:cNvSpPr txBox="1"/>
          <p:nvPr/>
        </p:nvSpPr>
        <p:spPr>
          <a:xfrm>
            <a:off x="460450" y="2602775"/>
            <a:ext cx="9083993" cy="810350"/>
          </a:xfrm>
          <a:prstGeom prst="rect">
            <a:avLst/>
          </a:prstGeom>
        </p:spPr>
        <p:txBody>
          <a:bodyPr vert="horz" wrap="square" lIns="0" tIns="107569" rIns="0" bIns="0" rtlCol="0">
            <a:spAutoFit/>
          </a:bodyPr>
          <a:lstStyle/>
          <a:p>
            <a:pPr marL="13970" marR="5588">
              <a:lnSpc>
                <a:spcPct val="76200"/>
              </a:lnSpc>
              <a:spcBef>
                <a:spcPts val="847"/>
              </a:spcBef>
            </a:pPr>
            <a:r>
              <a:rPr sz="2000" dirty="0">
                <a:latin typeface="Carlito"/>
                <a:cs typeface="Carlito"/>
              </a:rPr>
              <a:t>In addition, the </a:t>
            </a:r>
            <a:r>
              <a:rPr sz="2000" spc="-6" dirty="0">
                <a:latin typeface="Carlito"/>
                <a:cs typeface="Carlito"/>
              </a:rPr>
              <a:t>software team creates </a:t>
            </a:r>
            <a:r>
              <a:rPr sz="2000" dirty="0">
                <a:latin typeface="Carlito"/>
                <a:cs typeface="Carlito"/>
              </a:rPr>
              <a:t>the </a:t>
            </a:r>
            <a:r>
              <a:rPr sz="2000" spc="-6" dirty="0">
                <a:latin typeface="Carlito"/>
                <a:cs typeface="Carlito"/>
              </a:rPr>
              <a:t>necessary support  </a:t>
            </a:r>
            <a:r>
              <a:rPr sz="2000" dirty="0">
                <a:latin typeface="Carlito"/>
                <a:cs typeface="Carlito"/>
              </a:rPr>
              <a:t>information </a:t>
            </a:r>
            <a:r>
              <a:rPr sz="2000" spc="-6" dirty="0">
                <a:latin typeface="Carlito"/>
                <a:cs typeface="Carlito"/>
              </a:rPr>
              <a:t>(e.g., user manuals, troubleshooting </a:t>
            </a:r>
            <a:r>
              <a:rPr sz="2000" dirty="0">
                <a:latin typeface="Carlito"/>
                <a:cs typeface="Carlito"/>
              </a:rPr>
              <a:t>guides, </a:t>
            </a:r>
            <a:r>
              <a:rPr sz="2000" spc="-6" dirty="0">
                <a:latin typeface="Carlito"/>
                <a:cs typeface="Carlito"/>
              </a:rPr>
              <a:t>installation  procedures) </a:t>
            </a:r>
            <a:r>
              <a:rPr sz="2000" dirty="0">
                <a:latin typeface="Carlito"/>
                <a:cs typeface="Carlito"/>
              </a:rPr>
              <a:t>that is </a:t>
            </a:r>
            <a:r>
              <a:rPr sz="2000" spc="-6" dirty="0">
                <a:latin typeface="Carlito"/>
                <a:cs typeface="Carlito"/>
              </a:rPr>
              <a:t>required for </a:t>
            </a:r>
            <a:r>
              <a:rPr sz="2000" dirty="0">
                <a:latin typeface="Carlito"/>
                <a:cs typeface="Carlito"/>
              </a:rPr>
              <a:t>the </a:t>
            </a:r>
            <a:r>
              <a:rPr sz="2000" spc="-6" dirty="0">
                <a:latin typeface="Carlito"/>
                <a:cs typeface="Carlito"/>
              </a:rPr>
              <a:t>release.</a:t>
            </a:r>
            <a:endParaRPr sz="2000">
              <a:latin typeface="Carlito"/>
              <a:cs typeface="Carlito"/>
            </a:endParaRPr>
          </a:p>
        </p:txBody>
      </p:sp>
      <p:sp>
        <p:nvSpPr>
          <p:cNvPr id="8" name="object 8"/>
          <p:cNvSpPr txBox="1"/>
          <p:nvPr/>
        </p:nvSpPr>
        <p:spPr>
          <a:xfrm>
            <a:off x="86613" y="4116845"/>
            <a:ext cx="314325" cy="321883"/>
          </a:xfrm>
          <a:prstGeom prst="rect">
            <a:avLst/>
          </a:prstGeom>
        </p:spPr>
        <p:txBody>
          <a:bodyPr vert="horz" wrap="square" lIns="0" tIns="13970" rIns="0" bIns="0" rtlCol="0">
            <a:spAutoFit/>
          </a:bodyPr>
          <a:lstStyle/>
          <a:p>
            <a:pPr marL="13970">
              <a:spcBef>
                <a:spcPts val="110"/>
              </a:spcBef>
            </a:pPr>
            <a:r>
              <a:rPr sz="2000" dirty="0">
                <a:latin typeface="Wingdings"/>
                <a:cs typeface="Wingdings"/>
              </a:rPr>
              <a:t></a:t>
            </a:r>
            <a:endParaRPr sz="2000">
              <a:latin typeface="Wingdings"/>
              <a:cs typeface="Wingdings"/>
            </a:endParaRPr>
          </a:p>
        </p:txBody>
      </p:sp>
      <p:sp>
        <p:nvSpPr>
          <p:cNvPr id="9" name="object 9"/>
          <p:cNvSpPr txBox="1"/>
          <p:nvPr/>
        </p:nvSpPr>
        <p:spPr>
          <a:xfrm>
            <a:off x="460450" y="4361598"/>
            <a:ext cx="6827139" cy="590354"/>
          </a:xfrm>
          <a:prstGeom prst="rect">
            <a:avLst/>
          </a:prstGeom>
        </p:spPr>
        <p:txBody>
          <a:bodyPr vert="horz" wrap="square" lIns="0" tIns="115253" rIns="0" bIns="0" rtlCol="0">
            <a:spAutoFit/>
          </a:bodyPr>
          <a:lstStyle/>
          <a:p>
            <a:pPr marL="13970" marR="5588">
              <a:lnSpc>
                <a:spcPct val="76500"/>
              </a:lnSpc>
              <a:spcBef>
                <a:spcPts val="907"/>
              </a:spcBef>
            </a:pPr>
            <a:r>
              <a:rPr sz="2000" spc="-6" dirty="0">
                <a:latin typeface="Carlito"/>
                <a:cs typeface="Carlito"/>
              </a:rPr>
              <a:t>The </a:t>
            </a:r>
            <a:r>
              <a:rPr sz="2000" b="1" u="heavy" spc="-6" dirty="0">
                <a:uFill>
                  <a:solidFill>
                    <a:srgbClr val="6F2F9F"/>
                  </a:solidFill>
                </a:uFill>
                <a:latin typeface="Carlito"/>
                <a:cs typeface="Carlito"/>
              </a:rPr>
              <a:t>Production </a:t>
            </a:r>
            <a:r>
              <a:rPr sz="2000" b="1" u="heavy" dirty="0">
                <a:uFill>
                  <a:solidFill>
                    <a:srgbClr val="6F2F9F"/>
                  </a:solidFill>
                </a:uFill>
                <a:latin typeface="Carlito"/>
                <a:cs typeface="Carlito"/>
              </a:rPr>
              <a:t>phase</a:t>
            </a:r>
            <a:r>
              <a:rPr sz="2000" b="1" dirty="0">
                <a:latin typeface="Carlito"/>
                <a:cs typeface="Carlito"/>
              </a:rPr>
              <a:t> </a:t>
            </a:r>
            <a:r>
              <a:rPr sz="2000" spc="-6" dirty="0">
                <a:latin typeface="Carlito"/>
                <a:cs typeface="Carlito"/>
              </a:rPr>
              <a:t>of </a:t>
            </a:r>
            <a:r>
              <a:rPr sz="2000" dirty="0">
                <a:latin typeface="Carlito"/>
                <a:cs typeface="Carlito"/>
              </a:rPr>
              <a:t>the UP </a:t>
            </a:r>
            <a:r>
              <a:rPr sz="2000" spc="-6" dirty="0">
                <a:latin typeface="Carlito"/>
                <a:cs typeface="Carlito"/>
              </a:rPr>
              <a:t>coincides with the  deployment </a:t>
            </a:r>
            <a:r>
              <a:rPr sz="2000" dirty="0">
                <a:latin typeface="Carlito"/>
                <a:cs typeface="Carlito"/>
              </a:rPr>
              <a:t>activity of the </a:t>
            </a:r>
            <a:r>
              <a:rPr sz="2000" spc="-6" dirty="0">
                <a:latin typeface="Carlito"/>
                <a:cs typeface="Carlito"/>
              </a:rPr>
              <a:t>generic</a:t>
            </a:r>
            <a:r>
              <a:rPr sz="2000" spc="-28" dirty="0">
                <a:latin typeface="Carlito"/>
                <a:cs typeface="Carlito"/>
              </a:rPr>
              <a:t> </a:t>
            </a:r>
            <a:r>
              <a:rPr sz="2000" spc="-6" dirty="0">
                <a:latin typeface="Carlito"/>
                <a:cs typeface="Carlito"/>
              </a:rPr>
              <a:t>process.</a:t>
            </a:r>
            <a:endParaRPr sz="2000">
              <a:latin typeface="Carlito"/>
              <a:cs typeface="Carlito"/>
            </a:endParaRPr>
          </a:p>
        </p:txBody>
      </p:sp>
      <p:sp>
        <p:nvSpPr>
          <p:cNvPr id="10" name="object 10"/>
          <p:cNvSpPr txBox="1"/>
          <p:nvPr/>
        </p:nvSpPr>
        <p:spPr>
          <a:xfrm>
            <a:off x="86613" y="5094186"/>
            <a:ext cx="347155" cy="321883"/>
          </a:xfrm>
          <a:prstGeom prst="rect">
            <a:avLst/>
          </a:prstGeom>
        </p:spPr>
        <p:txBody>
          <a:bodyPr vert="horz" wrap="square" lIns="0" tIns="13970" rIns="0" bIns="0" rtlCol="0">
            <a:spAutoFit/>
          </a:bodyPr>
          <a:lstStyle/>
          <a:p>
            <a:pPr marL="13970">
              <a:spcBef>
                <a:spcPts val="110"/>
              </a:spcBef>
            </a:pPr>
            <a:r>
              <a:rPr sz="2000" dirty="0">
                <a:latin typeface="Wingdings"/>
                <a:cs typeface="Wingdings"/>
              </a:rPr>
              <a:t></a:t>
            </a:r>
            <a:endParaRPr sz="2000">
              <a:latin typeface="Wingdings"/>
              <a:cs typeface="Wingdings"/>
            </a:endParaRPr>
          </a:p>
        </p:txBody>
      </p:sp>
      <p:sp>
        <p:nvSpPr>
          <p:cNvPr id="11" name="object 11"/>
          <p:cNvSpPr txBox="1"/>
          <p:nvPr/>
        </p:nvSpPr>
        <p:spPr>
          <a:xfrm>
            <a:off x="460450" y="5422759"/>
            <a:ext cx="9158732" cy="827471"/>
          </a:xfrm>
          <a:prstGeom prst="rect">
            <a:avLst/>
          </a:prstGeom>
        </p:spPr>
        <p:txBody>
          <a:bodyPr vert="horz" wrap="square" lIns="0" tIns="97092" rIns="0" bIns="0" rtlCol="0">
            <a:spAutoFit/>
          </a:bodyPr>
          <a:lstStyle/>
          <a:p>
            <a:pPr marL="13970" marR="5588">
              <a:lnSpc>
                <a:spcPct val="79300"/>
              </a:lnSpc>
              <a:spcBef>
                <a:spcPts val="765"/>
              </a:spcBef>
            </a:pPr>
            <a:r>
              <a:rPr sz="2000" spc="-6" dirty="0">
                <a:latin typeface="Carlito"/>
                <a:cs typeface="Carlito"/>
              </a:rPr>
              <a:t>During </a:t>
            </a:r>
            <a:r>
              <a:rPr sz="2000" dirty="0">
                <a:latin typeface="Carlito"/>
                <a:cs typeface="Carlito"/>
              </a:rPr>
              <a:t>this </a:t>
            </a:r>
            <a:r>
              <a:rPr sz="2000" spc="-6" dirty="0">
                <a:latin typeface="Carlito"/>
                <a:cs typeface="Carlito"/>
              </a:rPr>
              <a:t>phase, </a:t>
            </a:r>
            <a:r>
              <a:rPr sz="2000" dirty="0">
                <a:latin typeface="Carlito"/>
                <a:cs typeface="Carlito"/>
              </a:rPr>
              <a:t>the </a:t>
            </a:r>
            <a:r>
              <a:rPr sz="2000" spc="-6" dirty="0">
                <a:latin typeface="Carlito"/>
                <a:cs typeface="Carlito"/>
              </a:rPr>
              <a:t>ongoing use of </a:t>
            </a:r>
            <a:r>
              <a:rPr sz="2000" dirty="0">
                <a:latin typeface="Carlito"/>
                <a:cs typeface="Carlito"/>
              </a:rPr>
              <a:t>the </a:t>
            </a:r>
            <a:r>
              <a:rPr sz="2000" spc="-6" dirty="0">
                <a:latin typeface="Carlito"/>
                <a:cs typeface="Carlito"/>
              </a:rPr>
              <a:t>software </a:t>
            </a:r>
            <a:r>
              <a:rPr sz="2000" dirty="0">
                <a:latin typeface="Carlito"/>
                <a:cs typeface="Carlito"/>
              </a:rPr>
              <a:t>is monitored,  </a:t>
            </a:r>
            <a:r>
              <a:rPr sz="2000" spc="-6" dirty="0">
                <a:latin typeface="Carlito"/>
                <a:cs typeface="Carlito"/>
              </a:rPr>
              <a:t>support for </a:t>
            </a:r>
            <a:r>
              <a:rPr sz="2000" dirty="0">
                <a:latin typeface="Carlito"/>
                <a:cs typeface="Carlito"/>
              </a:rPr>
              <a:t>the </a:t>
            </a:r>
            <a:r>
              <a:rPr sz="2000" spc="-6" dirty="0">
                <a:latin typeface="Carlito"/>
                <a:cs typeface="Carlito"/>
              </a:rPr>
              <a:t>operating environment (infrastructure) </a:t>
            </a:r>
            <a:r>
              <a:rPr sz="2000" dirty="0">
                <a:latin typeface="Carlito"/>
                <a:cs typeface="Carlito"/>
              </a:rPr>
              <a:t>is </a:t>
            </a:r>
            <a:r>
              <a:rPr sz="2000" spc="-6" dirty="0">
                <a:latin typeface="Carlito"/>
                <a:cs typeface="Carlito"/>
              </a:rPr>
              <a:t>provided,  </a:t>
            </a:r>
            <a:r>
              <a:rPr sz="2000" dirty="0">
                <a:latin typeface="Carlito"/>
                <a:cs typeface="Carlito"/>
              </a:rPr>
              <a:t>and </a:t>
            </a:r>
            <a:r>
              <a:rPr sz="2000" spc="-6" dirty="0">
                <a:latin typeface="Carlito"/>
                <a:cs typeface="Carlito"/>
              </a:rPr>
              <a:t>defect reports </a:t>
            </a:r>
            <a:r>
              <a:rPr sz="2000" dirty="0">
                <a:latin typeface="Carlito"/>
                <a:cs typeface="Carlito"/>
              </a:rPr>
              <a:t>and </a:t>
            </a:r>
            <a:r>
              <a:rPr sz="2000" spc="-6" dirty="0">
                <a:latin typeface="Carlito"/>
                <a:cs typeface="Carlito"/>
              </a:rPr>
              <a:t>requests for </a:t>
            </a:r>
            <a:r>
              <a:rPr sz="2000" dirty="0">
                <a:latin typeface="Carlito"/>
                <a:cs typeface="Carlito"/>
              </a:rPr>
              <a:t>changes are </a:t>
            </a:r>
            <a:r>
              <a:rPr sz="2000" spc="-6" dirty="0">
                <a:latin typeface="Carlito"/>
                <a:cs typeface="Carlito"/>
              </a:rPr>
              <a:t>submitted </a:t>
            </a:r>
            <a:r>
              <a:rPr sz="2000" dirty="0">
                <a:latin typeface="Carlito"/>
                <a:cs typeface="Carlito"/>
              </a:rPr>
              <a:t>and  </a:t>
            </a:r>
            <a:r>
              <a:rPr sz="2000" spc="-6" dirty="0">
                <a:latin typeface="Carlito"/>
                <a:cs typeface="Carlito"/>
              </a:rPr>
              <a:t>evaluated.</a:t>
            </a:r>
            <a:endParaRPr sz="2000">
              <a:latin typeface="Carlito"/>
              <a:cs typeface="Carlito"/>
            </a:endParaRPr>
          </a:p>
        </p:txBody>
      </p:sp>
    </p:spTree>
    <p:extLst>
      <p:ext uri="{BB962C8B-B14F-4D97-AF65-F5344CB8AC3E}">
        <p14:creationId xmlns:p14="http://schemas.microsoft.com/office/powerpoint/2010/main" val="2714001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9539" y="874268"/>
            <a:ext cx="4725670" cy="512445"/>
          </a:xfrm>
          <a:prstGeom prst="rect">
            <a:avLst/>
          </a:prstGeom>
        </p:spPr>
        <p:txBody>
          <a:bodyPr vert="horz" wrap="square" lIns="0" tIns="11430" rIns="0" bIns="0" rtlCol="0">
            <a:spAutoFit/>
          </a:bodyPr>
          <a:lstStyle/>
          <a:p>
            <a:pPr marL="12700">
              <a:lnSpc>
                <a:spcPct val="100000"/>
              </a:lnSpc>
              <a:spcBef>
                <a:spcPts val="90"/>
              </a:spcBef>
            </a:pPr>
            <a:r>
              <a:rPr spc="-10" dirty="0"/>
              <a:t>Specialized Process</a:t>
            </a:r>
            <a:r>
              <a:rPr spc="-5" dirty="0"/>
              <a:t> </a:t>
            </a:r>
            <a:r>
              <a:rPr spc="-10" dirty="0"/>
              <a:t>Model</a:t>
            </a:r>
          </a:p>
        </p:txBody>
      </p:sp>
      <p:sp>
        <p:nvSpPr>
          <p:cNvPr id="3" name="object 3"/>
          <p:cNvSpPr txBox="1"/>
          <p:nvPr/>
        </p:nvSpPr>
        <p:spPr>
          <a:xfrm>
            <a:off x="764540" y="1557021"/>
            <a:ext cx="4499610" cy="1701107"/>
          </a:xfrm>
          <a:prstGeom prst="rect">
            <a:avLst/>
          </a:prstGeom>
        </p:spPr>
        <p:txBody>
          <a:bodyPr vert="horz" wrap="square" lIns="0" tIns="13335" rIns="0" bIns="0" rtlCol="0">
            <a:spAutoFit/>
          </a:bodyPr>
          <a:lstStyle/>
          <a:p>
            <a:pPr>
              <a:lnSpc>
                <a:spcPct val="100000"/>
              </a:lnSpc>
            </a:pPr>
            <a:endParaRPr sz="1800" dirty="0" smtClean="0">
              <a:latin typeface="Georgia"/>
              <a:cs typeface="Georgia"/>
            </a:endParaRPr>
          </a:p>
          <a:p>
            <a:pPr marL="12700">
              <a:lnSpc>
                <a:spcPct val="100000"/>
              </a:lnSpc>
              <a:spcBef>
                <a:spcPts val="1370"/>
              </a:spcBef>
            </a:pPr>
            <a:r>
              <a:rPr sz="2000" spc="-85" dirty="0" smtClean="0">
                <a:latin typeface="Arial"/>
                <a:cs typeface="Arial"/>
              </a:rPr>
              <a:t>Types </a:t>
            </a:r>
            <a:r>
              <a:rPr sz="2000" spc="-30" dirty="0" smtClean="0">
                <a:latin typeface="Arial"/>
                <a:cs typeface="Arial"/>
              </a:rPr>
              <a:t>of </a:t>
            </a:r>
            <a:r>
              <a:rPr sz="2000" spc="-80" dirty="0" smtClean="0">
                <a:latin typeface="Arial"/>
                <a:cs typeface="Arial"/>
              </a:rPr>
              <a:t>Specialized </a:t>
            </a:r>
            <a:r>
              <a:rPr sz="2000" spc="-114" dirty="0" smtClean="0">
                <a:latin typeface="Arial"/>
                <a:cs typeface="Arial"/>
              </a:rPr>
              <a:t>Process</a:t>
            </a:r>
            <a:r>
              <a:rPr sz="2000" spc="-195" dirty="0" smtClean="0">
                <a:latin typeface="Arial"/>
                <a:cs typeface="Arial"/>
              </a:rPr>
              <a:t> </a:t>
            </a:r>
            <a:r>
              <a:rPr sz="2000" spc="-45" dirty="0" smtClean="0">
                <a:latin typeface="Arial"/>
                <a:cs typeface="Arial"/>
              </a:rPr>
              <a:t>model</a:t>
            </a:r>
            <a:endParaRPr sz="2000" dirty="0" smtClean="0">
              <a:latin typeface="Arial"/>
              <a:cs typeface="Arial"/>
            </a:endParaRPr>
          </a:p>
          <a:p>
            <a:pPr marL="356870" indent="-344805">
              <a:lnSpc>
                <a:spcPct val="100000"/>
              </a:lnSpc>
              <a:buAutoNum type="arabicPeriod"/>
              <a:tabLst>
                <a:tab pos="356870" algn="l"/>
                <a:tab pos="357505" algn="l"/>
              </a:tabLst>
            </a:pPr>
            <a:r>
              <a:rPr sz="2000" spc="-65" dirty="0" smtClean="0">
                <a:latin typeface="Arial"/>
                <a:cs typeface="Arial"/>
              </a:rPr>
              <a:t>Component-based</a:t>
            </a:r>
            <a:r>
              <a:rPr sz="2000" spc="-60" dirty="0" smtClean="0">
                <a:latin typeface="Arial"/>
                <a:cs typeface="Arial"/>
              </a:rPr>
              <a:t> </a:t>
            </a:r>
            <a:r>
              <a:rPr sz="2000" spc="-55" dirty="0">
                <a:latin typeface="Arial"/>
                <a:cs typeface="Arial"/>
              </a:rPr>
              <a:t>development</a:t>
            </a:r>
            <a:endParaRPr sz="2000" dirty="0">
              <a:latin typeface="Arial"/>
              <a:cs typeface="Arial"/>
            </a:endParaRPr>
          </a:p>
          <a:p>
            <a:pPr marL="356870" indent="-344805">
              <a:lnSpc>
                <a:spcPct val="100000"/>
              </a:lnSpc>
              <a:buAutoNum type="arabicPeriod"/>
              <a:tabLst>
                <a:tab pos="356870" algn="l"/>
                <a:tab pos="357505" algn="l"/>
              </a:tabLst>
            </a:pPr>
            <a:r>
              <a:rPr sz="2000" spc="-60" dirty="0">
                <a:latin typeface="Arial"/>
                <a:cs typeface="Arial"/>
              </a:rPr>
              <a:t>Formal </a:t>
            </a:r>
            <a:r>
              <a:rPr sz="2000" spc="-50" dirty="0">
                <a:latin typeface="Arial"/>
                <a:cs typeface="Arial"/>
              </a:rPr>
              <a:t>methods</a:t>
            </a:r>
            <a:r>
              <a:rPr sz="2000" spc="-135" dirty="0">
                <a:latin typeface="Arial"/>
                <a:cs typeface="Arial"/>
              </a:rPr>
              <a:t> </a:t>
            </a:r>
            <a:r>
              <a:rPr sz="2000" spc="-45" dirty="0">
                <a:latin typeface="Arial"/>
                <a:cs typeface="Arial"/>
              </a:rPr>
              <a:t>model</a:t>
            </a:r>
            <a:endParaRPr sz="2000" dirty="0">
              <a:latin typeface="Arial"/>
              <a:cs typeface="Arial"/>
            </a:endParaRPr>
          </a:p>
          <a:p>
            <a:pPr marL="356870" indent="-344805">
              <a:lnSpc>
                <a:spcPct val="100000"/>
              </a:lnSpc>
              <a:buAutoNum type="arabicPeriod"/>
              <a:tabLst>
                <a:tab pos="356870" algn="l"/>
                <a:tab pos="357505" algn="l"/>
              </a:tabLst>
            </a:pPr>
            <a:r>
              <a:rPr sz="2000" spc="-45" dirty="0">
                <a:latin typeface="Arial"/>
                <a:cs typeface="Arial"/>
              </a:rPr>
              <a:t>Aspect-oriented </a:t>
            </a:r>
            <a:r>
              <a:rPr sz="2000" spc="-50" dirty="0">
                <a:latin typeface="Arial"/>
                <a:cs typeface="Arial"/>
              </a:rPr>
              <a:t>software</a:t>
            </a:r>
            <a:r>
              <a:rPr sz="2000" spc="-75" dirty="0">
                <a:latin typeface="Arial"/>
                <a:cs typeface="Arial"/>
              </a:rPr>
              <a:t> </a:t>
            </a:r>
            <a:r>
              <a:rPr sz="2000" spc="-55" dirty="0">
                <a:latin typeface="Arial"/>
                <a:cs typeface="Arial"/>
              </a:rPr>
              <a:t>development</a:t>
            </a:r>
            <a:endParaRPr sz="2000" dirty="0">
              <a:latin typeface="Arial"/>
              <a:cs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2291" y="901700"/>
            <a:ext cx="3054985" cy="482600"/>
          </a:xfrm>
          <a:prstGeom prst="rect">
            <a:avLst/>
          </a:prstGeom>
        </p:spPr>
        <p:txBody>
          <a:bodyPr vert="horz" wrap="square" lIns="0" tIns="12700" rIns="0" bIns="0" rtlCol="0">
            <a:spAutoFit/>
          </a:bodyPr>
          <a:lstStyle/>
          <a:p>
            <a:pPr marL="12700">
              <a:lnSpc>
                <a:spcPct val="100000"/>
              </a:lnSpc>
              <a:spcBef>
                <a:spcPts val="100"/>
              </a:spcBef>
            </a:pPr>
            <a:r>
              <a:rPr sz="3000" spc="-5" dirty="0"/>
              <a:t>What </a:t>
            </a:r>
            <a:r>
              <a:rPr sz="3000" dirty="0"/>
              <a:t>is</a:t>
            </a:r>
            <a:r>
              <a:rPr sz="3000" spc="-185" dirty="0"/>
              <a:t> </a:t>
            </a:r>
            <a:r>
              <a:rPr sz="3000" spc="-5" dirty="0"/>
              <a:t>Software?</a:t>
            </a:r>
            <a:endParaRPr sz="3000"/>
          </a:p>
        </p:txBody>
      </p:sp>
      <p:sp>
        <p:nvSpPr>
          <p:cNvPr id="3" name="object 3"/>
          <p:cNvSpPr/>
          <p:nvPr/>
        </p:nvSpPr>
        <p:spPr>
          <a:xfrm>
            <a:off x="2362200" y="2194560"/>
            <a:ext cx="5715000" cy="321564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090927" y="5544311"/>
            <a:ext cx="6477000" cy="94487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976876" y="1557021"/>
            <a:ext cx="147320" cy="270510"/>
          </a:xfrm>
          <a:prstGeom prst="rect">
            <a:avLst/>
          </a:prstGeom>
        </p:spPr>
        <p:txBody>
          <a:bodyPr vert="horz" wrap="square" lIns="0" tIns="13335" rIns="0" bIns="0" rtlCol="0">
            <a:spAutoFit/>
          </a:bodyPr>
          <a:lstStyle/>
          <a:p>
            <a:pPr marL="12700">
              <a:lnSpc>
                <a:spcPct val="100000"/>
              </a:lnSpc>
              <a:spcBef>
                <a:spcPts val="105"/>
              </a:spcBef>
            </a:pPr>
            <a:r>
              <a:rPr sz="1600" dirty="0">
                <a:solidFill>
                  <a:srgbClr val="799699"/>
                </a:solidFill>
                <a:latin typeface="Georgia"/>
                <a:cs typeface="Georgia"/>
              </a:rPr>
              <a:t>8</a:t>
            </a:r>
            <a:endParaRPr sz="1600">
              <a:latin typeface="Georgia"/>
              <a:cs typeface="Georgia"/>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792103"/>
            <a:ext cx="10058400" cy="3331126"/>
          </a:xfrm>
          <a:prstGeom prst="rect">
            <a:avLst/>
          </a:prstGeom>
          <a:blipFill>
            <a:blip r:embed="rId2" cstate="print"/>
            <a:stretch>
              <a:fillRect/>
            </a:stretch>
          </a:blipFill>
        </p:spPr>
        <p:txBody>
          <a:bodyPr wrap="square" lIns="0" tIns="0" rIns="0" bIns="0" rtlCol="0"/>
          <a:lstStyle/>
          <a:p>
            <a:endParaRPr sz="1980" dirty="0"/>
          </a:p>
        </p:txBody>
      </p:sp>
      <p:sp>
        <p:nvSpPr>
          <p:cNvPr id="3" name="object 3"/>
          <p:cNvSpPr txBox="1">
            <a:spLocks noGrp="1"/>
          </p:cNvSpPr>
          <p:nvPr>
            <p:ph type="title"/>
          </p:nvPr>
        </p:nvSpPr>
        <p:spPr>
          <a:xfrm>
            <a:off x="914401" y="2807186"/>
            <a:ext cx="7460336" cy="1123577"/>
          </a:xfrm>
          <a:prstGeom prst="rect">
            <a:avLst/>
          </a:prstGeom>
        </p:spPr>
        <p:txBody>
          <a:bodyPr vert="horz" wrap="square" lIns="0" tIns="14669" rIns="0" bIns="0" rtlCol="0" anchor="ctr">
            <a:spAutoFit/>
          </a:bodyPr>
          <a:lstStyle/>
          <a:p>
            <a:pPr marL="13970">
              <a:lnSpc>
                <a:spcPct val="100000"/>
              </a:lnSpc>
              <a:spcBef>
                <a:spcPts val="116"/>
              </a:spcBef>
            </a:pPr>
            <a:r>
              <a:rPr sz="7205" spc="-6" dirty="0" smtClean="0">
                <a:solidFill>
                  <a:srgbClr val="FFFFFF"/>
                </a:solidFill>
                <a:latin typeface="Carlito"/>
                <a:cs typeface="Carlito"/>
              </a:rPr>
              <a:t>Process</a:t>
            </a:r>
            <a:r>
              <a:rPr lang="en-US" sz="7205" spc="-6" dirty="0" smtClean="0">
                <a:solidFill>
                  <a:srgbClr val="FFFFFF"/>
                </a:solidFill>
                <a:latin typeface="Carlito"/>
                <a:cs typeface="Carlito"/>
              </a:rPr>
              <a:t> Patterns</a:t>
            </a:r>
            <a:endParaRPr sz="7205" dirty="0">
              <a:latin typeface="Carlito"/>
              <a:cs typeface="Carlito"/>
            </a:endParaRPr>
          </a:p>
        </p:txBody>
      </p:sp>
    </p:spTree>
    <p:extLst>
      <p:ext uri="{BB962C8B-B14F-4D97-AF65-F5344CB8AC3E}">
        <p14:creationId xmlns:p14="http://schemas.microsoft.com/office/powerpoint/2010/main" val="283230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t>PROCESS PATTERNS</a:t>
            </a:r>
            <a:br>
              <a:rPr lang="en-US" b="1" u="sng" dirty="0"/>
            </a:br>
            <a:endParaRPr lang="en-US" dirty="0"/>
          </a:p>
        </p:txBody>
      </p:sp>
      <p:sp>
        <p:nvSpPr>
          <p:cNvPr id="3" name="Content Placeholder 2"/>
          <p:cNvSpPr>
            <a:spLocks noGrp="1"/>
          </p:cNvSpPr>
          <p:nvPr>
            <p:ph idx="1"/>
          </p:nvPr>
        </p:nvSpPr>
        <p:spPr/>
        <p:txBody>
          <a:bodyPr/>
          <a:lstStyle/>
          <a:p>
            <a:pPr algn="just"/>
            <a:r>
              <a:rPr lang="en-US" dirty="0"/>
              <a:t>The software process can be defined as a collection of patterns that define a set of activities, actions, work tasks, work products and/or related behaviors required to develop computer software.</a:t>
            </a:r>
            <a:br>
              <a:rPr lang="en-US" dirty="0"/>
            </a:br>
            <a:r>
              <a:rPr lang="en-US" dirty="0"/>
              <a:t/>
            </a:r>
            <a:br>
              <a:rPr lang="en-US" dirty="0"/>
            </a:br>
            <a:r>
              <a:rPr lang="en-US" dirty="0"/>
              <a:t>Patterns can be defined at any level of abstraction. </a:t>
            </a:r>
            <a:endParaRPr lang="en-US" dirty="0" smtClean="0"/>
          </a:p>
          <a:p>
            <a:pPr algn="just"/>
            <a:r>
              <a:rPr lang="en-US" dirty="0" smtClean="0"/>
              <a:t>In </a:t>
            </a:r>
            <a:r>
              <a:rPr lang="en-US" dirty="0"/>
              <a:t>some cases, a pattern might be used to describe a complete process (e.g., prototyping</a:t>
            </a:r>
            <a:r>
              <a:rPr lang="en-US" dirty="0" smtClean="0"/>
              <a:t>).</a:t>
            </a:r>
          </a:p>
          <a:p>
            <a:pPr algn="just"/>
            <a:r>
              <a:rPr lang="en-US" dirty="0" smtClean="0"/>
              <a:t> </a:t>
            </a:r>
            <a:r>
              <a:rPr lang="en-US" dirty="0"/>
              <a:t>In other situations, patterns can be used to describe an important framework activity (e.g., planning) or a task within framework activity (e.g., project- estimating). </a:t>
            </a:r>
            <a:endParaRPr lang="en-US" dirty="0" smtClean="0"/>
          </a:p>
          <a:p>
            <a:pPr algn="just"/>
            <a:r>
              <a:rPr lang="en-US" dirty="0" smtClean="0"/>
              <a:t>Ambler </a:t>
            </a:r>
            <a:r>
              <a:rPr lang="en-US" dirty="0"/>
              <a:t>has proposed the following template for describing a process pattern:</a:t>
            </a:r>
          </a:p>
        </p:txBody>
      </p:sp>
    </p:spTree>
    <p:extLst>
      <p:ext uri="{BB962C8B-B14F-4D97-AF65-F5344CB8AC3E}">
        <p14:creationId xmlns:p14="http://schemas.microsoft.com/office/powerpoint/2010/main" val="42797834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515" y="533400"/>
            <a:ext cx="8675370" cy="6467158"/>
          </a:xfrm>
        </p:spPr>
        <p:txBody>
          <a:bodyPr>
            <a:normAutofit/>
          </a:bodyPr>
          <a:lstStyle/>
          <a:p>
            <a:r>
              <a:rPr lang="en-US" sz="2800" b="1" dirty="0"/>
              <a:t>Pattern Name.</a:t>
            </a:r>
            <a:r>
              <a:rPr lang="en-US" sz="2800" dirty="0"/>
              <a:t> The pattern is given a meaningful name that describes its functions within the software process (e.g., customer-communication).</a:t>
            </a:r>
            <a:br>
              <a:rPr lang="en-US" sz="2800" dirty="0"/>
            </a:br>
            <a:r>
              <a:rPr lang="en-US" sz="2800" dirty="0"/>
              <a:t/>
            </a:r>
            <a:br>
              <a:rPr lang="en-US" sz="2800" dirty="0"/>
            </a:br>
            <a:r>
              <a:rPr lang="en-US" sz="2800" b="1" dirty="0"/>
              <a:t>Intent.</a:t>
            </a:r>
            <a:r>
              <a:rPr lang="en-US" sz="2800" dirty="0"/>
              <a:t> The objective of the pattern is described briefly. For example, the intent of customer-communication is “to establish a collaborative relationship with the customer in an effort to define project scope, business requirements, and other projects constraints”.</a:t>
            </a:r>
            <a:br>
              <a:rPr lang="en-US" sz="2800" dirty="0"/>
            </a:br>
            <a:r>
              <a:rPr lang="en-US" sz="2800" dirty="0"/>
              <a:t/>
            </a:r>
            <a:br>
              <a:rPr lang="en-US" sz="2800" dirty="0"/>
            </a:br>
            <a:r>
              <a:rPr lang="en-US" sz="2800" b="1" dirty="0"/>
              <a:t>Type.</a:t>
            </a:r>
            <a:r>
              <a:rPr lang="en-US" sz="2800" dirty="0"/>
              <a:t> The pattern type is specified. Ambler suggests three types:</a:t>
            </a:r>
          </a:p>
        </p:txBody>
      </p:sp>
    </p:spTree>
    <p:extLst>
      <p:ext uri="{BB962C8B-B14F-4D97-AF65-F5344CB8AC3E}">
        <p14:creationId xmlns:p14="http://schemas.microsoft.com/office/powerpoint/2010/main" val="13430554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515" y="838200"/>
            <a:ext cx="8675370" cy="6162358"/>
          </a:xfrm>
        </p:spPr>
        <p:txBody>
          <a:bodyPr>
            <a:noAutofit/>
          </a:bodyPr>
          <a:lstStyle/>
          <a:p>
            <a:pPr algn="just"/>
            <a:r>
              <a:rPr lang="en-US" sz="2800" dirty="0"/>
              <a:t> </a:t>
            </a:r>
            <a:r>
              <a:rPr lang="en-US" sz="2800" b="1" dirty="0"/>
              <a:t>Task pattern </a:t>
            </a:r>
            <a:r>
              <a:rPr lang="en-US" sz="2800" dirty="0"/>
              <a:t>define a software engineering action or work task that is part of the process and relevant to successful software engineering practice (e.g., requirements gathering is a task pattern).</a:t>
            </a:r>
            <a:br>
              <a:rPr lang="en-US" sz="2800" dirty="0"/>
            </a:br>
            <a:r>
              <a:rPr lang="en-US" sz="2800" dirty="0"/>
              <a:t/>
            </a:r>
            <a:br>
              <a:rPr lang="en-US" sz="2800" dirty="0"/>
            </a:br>
            <a:r>
              <a:rPr lang="en-US" sz="2800" dirty="0"/>
              <a:t>• </a:t>
            </a:r>
            <a:r>
              <a:rPr lang="en-US" sz="2800" b="1" dirty="0"/>
              <a:t>Stage patterns </a:t>
            </a:r>
            <a:r>
              <a:rPr lang="en-US" sz="2800" dirty="0"/>
              <a:t>represent a framework activity for the process. Since a framework activity encompasses multiple work tasks, a stage pattern incorporates multiple task patterns that are relevant to the stage. An example of a stage pattern might be communication. This pattern would incorporate the task pattern requirements </a:t>
            </a:r>
            <a:r>
              <a:rPr lang="en-US" sz="2800" dirty="0" smtClean="0"/>
              <a:t>gathering and others</a:t>
            </a:r>
            <a:r>
              <a:rPr lang="en-US" sz="2800" dirty="0"/>
              <a:t>.</a:t>
            </a:r>
            <a:br>
              <a:rPr lang="en-US" sz="2800" dirty="0"/>
            </a:br>
            <a:r>
              <a:rPr lang="en-US" sz="2800" dirty="0"/>
              <a:t/>
            </a:r>
            <a:br>
              <a:rPr lang="en-US" sz="2800" dirty="0"/>
            </a:br>
            <a:r>
              <a:rPr lang="en-US" sz="2800" dirty="0"/>
              <a:t>• </a:t>
            </a:r>
            <a:r>
              <a:rPr lang="en-US" sz="2800" b="1" dirty="0"/>
              <a:t>Phase patterns </a:t>
            </a:r>
            <a:r>
              <a:rPr lang="en-US" sz="2800" dirty="0"/>
              <a:t>define the sequence of framework activities is iterative in nature. An example of a phase pattern might be a spiral model or prototyping.</a:t>
            </a:r>
          </a:p>
        </p:txBody>
      </p:sp>
    </p:spTree>
    <p:extLst>
      <p:ext uri="{BB962C8B-B14F-4D97-AF65-F5344CB8AC3E}">
        <p14:creationId xmlns:p14="http://schemas.microsoft.com/office/powerpoint/2010/main" val="14331552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514" y="914400"/>
            <a:ext cx="9062085" cy="6086158"/>
          </a:xfrm>
        </p:spPr>
        <p:txBody>
          <a:bodyPr>
            <a:noAutofit/>
          </a:bodyPr>
          <a:lstStyle/>
          <a:p>
            <a:pPr algn="just"/>
            <a:r>
              <a:rPr lang="en-US" sz="2400" dirty="0"/>
              <a:t>Initial context. The conditions under which the pattern applies are described. Prior to the initiation of the pattern, we ask </a:t>
            </a:r>
            <a:endParaRPr lang="en-US" sz="2400" dirty="0" smtClean="0"/>
          </a:p>
          <a:p>
            <a:pPr algn="just"/>
            <a:r>
              <a:rPr lang="en-US" sz="2400" dirty="0" smtClean="0"/>
              <a:t>(</a:t>
            </a:r>
            <a:r>
              <a:rPr lang="en-US" sz="2400" dirty="0"/>
              <a:t>1) what organizational team created activities have already occurred </a:t>
            </a:r>
            <a:endParaRPr lang="en-US" sz="2400" dirty="0" smtClean="0"/>
          </a:p>
          <a:p>
            <a:pPr algn="just"/>
            <a:r>
              <a:rPr lang="en-US" sz="2400" dirty="0" smtClean="0"/>
              <a:t>(</a:t>
            </a:r>
            <a:r>
              <a:rPr lang="en-US" sz="2400" dirty="0"/>
              <a:t>2) what is the entry state for the process? And </a:t>
            </a:r>
            <a:endParaRPr lang="en-US" sz="2400" dirty="0" smtClean="0"/>
          </a:p>
          <a:p>
            <a:pPr algn="just"/>
            <a:r>
              <a:rPr lang="en-US" sz="2400" dirty="0" smtClean="0"/>
              <a:t>(</a:t>
            </a:r>
            <a:r>
              <a:rPr lang="en-US" sz="2400" dirty="0"/>
              <a:t>3) what software engineering information or project information already exists?</a:t>
            </a:r>
            <a:br>
              <a:rPr lang="en-US" sz="2400" dirty="0"/>
            </a:br>
            <a:r>
              <a:rPr lang="en-US" sz="2400" dirty="0"/>
              <a:t/>
            </a:r>
            <a:br>
              <a:rPr lang="en-US" sz="2400" dirty="0"/>
            </a:br>
            <a:r>
              <a:rPr lang="en-US" sz="2400" dirty="0"/>
              <a:t>For example, the planning pattern (a stage pattern) requires </a:t>
            </a:r>
            <a:r>
              <a:rPr lang="en-US" sz="2400" dirty="0" smtClean="0"/>
              <a:t>that</a:t>
            </a:r>
          </a:p>
          <a:p>
            <a:pPr algn="just"/>
            <a:r>
              <a:rPr lang="en-US" sz="2400" dirty="0" smtClean="0"/>
              <a:t> (1</a:t>
            </a:r>
            <a:r>
              <a:rPr lang="en-US" sz="2400" dirty="0"/>
              <a:t>) customers and software engineers have established a collaborative communication: </a:t>
            </a:r>
            <a:endParaRPr lang="en-US" sz="2400" dirty="0" smtClean="0"/>
          </a:p>
          <a:p>
            <a:pPr algn="just"/>
            <a:r>
              <a:rPr lang="en-US" sz="2400" dirty="0" smtClean="0"/>
              <a:t>(</a:t>
            </a:r>
            <a:r>
              <a:rPr lang="en-US" sz="2400" dirty="0"/>
              <a:t>2) successful completion of a number of task patterns (specified) for the customer-communication pattern has occurred: and </a:t>
            </a:r>
            <a:endParaRPr lang="en-US" sz="2400" dirty="0" smtClean="0"/>
          </a:p>
          <a:p>
            <a:pPr algn="just"/>
            <a:r>
              <a:rPr lang="en-US" sz="2400" dirty="0" smtClean="0"/>
              <a:t>(</a:t>
            </a:r>
            <a:r>
              <a:rPr lang="en-US" sz="2400" dirty="0"/>
              <a:t>3) project scope, basic business requirements, and project constraints are known.</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12800807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515" y="762000"/>
            <a:ext cx="8675370" cy="6086158"/>
          </a:xfrm>
        </p:spPr>
        <p:txBody>
          <a:bodyPr>
            <a:noAutofit/>
          </a:bodyPr>
          <a:lstStyle/>
          <a:p>
            <a:r>
              <a:rPr lang="en-US" sz="2800" b="1" dirty="0"/>
              <a:t>An Example Process Pattern:</a:t>
            </a:r>
            <a:r>
              <a:rPr lang="en-US" sz="2800" dirty="0"/>
              <a:t/>
            </a:r>
            <a:br>
              <a:rPr lang="en-US" sz="2800" dirty="0"/>
            </a:br>
            <a:r>
              <a:rPr lang="en-US" sz="2800" dirty="0"/>
              <a:t/>
            </a:r>
            <a:br>
              <a:rPr lang="en-US" sz="2800" dirty="0"/>
            </a:br>
            <a:r>
              <a:rPr lang="en-US" sz="2800" dirty="0"/>
              <a:t>The following abbreviated process pattern describes an approach that may be applicable when stakeholders have a general idea of what must be done, but are unsure of specific software requirements.</a:t>
            </a:r>
            <a:br>
              <a:rPr lang="en-US" sz="2800" dirty="0"/>
            </a:br>
            <a:r>
              <a:rPr lang="en-US" sz="2800" dirty="0"/>
              <a:t/>
            </a:r>
            <a:br>
              <a:rPr lang="en-US" sz="2800" dirty="0"/>
            </a:br>
            <a:r>
              <a:rPr lang="en-US" sz="2800" b="1" dirty="0"/>
              <a:t>Pattern name. Prototyping.</a:t>
            </a:r>
            <a:r>
              <a:rPr lang="en-US" sz="2800" dirty="0"/>
              <a:t/>
            </a:r>
            <a:br>
              <a:rPr lang="en-US" sz="2800" dirty="0"/>
            </a:br>
            <a:r>
              <a:rPr lang="en-US" sz="2800" dirty="0"/>
              <a:t/>
            </a:r>
            <a:br>
              <a:rPr lang="en-US" sz="2800" dirty="0"/>
            </a:br>
            <a:r>
              <a:rPr lang="en-US" sz="2800" dirty="0"/>
              <a:t>Intent: The objective of the pattern is to build a model (a prototype) that can be assessed iteratively by stakeholders in an effort to identify or solidity software requirements.</a:t>
            </a:r>
            <a:br>
              <a:rPr lang="en-US" sz="2800" dirty="0"/>
            </a:br>
            <a:r>
              <a:rPr lang="en-US" sz="2800" dirty="0"/>
              <a:t/>
            </a:r>
            <a:br>
              <a:rPr lang="en-US" sz="2800" dirty="0"/>
            </a:br>
            <a:r>
              <a:rPr lang="en-US" sz="2800" b="1" dirty="0"/>
              <a:t>Type:</a:t>
            </a:r>
            <a:r>
              <a:rPr lang="en-US" sz="2800" dirty="0"/>
              <a:t> Phase pattern.</a:t>
            </a:r>
            <a:br>
              <a:rPr lang="en-US" sz="2800" dirty="0"/>
            </a:br>
            <a:endParaRPr lang="en-US" sz="2800" dirty="0"/>
          </a:p>
        </p:txBody>
      </p:sp>
    </p:spTree>
    <p:extLst>
      <p:ext uri="{BB962C8B-B14F-4D97-AF65-F5344CB8AC3E}">
        <p14:creationId xmlns:p14="http://schemas.microsoft.com/office/powerpoint/2010/main" val="835499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514" y="762000"/>
            <a:ext cx="9138285" cy="6238558"/>
          </a:xfrm>
        </p:spPr>
        <p:txBody>
          <a:bodyPr>
            <a:normAutofit lnSpcReduction="10000"/>
          </a:bodyPr>
          <a:lstStyle/>
          <a:p>
            <a:pPr algn="just"/>
            <a:r>
              <a:rPr lang="en-US" b="1" dirty="0"/>
              <a:t>I</a:t>
            </a:r>
            <a:r>
              <a:rPr lang="en-US" sz="2800" b="1" dirty="0"/>
              <a:t>nitial context:</a:t>
            </a:r>
            <a:r>
              <a:rPr lang="en-US" sz="2800" dirty="0"/>
              <a:t> The following conditions must be met prior to the initiation of this pattern</a:t>
            </a:r>
            <a:r>
              <a:rPr lang="en-US" sz="2800" dirty="0" smtClean="0"/>
              <a:t>:</a:t>
            </a:r>
          </a:p>
          <a:p>
            <a:pPr algn="just"/>
            <a:r>
              <a:rPr lang="en-US" sz="2800" dirty="0" smtClean="0"/>
              <a:t>( </a:t>
            </a:r>
            <a:r>
              <a:rPr lang="en-US" sz="2800" dirty="0"/>
              <a:t>1) stakeholders have been identified; </a:t>
            </a:r>
            <a:endParaRPr lang="en-US" sz="2800" dirty="0" smtClean="0"/>
          </a:p>
          <a:p>
            <a:pPr algn="just"/>
            <a:r>
              <a:rPr lang="en-US" sz="2800" dirty="0" smtClean="0"/>
              <a:t>(</a:t>
            </a:r>
            <a:r>
              <a:rPr lang="en-US" sz="2800" dirty="0"/>
              <a:t>2) a mode of communication between stakeholders and the software team has been established; </a:t>
            </a:r>
            <a:endParaRPr lang="en-US" sz="2800" dirty="0" smtClean="0"/>
          </a:p>
          <a:p>
            <a:pPr algn="just"/>
            <a:r>
              <a:rPr lang="en-US" sz="2800" dirty="0" smtClean="0"/>
              <a:t>(</a:t>
            </a:r>
            <a:r>
              <a:rPr lang="en-US" sz="2800" dirty="0"/>
              <a:t>3) the overriding problem to be solved has been identified by stakeholders: </a:t>
            </a:r>
            <a:endParaRPr lang="en-US" sz="2800" dirty="0" smtClean="0"/>
          </a:p>
          <a:p>
            <a:pPr algn="just"/>
            <a:r>
              <a:rPr lang="en-US" sz="2800" dirty="0" smtClean="0"/>
              <a:t>(</a:t>
            </a:r>
            <a:r>
              <a:rPr lang="en-US" sz="2800" dirty="0"/>
              <a:t>4) an initial understanding of project scope, basic business requirements, and project constraints has </a:t>
            </a:r>
            <a:r>
              <a:rPr lang="en-US" sz="2800" dirty="0" smtClean="0"/>
              <a:t>been developed</a:t>
            </a:r>
            <a:r>
              <a:rPr lang="en-US" sz="2800" dirty="0"/>
              <a:t>.</a:t>
            </a:r>
            <a:br>
              <a:rPr lang="en-US" sz="2800" dirty="0"/>
            </a:br>
            <a:r>
              <a:rPr lang="en-US" sz="2800" dirty="0"/>
              <a:t/>
            </a:r>
            <a:br>
              <a:rPr lang="en-US" sz="2800" dirty="0"/>
            </a:br>
            <a:r>
              <a:rPr lang="en-US" sz="2800" b="1" dirty="0"/>
              <a:t>Problem:</a:t>
            </a:r>
            <a:r>
              <a:rPr lang="en-US" sz="2800" dirty="0"/>
              <a:t> Requirements are hazy or nonexistent, yet there is clear recognition that there is a problem, and the problem must be addressed with a software solution. Stakeholders are unsure of what they want; that is, they cannot describe software requirements in any detail.</a:t>
            </a:r>
          </a:p>
        </p:txBody>
      </p:sp>
    </p:spTree>
    <p:extLst>
      <p:ext uri="{BB962C8B-B14F-4D97-AF65-F5344CB8AC3E}">
        <p14:creationId xmlns:p14="http://schemas.microsoft.com/office/powerpoint/2010/main" val="41397725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514" y="609600"/>
            <a:ext cx="9062085" cy="6390958"/>
          </a:xfrm>
        </p:spPr>
        <p:txBody>
          <a:bodyPr>
            <a:normAutofit fontScale="92500"/>
          </a:bodyPr>
          <a:lstStyle/>
          <a:p>
            <a:pPr algn="just"/>
            <a:r>
              <a:rPr lang="en-US" sz="2800" b="1" dirty="0"/>
              <a:t>Solutions:</a:t>
            </a:r>
            <a:r>
              <a:rPr lang="en-US" sz="2800" dirty="0"/>
              <a:t> A description of the prototype that identifies basic requirements (e.g., modes of interaction, computational features, processing functions) is approved by stakeholders. Following this, </a:t>
            </a:r>
            <a:endParaRPr lang="en-US" sz="2800" dirty="0" smtClean="0"/>
          </a:p>
          <a:p>
            <a:pPr algn="just"/>
            <a:r>
              <a:rPr lang="en-US" sz="2800" dirty="0" smtClean="0"/>
              <a:t>(</a:t>
            </a:r>
            <a:r>
              <a:rPr lang="en-US" sz="2800" dirty="0"/>
              <a:t>1) the prototype may evolve through a series of increments to become the production software or </a:t>
            </a:r>
            <a:endParaRPr lang="en-US" sz="2800" dirty="0" smtClean="0"/>
          </a:p>
          <a:p>
            <a:pPr algn="just"/>
            <a:r>
              <a:rPr lang="en-US" sz="2800" dirty="0" smtClean="0"/>
              <a:t>(</a:t>
            </a:r>
            <a:r>
              <a:rPr lang="en-US" sz="2800" dirty="0"/>
              <a:t>2) the prototype may be discarded and the production software built using some other process pattern.</a:t>
            </a:r>
            <a:br>
              <a:rPr lang="en-US" sz="2800" dirty="0"/>
            </a:br>
            <a:r>
              <a:rPr lang="en-US" sz="2800" dirty="0"/>
              <a:t/>
            </a:r>
            <a:br>
              <a:rPr lang="en-US" sz="2800" dirty="0"/>
            </a:br>
            <a:r>
              <a:rPr lang="en-US" sz="2800" dirty="0"/>
              <a:t>Related Patterns: The following patterns are related to this pattern: </a:t>
            </a:r>
            <a:r>
              <a:rPr lang="en-US" sz="2800" b="1" dirty="0"/>
              <a:t>customer-communication; iterative design; iterative development, customer assessment; requirement extraction</a:t>
            </a:r>
            <a:r>
              <a:rPr lang="en-US" sz="2800" dirty="0"/>
              <a:t>.</a:t>
            </a:r>
            <a:br>
              <a:rPr lang="en-US" sz="2800" dirty="0"/>
            </a:br>
            <a:r>
              <a:rPr lang="en-US" sz="2800" dirty="0"/>
              <a:t/>
            </a:r>
            <a:br>
              <a:rPr lang="en-US" sz="2800" dirty="0"/>
            </a:br>
            <a:r>
              <a:rPr lang="en-US" sz="2800" b="1" dirty="0"/>
              <a:t>Known uses/examples:</a:t>
            </a:r>
            <a:r>
              <a:rPr lang="en-US" sz="2800" dirty="0"/>
              <a:t> Prototyping is recommended when requirements are uncertain.</a:t>
            </a:r>
          </a:p>
          <a:p>
            <a:r>
              <a:rPr lang="en-US" dirty="0"/>
              <a:t/>
            </a:r>
            <a:br>
              <a:rPr lang="en-US" dirty="0"/>
            </a:br>
            <a:endParaRPr lang="en-US" dirty="0"/>
          </a:p>
        </p:txBody>
      </p:sp>
    </p:spTree>
    <p:extLst>
      <p:ext uri="{BB962C8B-B14F-4D97-AF65-F5344CB8AC3E}">
        <p14:creationId xmlns:p14="http://schemas.microsoft.com/office/powerpoint/2010/main" val="31282887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a:t>PROCESS ASSESSMENT</a:t>
            </a:r>
            <a:br>
              <a:rPr lang="en-US" b="1" u="sng" dirty="0"/>
            </a:br>
            <a:endParaRPr lang="en-US" dirty="0"/>
          </a:p>
        </p:txBody>
      </p:sp>
      <p:sp>
        <p:nvSpPr>
          <p:cNvPr id="3" name="Content Placeholder 2"/>
          <p:cNvSpPr>
            <a:spLocks noGrp="1"/>
          </p:cNvSpPr>
          <p:nvPr>
            <p:ph idx="1"/>
          </p:nvPr>
        </p:nvSpPr>
        <p:spPr/>
        <p:txBody>
          <a:bodyPr>
            <a:normAutofit/>
          </a:bodyPr>
          <a:lstStyle/>
          <a:p>
            <a:pPr algn="just"/>
            <a:r>
              <a:rPr lang="en-US" sz="2800" dirty="0"/>
              <a:t>The process assessment is to ensure that it meets a set of basic process criteria that have been shown to be essential for a successful software engineering</a:t>
            </a:r>
            <a:r>
              <a:rPr lang="en-US" sz="2800" dirty="0" smtClean="0"/>
              <a:t>.</a:t>
            </a:r>
          </a:p>
          <a:p>
            <a:pPr algn="just"/>
            <a:r>
              <a:rPr lang="en-US" sz="2800" dirty="0" smtClean="0"/>
              <a:t> </a:t>
            </a:r>
            <a:r>
              <a:rPr lang="en-US" sz="2800" dirty="0"/>
              <a:t>A number of different approaches to software process assessment have been proposed over the past few decades:</a:t>
            </a:r>
          </a:p>
        </p:txBody>
      </p:sp>
    </p:spTree>
    <p:extLst>
      <p:ext uri="{BB962C8B-B14F-4D97-AF65-F5344CB8AC3E}">
        <p14:creationId xmlns:p14="http://schemas.microsoft.com/office/powerpoint/2010/main" val="4192472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514" y="457200"/>
            <a:ext cx="9062085" cy="7086600"/>
          </a:xfrm>
        </p:spPr>
        <p:txBody>
          <a:bodyPr>
            <a:normAutofit/>
          </a:bodyPr>
          <a:lstStyle/>
          <a:p>
            <a:pPr algn="just"/>
            <a:r>
              <a:rPr lang="en-US" sz="2400" b="1" dirty="0" smtClean="0"/>
              <a:t> </a:t>
            </a:r>
            <a:r>
              <a:rPr lang="en-US" sz="2400" b="1" dirty="0"/>
              <a:t>Standard CMMI Assessment Method for Process Improvement (SCAMPI)</a:t>
            </a:r>
            <a:r>
              <a:rPr lang="en-US" sz="2400" dirty="0"/>
              <a:t> provides a five—step process assessment model that incorporates initiating, diagnosing, establishing, acting, and learning. The SCAMPI methods use the SEI CMMI as the basis for assessment.</a:t>
            </a:r>
            <a:br>
              <a:rPr lang="en-US" sz="2400" dirty="0"/>
            </a:br>
            <a:r>
              <a:rPr lang="en-US" sz="2400" dirty="0"/>
              <a:t/>
            </a:r>
            <a:br>
              <a:rPr lang="en-US" sz="2400" dirty="0"/>
            </a:br>
            <a:r>
              <a:rPr lang="en-US" sz="2400" dirty="0" err="1"/>
              <a:t>i</a:t>
            </a:r>
            <a:r>
              <a:rPr lang="en-US" sz="2400" dirty="0"/>
              <a:t>. </a:t>
            </a:r>
            <a:r>
              <a:rPr lang="en-US" sz="2400" b="1" dirty="0"/>
              <a:t>SPICE (ISO/IEC 15504)</a:t>
            </a:r>
            <a:r>
              <a:rPr lang="en-US" sz="2400" dirty="0"/>
              <a:t> Software Process Improvement and Capability Determination (</a:t>
            </a:r>
            <a:r>
              <a:rPr lang="en-US" sz="2400" b="1" dirty="0"/>
              <a:t>SPICE</a:t>
            </a:r>
            <a:r>
              <a:rPr lang="en-US" sz="2400" dirty="0" smtClean="0"/>
              <a:t>) Standard </a:t>
            </a:r>
            <a:r>
              <a:rPr lang="en-US" sz="2400" dirty="0"/>
              <a:t>defines a set of requirements for software process assessment. The intent of the standard is to assist organization in developing an objective evaluation of the efficacy of any defined software process.</a:t>
            </a:r>
            <a:br>
              <a:rPr lang="en-US" sz="2400" dirty="0"/>
            </a:br>
            <a:r>
              <a:rPr lang="en-US" sz="2400" dirty="0"/>
              <a:t/>
            </a:r>
            <a:br>
              <a:rPr lang="en-US" sz="2400" dirty="0"/>
            </a:br>
            <a:r>
              <a:rPr lang="en-US" sz="2400" dirty="0"/>
              <a:t>ii. </a:t>
            </a:r>
            <a:r>
              <a:rPr lang="en-US" sz="2400" b="1" dirty="0"/>
              <a:t>ISO9001: 2000 for Software</a:t>
            </a:r>
            <a:r>
              <a:rPr lang="en-US" sz="2400" dirty="0"/>
              <a:t> is a generic standard that applies to any organization that wants to improve overall quality of the products, systems, or services that it provides. Therefore, the standard is </a:t>
            </a:r>
            <a:r>
              <a:rPr lang="en-US" sz="2400" dirty="0" smtClean="0"/>
              <a:t>directly </a:t>
            </a:r>
            <a:r>
              <a:rPr lang="en-US" sz="2400" dirty="0"/>
              <a:t>applicable to software organizations and companies</a:t>
            </a:r>
            <a:r>
              <a:rPr lang="en-US" sz="2400" dirty="0" smtClean="0"/>
              <a:t>.</a:t>
            </a:r>
          </a:p>
          <a:p>
            <a:pPr marL="0" indent="0" algn="just">
              <a:buNone/>
            </a:pPr>
            <a:endParaRPr lang="en-US" sz="2400" dirty="0" smtClean="0"/>
          </a:p>
          <a:p>
            <a:pPr algn="just"/>
            <a:r>
              <a:rPr lang="en-US" sz="2400" dirty="0" smtClean="0"/>
              <a:t>*The </a:t>
            </a:r>
            <a:r>
              <a:rPr lang="en-US" sz="2400" dirty="0"/>
              <a:t>Capability Maturity Model Integration (</a:t>
            </a:r>
            <a:r>
              <a:rPr lang="en-US" sz="2400" b="1" dirty="0"/>
              <a:t>CMMI</a:t>
            </a:r>
            <a:r>
              <a:rPr lang="en-US" sz="2400" dirty="0"/>
              <a:t>) is a process and behavioral model that helps organizations streamline process improvement and encourage productive, efficient behaviors that decrease risks in software, product and service development.</a:t>
            </a:r>
          </a:p>
        </p:txBody>
      </p:sp>
    </p:spTree>
    <p:extLst>
      <p:ext uri="{BB962C8B-B14F-4D97-AF65-F5344CB8AC3E}">
        <p14:creationId xmlns:p14="http://schemas.microsoft.com/office/powerpoint/2010/main" val="3410000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3504" y="606551"/>
            <a:ext cx="8848725" cy="6562725"/>
          </a:xfrm>
          <a:custGeom>
            <a:avLst/>
            <a:gdLst/>
            <a:ahLst/>
            <a:cxnLst/>
            <a:rect l="l" t="t" r="r" b="b"/>
            <a:pathLst>
              <a:path w="8848725" h="6562725">
                <a:moveTo>
                  <a:pt x="8848344" y="0"/>
                </a:moveTo>
                <a:lnTo>
                  <a:pt x="0" y="0"/>
                </a:lnTo>
                <a:lnTo>
                  <a:pt x="0" y="6562344"/>
                </a:lnTo>
                <a:lnTo>
                  <a:pt x="8848344" y="6562344"/>
                </a:lnTo>
                <a:lnTo>
                  <a:pt x="8848344" y="6553200"/>
                </a:lnTo>
                <a:lnTo>
                  <a:pt x="15239" y="6553200"/>
                </a:lnTo>
                <a:lnTo>
                  <a:pt x="6095" y="6547104"/>
                </a:lnTo>
                <a:lnTo>
                  <a:pt x="15239" y="6547104"/>
                </a:lnTo>
                <a:lnTo>
                  <a:pt x="15239" y="15240"/>
                </a:lnTo>
                <a:lnTo>
                  <a:pt x="6095" y="15240"/>
                </a:lnTo>
                <a:lnTo>
                  <a:pt x="15239" y="6096"/>
                </a:lnTo>
                <a:lnTo>
                  <a:pt x="8848344" y="6096"/>
                </a:lnTo>
                <a:lnTo>
                  <a:pt x="8848344" y="0"/>
                </a:lnTo>
                <a:close/>
              </a:path>
            </a:pathLst>
          </a:custGeom>
          <a:solidFill>
            <a:srgbClr val="799699"/>
          </a:solidFill>
        </p:spPr>
        <p:txBody>
          <a:bodyPr wrap="square" lIns="0" tIns="0" rIns="0" bIns="0" rtlCol="0"/>
          <a:lstStyle/>
          <a:p>
            <a:endParaRPr/>
          </a:p>
        </p:txBody>
      </p:sp>
      <p:grpSp>
        <p:nvGrpSpPr>
          <p:cNvPr id="3" name="object 3"/>
          <p:cNvGrpSpPr/>
          <p:nvPr/>
        </p:nvGrpSpPr>
        <p:grpSpPr>
          <a:xfrm>
            <a:off x="4724400" y="1414272"/>
            <a:ext cx="609600" cy="609600"/>
            <a:chOff x="4724400" y="1414272"/>
            <a:chExt cx="609600" cy="609600"/>
          </a:xfrm>
        </p:grpSpPr>
        <p:sp>
          <p:nvSpPr>
            <p:cNvPr id="4" name="object 4"/>
            <p:cNvSpPr/>
            <p:nvPr/>
          </p:nvSpPr>
          <p:spPr>
            <a:xfrm>
              <a:off x="4724400" y="1414271"/>
              <a:ext cx="609600" cy="609600"/>
            </a:xfrm>
            <a:custGeom>
              <a:avLst/>
              <a:gdLst/>
              <a:ahLst/>
              <a:cxnLst/>
              <a:rect l="l" t="t" r="r" b="b"/>
              <a:pathLst>
                <a:path w="609600" h="609600">
                  <a:moveTo>
                    <a:pt x="609600" y="304800"/>
                  </a:moveTo>
                  <a:lnTo>
                    <a:pt x="606552" y="256032"/>
                  </a:lnTo>
                  <a:lnTo>
                    <a:pt x="594360" y="210312"/>
                  </a:lnTo>
                  <a:lnTo>
                    <a:pt x="576072" y="167640"/>
                  </a:lnTo>
                  <a:lnTo>
                    <a:pt x="551688" y="128016"/>
                  </a:lnTo>
                  <a:lnTo>
                    <a:pt x="521208" y="91440"/>
                  </a:lnTo>
                  <a:lnTo>
                    <a:pt x="487680" y="60960"/>
                  </a:lnTo>
                  <a:lnTo>
                    <a:pt x="448056" y="36576"/>
                  </a:lnTo>
                  <a:lnTo>
                    <a:pt x="402336" y="18288"/>
                  </a:lnTo>
                  <a:lnTo>
                    <a:pt x="356616" y="6096"/>
                  </a:lnTo>
                  <a:lnTo>
                    <a:pt x="304800" y="0"/>
                  </a:lnTo>
                  <a:lnTo>
                    <a:pt x="256032" y="6096"/>
                  </a:lnTo>
                  <a:lnTo>
                    <a:pt x="210312" y="18288"/>
                  </a:lnTo>
                  <a:lnTo>
                    <a:pt x="167640" y="36576"/>
                  </a:lnTo>
                  <a:lnTo>
                    <a:pt x="128016" y="60960"/>
                  </a:lnTo>
                  <a:lnTo>
                    <a:pt x="91440" y="91440"/>
                  </a:lnTo>
                  <a:lnTo>
                    <a:pt x="60960" y="128016"/>
                  </a:lnTo>
                  <a:lnTo>
                    <a:pt x="36576" y="167640"/>
                  </a:lnTo>
                  <a:lnTo>
                    <a:pt x="18288" y="210312"/>
                  </a:lnTo>
                  <a:lnTo>
                    <a:pt x="6096" y="256032"/>
                  </a:lnTo>
                  <a:lnTo>
                    <a:pt x="0" y="304800"/>
                  </a:lnTo>
                  <a:lnTo>
                    <a:pt x="6096" y="356616"/>
                  </a:lnTo>
                  <a:lnTo>
                    <a:pt x="18288" y="402336"/>
                  </a:lnTo>
                  <a:lnTo>
                    <a:pt x="36576" y="445008"/>
                  </a:lnTo>
                  <a:lnTo>
                    <a:pt x="60960" y="484632"/>
                  </a:lnTo>
                  <a:lnTo>
                    <a:pt x="91440" y="521208"/>
                  </a:lnTo>
                  <a:lnTo>
                    <a:pt x="128016" y="551688"/>
                  </a:lnTo>
                  <a:lnTo>
                    <a:pt x="167640" y="576072"/>
                  </a:lnTo>
                  <a:lnTo>
                    <a:pt x="210312" y="594360"/>
                  </a:lnTo>
                  <a:lnTo>
                    <a:pt x="256032" y="606552"/>
                  </a:lnTo>
                  <a:lnTo>
                    <a:pt x="304800" y="609600"/>
                  </a:lnTo>
                  <a:lnTo>
                    <a:pt x="356616" y="606552"/>
                  </a:lnTo>
                  <a:lnTo>
                    <a:pt x="402336" y="594360"/>
                  </a:lnTo>
                  <a:lnTo>
                    <a:pt x="448056" y="576072"/>
                  </a:lnTo>
                  <a:lnTo>
                    <a:pt x="487680" y="551688"/>
                  </a:lnTo>
                  <a:lnTo>
                    <a:pt x="521208" y="521208"/>
                  </a:lnTo>
                  <a:lnTo>
                    <a:pt x="551688" y="484632"/>
                  </a:lnTo>
                  <a:lnTo>
                    <a:pt x="576072" y="445008"/>
                  </a:lnTo>
                  <a:lnTo>
                    <a:pt x="594360" y="402336"/>
                  </a:lnTo>
                  <a:lnTo>
                    <a:pt x="606552" y="356616"/>
                  </a:lnTo>
                  <a:lnTo>
                    <a:pt x="609600" y="304800"/>
                  </a:lnTo>
                  <a:close/>
                </a:path>
              </a:pathLst>
            </a:custGeom>
            <a:solidFill>
              <a:srgbClr val="FFFFFF"/>
            </a:solidFill>
          </p:spPr>
          <p:txBody>
            <a:bodyPr wrap="square" lIns="0" tIns="0" rIns="0" bIns="0" rtlCol="0"/>
            <a:lstStyle/>
            <a:p>
              <a:endParaRPr/>
            </a:p>
          </p:txBody>
        </p:sp>
        <p:sp>
          <p:nvSpPr>
            <p:cNvPr id="5" name="object 5"/>
            <p:cNvSpPr/>
            <p:nvPr/>
          </p:nvSpPr>
          <p:spPr>
            <a:xfrm>
              <a:off x="4794504" y="1484375"/>
              <a:ext cx="472440" cy="469900"/>
            </a:xfrm>
            <a:custGeom>
              <a:avLst/>
              <a:gdLst/>
              <a:ahLst/>
              <a:cxnLst/>
              <a:rect l="l" t="t" r="r" b="b"/>
              <a:pathLst>
                <a:path w="472439" h="469900">
                  <a:moveTo>
                    <a:pt x="438912" y="234696"/>
                  </a:moveTo>
                  <a:lnTo>
                    <a:pt x="435864" y="213360"/>
                  </a:lnTo>
                  <a:lnTo>
                    <a:pt x="429768" y="176784"/>
                  </a:lnTo>
                  <a:lnTo>
                    <a:pt x="423672" y="155448"/>
                  </a:lnTo>
                  <a:lnTo>
                    <a:pt x="420624" y="150368"/>
                  </a:lnTo>
                  <a:lnTo>
                    <a:pt x="420624" y="216408"/>
                  </a:lnTo>
                  <a:lnTo>
                    <a:pt x="420624" y="256032"/>
                  </a:lnTo>
                  <a:lnTo>
                    <a:pt x="399288" y="323088"/>
                  </a:lnTo>
                  <a:lnTo>
                    <a:pt x="353568" y="377952"/>
                  </a:lnTo>
                  <a:lnTo>
                    <a:pt x="307848" y="405384"/>
                  </a:lnTo>
                  <a:lnTo>
                    <a:pt x="271272" y="417576"/>
                  </a:lnTo>
                  <a:lnTo>
                    <a:pt x="252984" y="420624"/>
                  </a:lnTo>
                  <a:lnTo>
                    <a:pt x="234696" y="420624"/>
                  </a:lnTo>
                  <a:lnTo>
                    <a:pt x="216408" y="417576"/>
                  </a:lnTo>
                  <a:lnTo>
                    <a:pt x="198120" y="417576"/>
                  </a:lnTo>
                  <a:lnTo>
                    <a:pt x="131064" y="387096"/>
                  </a:lnTo>
                  <a:lnTo>
                    <a:pt x="91440" y="350520"/>
                  </a:lnTo>
                  <a:lnTo>
                    <a:pt x="64008" y="304800"/>
                  </a:lnTo>
                  <a:lnTo>
                    <a:pt x="51816" y="252984"/>
                  </a:lnTo>
                  <a:lnTo>
                    <a:pt x="51816" y="216408"/>
                  </a:lnTo>
                  <a:lnTo>
                    <a:pt x="54864" y="195072"/>
                  </a:lnTo>
                  <a:lnTo>
                    <a:pt x="60960" y="179832"/>
                  </a:lnTo>
                  <a:lnTo>
                    <a:pt x="67056" y="161544"/>
                  </a:lnTo>
                  <a:lnTo>
                    <a:pt x="94488" y="115824"/>
                  </a:lnTo>
                  <a:lnTo>
                    <a:pt x="164592" y="64008"/>
                  </a:lnTo>
                  <a:lnTo>
                    <a:pt x="237744" y="48768"/>
                  </a:lnTo>
                  <a:lnTo>
                    <a:pt x="292608" y="57912"/>
                  </a:lnTo>
                  <a:lnTo>
                    <a:pt x="310896" y="64008"/>
                  </a:lnTo>
                  <a:lnTo>
                    <a:pt x="341376" y="82296"/>
                  </a:lnTo>
                  <a:lnTo>
                    <a:pt x="353568" y="94488"/>
                  </a:lnTo>
                  <a:lnTo>
                    <a:pt x="368808" y="106680"/>
                  </a:lnTo>
                  <a:lnTo>
                    <a:pt x="381000" y="118872"/>
                  </a:lnTo>
                  <a:lnTo>
                    <a:pt x="408432" y="164592"/>
                  </a:lnTo>
                  <a:lnTo>
                    <a:pt x="414528" y="179832"/>
                  </a:lnTo>
                  <a:lnTo>
                    <a:pt x="420624" y="216408"/>
                  </a:lnTo>
                  <a:lnTo>
                    <a:pt x="420624" y="150368"/>
                  </a:lnTo>
                  <a:lnTo>
                    <a:pt x="414528" y="140208"/>
                  </a:lnTo>
                  <a:lnTo>
                    <a:pt x="402336" y="121920"/>
                  </a:lnTo>
                  <a:lnTo>
                    <a:pt x="393192" y="106680"/>
                  </a:lnTo>
                  <a:lnTo>
                    <a:pt x="365760" y="79248"/>
                  </a:lnTo>
                  <a:lnTo>
                    <a:pt x="313944" y="48768"/>
                  </a:lnTo>
                  <a:lnTo>
                    <a:pt x="277368" y="36576"/>
                  </a:lnTo>
                  <a:lnTo>
                    <a:pt x="256032" y="33528"/>
                  </a:lnTo>
                  <a:lnTo>
                    <a:pt x="216408" y="33528"/>
                  </a:lnTo>
                  <a:lnTo>
                    <a:pt x="158496" y="48768"/>
                  </a:lnTo>
                  <a:lnTo>
                    <a:pt x="124968" y="67056"/>
                  </a:lnTo>
                  <a:lnTo>
                    <a:pt x="79248" y="106680"/>
                  </a:lnTo>
                  <a:lnTo>
                    <a:pt x="70104" y="121920"/>
                  </a:lnTo>
                  <a:lnTo>
                    <a:pt x="57912" y="137160"/>
                  </a:lnTo>
                  <a:lnTo>
                    <a:pt x="51816" y="155448"/>
                  </a:lnTo>
                  <a:lnTo>
                    <a:pt x="42672" y="173736"/>
                  </a:lnTo>
                  <a:lnTo>
                    <a:pt x="39624" y="195072"/>
                  </a:lnTo>
                  <a:lnTo>
                    <a:pt x="36576" y="213360"/>
                  </a:lnTo>
                  <a:lnTo>
                    <a:pt x="33528" y="234696"/>
                  </a:lnTo>
                  <a:lnTo>
                    <a:pt x="36576" y="256032"/>
                  </a:lnTo>
                  <a:lnTo>
                    <a:pt x="39624" y="274320"/>
                  </a:lnTo>
                  <a:lnTo>
                    <a:pt x="42672" y="295656"/>
                  </a:lnTo>
                  <a:lnTo>
                    <a:pt x="48768" y="313944"/>
                  </a:lnTo>
                  <a:lnTo>
                    <a:pt x="57912" y="332232"/>
                  </a:lnTo>
                  <a:lnTo>
                    <a:pt x="70104" y="347472"/>
                  </a:lnTo>
                  <a:lnTo>
                    <a:pt x="79248" y="362712"/>
                  </a:lnTo>
                  <a:lnTo>
                    <a:pt x="106680" y="390144"/>
                  </a:lnTo>
                  <a:lnTo>
                    <a:pt x="158496" y="420624"/>
                  </a:lnTo>
                  <a:lnTo>
                    <a:pt x="195072" y="432816"/>
                  </a:lnTo>
                  <a:lnTo>
                    <a:pt x="216408" y="435864"/>
                  </a:lnTo>
                  <a:lnTo>
                    <a:pt x="256032" y="435864"/>
                  </a:lnTo>
                  <a:lnTo>
                    <a:pt x="313944" y="420624"/>
                  </a:lnTo>
                  <a:lnTo>
                    <a:pt x="347472" y="402336"/>
                  </a:lnTo>
                  <a:lnTo>
                    <a:pt x="377952" y="377952"/>
                  </a:lnTo>
                  <a:lnTo>
                    <a:pt x="414528" y="332232"/>
                  </a:lnTo>
                  <a:lnTo>
                    <a:pt x="420624" y="313944"/>
                  </a:lnTo>
                  <a:lnTo>
                    <a:pt x="429768" y="295656"/>
                  </a:lnTo>
                  <a:lnTo>
                    <a:pt x="432816" y="277368"/>
                  </a:lnTo>
                  <a:lnTo>
                    <a:pt x="438912" y="234696"/>
                  </a:lnTo>
                  <a:close/>
                </a:path>
                <a:path w="472439" h="469900">
                  <a:moveTo>
                    <a:pt x="472440" y="234696"/>
                  </a:moveTo>
                  <a:lnTo>
                    <a:pt x="466344" y="185928"/>
                  </a:lnTo>
                  <a:lnTo>
                    <a:pt x="454152" y="143256"/>
                  </a:lnTo>
                  <a:lnTo>
                    <a:pt x="454152" y="213360"/>
                  </a:lnTo>
                  <a:lnTo>
                    <a:pt x="454152" y="256032"/>
                  </a:lnTo>
                  <a:lnTo>
                    <a:pt x="438912" y="320040"/>
                  </a:lnTo>
                  <a:lnTo>
                    <a:pt x="405384" y="374904"/>
                  </a:lnTo>
                  <a:lnTo>
                    <a:pt x="374904" y="402336"/>
                  </a:lnTo>
                  <a:lnTo>
                    <a:pt x="359664" y="417576"/>
                  </a:lnTo>
                  <a:lnTo>
                    <a:pt x="323088" y="435864"/>
                  </a:lnTo>
                  <a:lnTo>
                    <a:pt x="301752" y="445008"/>
                  </a:lnTo>
                  <a:lnTo>
                    <a:pt x="280416" y="448056"/>
                  </a:lnTo>
                  <a:lnTo>
                    <a:pt x="259080" y="454152"/>
                  </a:lnTo>
                  <a:lnTo>
                    <a:pt x="213360" y="454152"/>
                  </a:lnTo>
                  <a:lnTo>
                    <a:pt x="192024" y="451104"/>
                  </a:lnTo>
                  <a:lnTo>
                    <a:pt x="170688" y="445008"/>
                  </a:lnTo>
                  <a:lnTo>
                    <a:pt x="152400" y="435864"/>
                  </a:lnTo>
                  <a:lnTo>
                    <a:pt x="131064" y="426720"/>
                  </a:lnTo>
                  <a:lnTo>
                    <a:pt x="97536" y="405384"/>
                  </a:lnTo>
                  <a:lnTo>
                    <a:pt x="67056" y="374904"/>
                  </a:lnTo>
                  <a:lnTo>
                    <a:pt x="42672" y="338328"/>
                  </a:lnTo>
                  <a:lnTo>
                    <a:pt x="27432" y="301752"/>
                  </a:lnTo>
                  <a:lnTo>
                    <a:pt x="18288" y="259080"/>
                  </a:lnTo>
                  <a:lnTo>
                    <a:pt x="18288" y="213360"/>
                  </a:lnTo>
                  <a:lnTo>
                    <a:pt x="33528" y="149352"/>
                  </a:lnTo>
                  <a:lnTo>
                    <a:pt x="54864" y="112776"/>
                  </a:lnTo>
                  <a:lnTo>
                    <a:pt x="82296" y="79248"/>
                  </a:lnTo>
                  <a:lnTo>
                    <a:pt x="112776" y="54864"/>
                  </a:lnTo>
                  <a:lnTo>
                    <a:pt x="149352" y="33528"/>
                  </a:lnTo>
                  <a:lnTo>
                    <a:pt x="192024" y="21336"/>
                  </a:lnTo>
                  <a:lnTo>
                    <a:pt x="234696" y="15240"/>
                  </a:lnTo>
                  <a:lnTo>
                    <a:pt x="259080" y="18288"/>
                  </a:lnTo>
                  <a:lnTo>
                    <a:pt x="301752" y="27432"/>
                  </a:lnTo>
                  <a:lnTo>
                    <a:pt x="341376" y="42672"/>
                  </a:lnTo>
                  <a:lnTo>
                    <a:pt x="356616" y="54864"/>
                  </a:lnTo>
                  <a:lnTo>
                    <a:pt x="374904" y="67056"/>
                  </a:lnTo>
                  <a:lnTo>
                    <a:pt x="405384" y="94488"/>
                  </a:lnTo>
                  <a:lnTo>
                    <a:pt x="429768" y="131064"/>
                  </a:lnTo>
                  <a:lnTo>
                    <a:pt x="451104" y="192024"/>
                  </a:lnTo>
                  <a:lnTo>
                    <a:pt x="454152" y="213360"/>
                  </a:lnTo>
                  <a:lnTo>
                    <a:pt x="454152" y="143256"/>
                  </a:lnTo>
                  <a:lnTo>
                    <a:pt x="417576" y="85344"/>
                  </a:lnTo>
                  <a:lnTo>
                    <a:pt x="384048" y="51816"/>
                  </a:lnTo>
                  <a:lnTo>
                    <a:pt x="347472" y="27432"/>
                  </a:lnTo>
                  <a:lnTo>
                    <a:pt x="304800" y="9144"/>
                  </a:lnTo>
                  <a:lnTo>
                    <a:pt x="259080" y="0"/>
                  </a:lnTo>
                  <a:lnTo>
                    <a:pt x="210312" y="0"/>
                  </a:lnTo>
                  <a:lnTo>
                    <a:pt x="121920" y="27432"/>
                  </a:lnTo>
                  <a:lnTo>
                    <a:pt x="85344" y="54864"/>
                  </a:lnTo>
                  <a:lnTo>
                    <a:pt x="54864" y="85344"/>
                  </a:lnTo>
                  <a:lnTo>
                    <a:pt x="27432" y="124968"/>
                  </a:lnTo>
                  <a:lnTo>
                    <a:pt x="12192" y="167640"/>
                  </a:lnTo>
                  <a:lnTo>
                    <a:pt x="0" y="237744"/>
                  </a:lnTo>
                  <a:lnTo>
                    <a:pt x="3048" y="259080"/>
                  </a:lnTo>
                  <a:lnTo>
                    <a:pt x="6096" y="283464"/>
                  </a:lnTo>
                  <a:lnTo>
                    <a:pt x="12192" y="304800"/>
                  </a:lnTo>
                  <a:lnTo>
                    <a:pt x="18288" y="329184"/>
                  </a:lnTo>
                  <a:lnTo>
                    <a:pt x="30480" y="347472"/>
                  </a:lnTo>
                  <a:lnTo>
                    <a:pt x="54864" y="387096"/>
                  </a:lnTo>
                  <a:lnTo>
                    <a:pt x="106680" y="432816"/>
                  </a:lnTo>
                  <a:lnTo>
                    <a:pt x="124968" y="441960"/>
                  </a:lnTo>
                  <a:lnTo>
                    <a:pt x="146304" y="454152"/>
                  </a:lnTo>
                  <a:lnTo>
                    <a:pt x="188976" y="466344"/>
                  </a:lnTo>
                  <a:lnTo>
                    <a:pt x="213360" y="469392"/>
                  </a:lnTo>
                  <a:lnTo>
                    <a:pt x="262128" y="469392"/>
                  </a:lnTo>
                  <a:lnTo>
                    <a:pt x="307848" y="460248"/>
                  </a:lnTo>
                  <a:lnTo>
                    <a:pt x="350520" y="441960"/>
                  </a:lnTo>
                  <a:lnTo>
                    <a:pt x="387096" y="417576"/>
                  </a:lnTo>
                  <a:lnTo>
                    <a:pt x="432816" y="365760"/>
                  </a:lnTo>
                  <a:lnTo>
                    <a:pt x="454152" y="326136"/>
                  </a:lnTo>
                  <a:lnTo>
                    <a:pt x="466344" y="280416"/>
                  </a:lnTo>
                  <a:lnTo>
                    <a:pt x="472440" y="234696"/>
                  </a:lnTo>
                  <a:close/>
                </a:path>
              </a:pathLst>
            </a:custGeom>
            <a:solidFill>
              <a:srgbClr val="799699"/>
            </a:solidFill>
          </p:spPr>
          <p:txBody>
            <a:bodyPr wrap="square" lIns="0" tIns="0" rIns="0" bIns="0" rtlCol="0"/>
            <a:lstStyle/>
            <a:p>
              <a:endParaRPr/>
            </a:p>
          </p:txBody>
        </p:sp>
      </p:grpSp>
      <p:graphicFrame>
        <p:nvGraphicFramePr>
          <p:cNvPr id="6" name="object 6"/>
          <p:cNvGraphicFramePr>
            <a:graphicFrameLocks noGrp="1"/>
          </p:cNvGraphicFramePr>
          <p:nvPr>
            <p:extLst>
              <p:ext uri="{D42A27DB-BD31-4B8C-83A1-F6EECF244321}">
                <p14:modId xmlns:p14="http://schemas.microsoft.com/office/powerpoint/2010/main" val="3144503779"/>
              </p:ext>
            </p:extLst>
          </p:nvPr>
        </p:nvGraphicFramePr>
        <p:xfrm>
          <a:off x="603504" y="612648"/>
          <a:ext cx="8836660" cy="7042017"/>
        </p:xfrm>
        <a:graphic>
          <a:graphicData uri="http://schemas.openxmlformats.org/drawingml/2006/table">
            <a:tbl>
              <a:tblPr firstRow="1" bandRow="1">
                <a:tableStyleId>{2D5ABB26-0587-4C30-8999-92F81FD0307C}</a:tableStyleId>
              </a:tblPr>
              <a:tblGrid>
                <a:gridCol w="570230"/>
                <a:gridCol w="2560066"/>
                <a:gridCol w="3641344"/>
                <a:gridCol w="2065020"/>
              </a:tblGrid>
              <a:tr h="1117092">
                <a:tc gridSpan="4">
                  <a:txBody>
                    <a:bodyPr/>
                    <a:lstStyle/>
                    <a:p>
                      <a:pPr>
                        <a:lnSpc>
                          <a:spcPct val="100000"/>
                        </a:lnSpc>
                        <a:spcBef>
                          <a:spcPts val="15"/>
                        </a:spcBef>
                      </a:pPr>
                      <a:endParaRPr sz="2550">
                        <a:latin typeface="Times New Roman"/>
                        <a:cs typeface="Times New Roman"/>
                      </a:endParaRPr>
                    </a:p>
                    <a:p>
                      <a:pPr marR="1905" algn="ctr">
                        <a:lnSpc>
                          <a:spcPct val="100000"/>
                        </a:lnSpc>
                      </a:pPr>
                      <a:r>
                        <a:rPr sz="2800" spc="-80" dirty="0">
                          <a:solidFill>
                            <a:srgbClr val="BE0000"/>
                          </a:solidFill>
                          <a:latin typeface="Arial"/>
                          <a:cs typeface="Arial"/>
                        </a:rPr>
                        <a:t>Software</a:t>
                      </a:r>
                      <a:r>
                        <a:rPr sz="2800" spc="-229" dirty="0">
                          <a:solidFill>
                            <a:srgbClr val="BE0000"/>
                          </a:solidFill>
                          <a:latin typeface="Arial"/>
                          <a:cs typeface="Arial"/>
                        </a:rPr>
                        <a:t> </a:t>
                      </a:r>
                      <a:r>
                        <a:rPr sz="2800" spc="-80" dirty="0">
                          <a:solidFill>
                            <a:srgbClr val="BE0000"/>
                          </a:solidFill>
                          <a:latin typeface="Arial"/>
                          <a:cs typeface="Arial"/>
                        </a:rPr>
                        <a:t>Domains</a:t>
                      </a:r>
                      <a:endParaRPr sz="2800">
                        <a:latin typeface="Arial"/>
                        <a:cs typeface="Arial"/>
                      </a:endParaRPr>
                    </a:p>
                    <a:p>
                      <a:pPr marL="36195" algn="ctr">
                        <a:lnSpc>
                          <a:spcPts val="1190"/>
                        </a:lnSpc>
                        <a:spcBef>
                          <a:spcPts val="1200"/>
                        </a:spcBef>
                      </a:pPr>
                      <a:r>
                        <a:rPr sz="1600" dirty="0">
                          <a:solidFill>
                            <a:srgbClr val="799699"/>
                          </a:solidFill>
                          <a:latin typeface="Georgia"/>
                          <a:cs typeface="Georgia"/>
                        </a:rPr>
                        <a:t>9</a:t>
                      </a:r>
                      <a:endParaRPr sz="1600">
                        <a:latin typeface="Georgia"/>
                        <a:cs typeface="Georgia"/>
                      </a:endParaRPr>
                    </a:p>
                  </a:txBody>
                  <a:tcPr marL="0" marR="0" marT="1905" marB="0">
                    <a:lnR w="19050">
                      <a:solidFill>
                        <a:srgbClr val="799699"/>
                      </a:solidFill>
                      <a:prstDash val="solid"/>
                    </a:lnR>
                    <a:lnT w="9525">
                      <a:solidFill>
                        <a:srgbClr val="799699"/>
                      </a:solidFill>
                      <a:prstDash val="solid"/>
                    </a:lnT>
                    <a:lnB w="12700">
                      <a:solidFill>
                        <a:srgbClr val="799699"/>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118873">
                <a:tc gridSpan="4">
                  <a:txBody>
                    <a:bodyPr/>
                    <a:lstStyle/>
                    <a:p>
                      <a:pPr>
                        <a:lnSpc>
                          <a:spcPct val="100000"/>
                        </a:lnSpc>
                      </a:pPr>
                      <a:endParaRPr sz="600">
                        <a:latin typeface="Times New Roman"/>
                        <a:cs typeface="Times New Roman"/>
                      </a:endParaRPr>
                    </a:p>
                  </a:txBody>
                  <a:tcPr marL="0" marR="0" marT="0" marB="0">
                    <a:lnR w="19050">
                      <a:solidFill>
                        <a:srgbClr val="799699"/>
                      </a:solidFill>
                      <a:prstDash val="solid"/>
                    </a:lnR>
                    <a:lnT w="12700">
                      <a:solidFill>
                        <a:srgbClr val="799699"/>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54862">
                <a:tc gridSpan="4">
                  <a:txBody>
                    <a:bodyPr/>
                    <a:lstStyle/>
                    <a:p>
                      <a:pPr>
                        <a:lnSpc>
                          <a:spcPct val="100000"/>
                        </a:lnSpc>
                      </a:pPr>
                      <a:endParaRPr sz="200">
                        <a:latin typeface="Times New Roman"/>
                        <a:cs typeface="Times New Roman"/>
                      </a:endParaRPr>
                    </a:p>
                  </a:txBody>
                  <a:tcPr marL="0" marR="0" marT="0" marB="0">
                    <a:lnR w="19050">
                      <a:solidFill>
                        <a:srgbClr val="799699"/>
                      </a:solidFill>
                      <a:prstDash val="solid"/>
                    </a:lnR>
                    <a:lnB w="12700">
                      <a:solidFill>
                        <a:srgbClr val="000000"/>
                      </a:solidFill>
                      <a:prstDash val="solid"/>
                    </a:lnB>
                    <a:solidFill>
                      <a:srgbClr val="C3CFD5"/>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r h="640079">
                <a:tc>
                  <a:txBody>
                    <a:bodyPr/>
                    <a:lstStyle/>
                    <a:p>
                      <a:pPr marL="156845">
                        <a:lnSpc>
                          <a:spcPct val="100000"/>
                        </a:lnSpc>
                        <a:spcBef>
                          <a:spcPts val="285"/>
                        </a:spcBef>
                      </a:pPr>
                      <a:r>
                        <a:rPr sz="1800" b="1" spc="-160" dirty="0">
                          <a:latin typeface="Arial"/>
                          <a:cs typeface="Arial"/>
                        </a:rPr>
                        <a:t>Sr.</a:t>
                      </a:r>
                      <a:endParaRPr sz="1800">
                        <a:latin typeface="Arial"/>
                        <a:cs typeface="Arial"/>
                      </a:endParaRPr>
                    </a:p>
                    <a:p>
                      <a:pPr marL="113664">
                        <a:lnSpc>
                          <a:spcPct val="100000"/>
                        </a:lnSpc>
                      </a:pPr>
                      <a:r>
                        <a:rPr sz="1800" b="1" spc="-90" dirty="0">
                          <a:latin typeface="Arial"/>
                          <a:cs typeface="Arial"/>
                        </a:rPr>
                        <a:t>No.</a:t>
                      </a:r>
                      <a:endParaRPr sz="1800">
                        <a:latin typeface="Arial"/>
                        <a:cs typeface="Arial"/>
                      </a:endParaRPr>
                    </a:p>
                  </a:txBody>
                  <a:tcPr marL="0" marR="0" marT="36195"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671830">
                        <a:lnSpc>
                          <a:spcPct val="100000"/>
                        </a:lnSpc>
                        <a:spcBef>
                          <a:spcPts val="285"/>
                        </a:spcBef>
                      </a:pPr>
                      <a:r>
                        <a:rPr sz="1800" b="1" spc="-45" dirty="0">
                          <a:latin typeface="Arial"/>
                          <a:cs typeface="Arial"/>
                        </a:rPr>
                        <a:t>Domains</a:t>
                      </a:r>
                      <a:endParaRPr sz="1800">
                        <a:latin typeface="Arial"/>
                        <a:cs typeface="Arial"/>
                      </a:endParaRPr>
                    </a:p>
                  </a:txBody>
                  <a:tcPr marL="0" marR="0" marT="36195"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R="14604" algn="ctr">
                        <a:lnSpc>
                          <a:spcPct val="100000"/>
                        </a:lnSpc>
                        <a:spcBef>
                          <a:spcPts val="285"/>
                        </a:spcBef>
                      </a:pPr>
                      <a:r>
                        <a:rPr sz="1800" b="1" spc="-35" dirty="0">
                          <a:latin typeface="Arial"/>
                          <a:cs typeface="Arial"/>
                        </a:rPr>
                        <a:t>Description</a:t>
                      </a:r>
                      <a:endParaRPr sz="18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530225">
                        <a:lnSpc>
                          <a:spcPct val="100000"/>
                        </a:lnSpc>
                        <a:spcBef>
                          <a:spcPts val="285"/>
                        </a:spcBef>
                      </a:pPr>
                      <a:r>
                        <a:rPr sz="1800" b="1" spc="-65" dirty="0">
                          <a:latin typeface="Arial"/>
                          <a:cs typeface="Arial"/>
                        </a:rPr>
                        <a:t>Examples</a:t>
                      </a:r>
                      <a:endParaRPr sz="18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3CFD5"/>
                    </a:solidFill>
                  </a:tcPr>
                </a:tc>
              </a:tr>
              <a:tr h="691896">
                <a:tc>
                  <a:txBody>
                    <a:bodyPr/>
                    <a:lstStyle/>
                    <a:p>
                      <a:pPr marL="217804">
                        <a:lnSpc>
                          <a:spcPct val="100000"/>
                        </a:lnSpc>
                        <a:spcBef>
                          <a:spcPts val="285"/>
                        </a:spcBef>
                      </a:pPr>
                      <a:r>
                        <a:rPr sz="1800" dirty="0">
                          <a:latin typeface="Arial"/>
                          <a:cs typeface="Arial"/>
                        </a:rPr>
                        <a:t>1</a:t>
                      </a:r>
                      <a:endParaRPr sz="1800">
                        <a:latin typeface="Arial"/>
                        <a:cs typeface="Arial"/>
                      </a:endParaRPr>
                    </a:p>
                  </a:txBody>
                  <a:tcPr marL="0" marR="0" marT="36195"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89535">
                        <a:lnSpc>
                          <a:spcPct val="100000"/>
                        </a:lnSpc>
                        <a:spcBef>
                          <a:spcPts val="285"/>
                        </a:spcBef>
                      </a:pPr>
                      <a:r>
                        <a:rPr sz="1800" spc="-100" dirty="0">
                          <a:latin typeface="Arial"/>
                          <a:cs typeface="Arial"/>
                        </a:rPr>
                        <a:t>System</a:t>
                      </a:r>
                      <a:endParaRPr sz="1800">
                        <a:latin typeface="Arial"/>
                        <a:cs typeface="Arial"/>
                      </a:endParaRPr>
                    </a:p>
                  </a:txBody>
                  <a:tcPr marL="0" marR="0" marT="36195"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90805" marR="673735">
                        <a:lnSpc>
                          <a:spcPct val="100000"/>
                        </a:lnSpc>
                        <a:spcBef>
                          <a:spcPts val="285"/>
                        </a:spcBef>
                      </a:pPr>
                      <a:r>
                        <a:rPr sz="1800" spc="-45" dirty="0">
                          <a:latin typeface="Arial"/>
                          <a:cs typeface="Arial"/>
                        </a:rPr>
                        <a:t>Collection </a:t>
                      </a:r>
                      <a:r>
                        <a:rPr sz="1800" spc="-25" dirty="0">
                          <a:latin typeface="Arial"/>
                          <a:cs typeface="Arial"/>
                        </a:rPr>
                        <a:t>of </a:t>
                      </a:r>
                      <a:r>
                        <a:rPr sz="1800" spc="-65" dirty="0">
                          <a:latin typeface="Arial"/>
                          <a:cs typeface="Arial"/>
                        </a:rPr>
                        <a:t>Programs </a:t>
                      </a:r>
                      <a:r>
                        <a:rPr sz="1800" spc="15" dirty="0">
                          <a:latin typeface="Arial"/>
                          <a:cs typeface="Arial"/>
                        </a:rPr>
                        <a:t>written</a:t>
                      </a:r>
                      <a:r>
                        <a:rPr sz="1800" spc="-320" dirty="0">
                          <a:latin typeface="Arial"/>
                          <a:cs typeface="Arial"/>
                        </a:rPr>
                        <a:t> </a:t>
                      </a:r>
                      <a:r>
                        <a:rPr sz="1800" spc="-20" dirty="0">
                          <a:latin typeface="Arial"/>
                          <a:cs typeface="Arial"/>
                        </a:rPr>
                        <a:t>to  </a:t>
                      </a:r>
                      <a:r>
                        <a:rPr sz="1800" spc="-50" dirty="0">
                          <a:latin typeface="Arial"/>
                          <a:cs typeface="Arial"/>
                        </a:rPr>
                        <a:t>service </a:t>
                      </a:r>
                      <a:r>
                        <a:rPr sz="1800" spc="-30" dirty="0">
                          <a:latin typeface="Arial"/>
                          <a:cs typeface="Arial"/>
                        </a:rPr>
                        <a:t>other</a:t>
                      </a:r>
                      <a:r>
                        <a:rPr sz="1800" spc="100" dirty="0">
                          <a:latin typeface="Arial"/>
                          <a:cs typeface="Arial"/>
                        </a:rPr>
                        <a:t> </a:t>
                      </a:r>
                      <a:r>
                        <a:rPr sz="1800" spc="-45" dirty="0">
                          <a:latin typeface="Arial"/>
                          <a:cs typeface="Arial"/>
                        </a:rPr>
                        <a:t>programs</a:t>
                      </a:r>
                      <a:endParaRPr sz="18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91440" marR="117475">
                        <a:lnSpc>
                          <a:spcPct val="100000"/>
                        </a:lnSpc>
                        <a:spcBef>
                          <a:spcPts val="285"/>
                        </a:spcBef>
                      </a:pPr>
                      <a:r>
                        <a:rPr sz="1800" spc="-50" dirty="0">
                          <a:latin typeface="Arial"/>
                          <a:cs typeface="Arial"/>
                        </a:rPr>
                        <a:t>Compilers </a:t>
                      </a:r>
                      <a:r>
                        <a:rPr sz="1800" spc="-45" dirty="0">
                          <a:latin typeface="Arial"/>
                          <a:cs typeface="Arial"/>
                        </a:rPr>
                        <a:t>,Editors</a:t>
                      </a:r>
                      <a:r>
                        <a:rPr sz="1800" spc="-300" dirty="0">
                          <a:latin typeface="Arial"/>
                          <a:cs typeface="Arial"/>
                        </a:rPr>
                        <a:t> </a:t>
                      </a:r>
                      <a:r>
                        <a:rPr sz="1800" spc="-135" dirty="0">
                          <a:latin typeface="Arial"/>
                          <a:cs typeface="Arial"/>
                        </a:rPr>
                        <a:t>,  </a:t>
                      </a:r>
                      <a:r>
                        <a:rPr sz="1800" spc="-30" dirty="0">
                          <a:latin typeface="Arial"/>
                          <a:cs typeface="Arial"/>
                        </a:rPr>
                        <a:t>Drivers</a:t>
                      </a:r>
                      <a:r>
                        <a:rPr sz="1800" spc="-150" dirty="0">
                          <a:latin typeface="Arial"/>
                          <a:cs typeface="Arial"/>
                        </a:rPr>
                        <a:t> </a:t>
                      </a:r>
                      <a:r>
                        <a:rPr sz="1800" spc="-70" dirty="0">
                          <a:latin typeface="Arial"/>
                          <a:cs typeface="Arial"/>
                        </a:rPr>
                        <a:t>etc</a:t>
                      </a:r>
                      <a:endParaRPr sz="18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3CFD5"/>
                    </a:solidFill>
                  </a:tcPr>
                </a:tc>
              </a:tr>
              <a:tr h="691896">
                <a:tc>
                  <a:txBody>
                    <a:bodyPr/>
                    <a:lstStyle/>
                    <a:p>
                      <a:pPr marL="217804">
                        <a:lnSpc>
                          <a:spcPct val="100000"/>
                        </a:lnSpc>
                        <a:spcBef>
                          <a:spcPts val="285"/>
                        </a:spcBef>
                      </a:pPr>
                      <a:r>
                        <a:rPr sz="1800" dirty="0">
                          <a:latin typeface="Arial"/>
                          <a:cs typeface="Arial"/>
                        </a:rPr>
                        <a:t>2</a:t>
                      </a:r>
                      <a:endParaRPr sz="1800">
                        <a:latin typeface="Arial"/>
                        <a:cs typeface="Arial"/>
                      </a:endParaRPr>
                    </a:p>
                  </a:txBody>
                  <a:tcPr marL="0" marR="0" marT="36195"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89535">
                        <a:lnSpc>
                          <a:spcPct val="100000"/>
                        </a:lnSpc>
                        <a:spcBef>
                          <a:spcPts val="285"/>
                        </a:spcBef>
                      </a:pPr>
                      <a:r>
                        <a:rPr sz="1800" spc="-15" dirty="0">
                          <a:latin typeface="Arial"/>
                          <a:cs typeface="Arial"/>
                        </a:rPr>
                        <a:t>Application</a:t>
                      </a:r>
                      <a:endParaRPr sz="1800">
                        <a:latin typeface="Arial"/>
                        <a:cs typeface="Arial"/>
                      </a:endParaRPr>
                    </a:p>
                  </a:txBody>
                  <a:tcPr marL="0" marR="0" marT="36195"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90805" marR="555625">
                        <a:lnSpc>
                          <a:spcPct val="100000"/>
                        </a:lnSpc>
                        <a:spcBef>
                          <a:spcPts val="285"/>
                        </a:spcBef>
                      </a:pPr>
                      <a:r>
                        <a:rPr sz="1800" spc="-55" dirty="0">
                          <a:latin typeface="Arial"/>
                          <a:cs typeface="Arial"/>
                        </a:rPr>
                        <a:t>Stand-alone </a:t>
                      </a:r>
                      <a:r>
                        <a:rPr sz="1800" spc="-45" dirty="0">
                          <a:latin typeface="Arial"/>
                          <a:cs typeface="Arial"/>
                        </a:rPr>
                        <a:t>programs </a:t>
                      </a:r>
                      <a:r>
                        <a:rPr sz="1800" spc="-25" dirty="0">
                          <a:latin typeface="Arial"/>
                          <a:cs typeface="Arial"/>
                        </a:rPr>
                        <a:t>that </a:t>
                      </a:r>
                      <a:r>
                        <a:rPr sz="1800" spc="-70" dirty="0">
                          <a:latin typeface="Arial"/>
                          <a:cs typeface="Arial"/>
                        </a:rPr>
                        <a:t>solve</a:t>
                      </a:r>
                      <a:r>
                        <a:rPr sz="1800" spc="-330" dirty="0">
                          <a:latin typeface="Arial"/>
                          <a:cs typeface="Arial"/>
                        </a:rPr>
                        <a:t> </a:t>
                      </a:r>
                      <a:r>
                        <a:rPr sz="1800" spc="-125" dirty="0">
                          <a:latin typeface="Arial"/>
                          <a:cs typeface="Arial"/>
                        </a:rPr>
                        <a:t>a  </a:t>
                      </a:r>
                      <a:r>
                        <a:rPr sz="1800" spc="-45" dirty="0">
                          <a:latin typeface="Arial"/>
                          <a:cs typeface="Arial"/>
                        </a:rPr>
                        <a:t>specific </a:t>
                      </a:r>
                      <a:r>
                        <a:rPr sz="1800" spc="-65" dirty="0">
                          <a:latin typeface="Arial"/>
                          <a:cs typeface="Arial"/>
                        </a:rPr>
                        <a:t>business</a:t>
                      </a:r>
                      <a:r>
                        <a:rPr sz="1800" spc="-204" dirty="0">
                          <a:latin typeface="Arial"/>
                          <a:cs typeface="Arial"/>
                        </a:rPr>
                        <a:t> </a:t>
                      </a:r>
                      <a:r>
                        <a:rPr sz="1800" spc="-40" dirty="0">
                          <a:latin typeface="Arial"/>
                          <a:cs typeface="Arial"/>
                        </a:rPr>
                        <a:t>need.</a:t>
                      </a:r>
                      <a:endParaRPr sz="18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91440">
                        <a:lnSpc>
                          <a:spcPct val="100000"/>
                        </a:lnSpc>
                        <a:spcBef>
                          <a:spcPts val="285"/>
                        </a:spcBef>
                      </a:pPr>
                      <a:r>
                        <a:rPr sz="1800" spc="-155" dirty="0">
                          <a:latin typeface="Arial"/>
                          <a:cs typeface="Arial"/>
                        </a:rPr>
                        <a:t>VLC,</a:t>
                      </a:r>
                      <a:r>
                        <a:rPr sz="1800" spc="-110" dirty="0">
                          <a:latin typeface="Arial"/>
                          <a:cs typeface="Arial"/>
                        </a:rPr>
                        <a:t> </a:t>
                      </a:r>
                      <a:r>
                        <a:rPr sz="1800" spc="-125" dirty="0">
                          <a:latin typeface="Arial"/>
                          <a:cs typeface="Arial"/>
                        </a:rPr>
                        <a:t>MySQL</a:t>
                      </a:r>
                      <a:endParaRPr sz="18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3CFD5"/>
                    </a:solidFill>
                  </a:tcPr>
                </a:tc>
              </a:tr>
              <a:tr h="701039">
                <a:tc>
                  <a:txBody>
                    <a:bodyPr/>
                    <a:lstStyle/>
                    <a:p>
                      <a:pPr marL="217804">
                        <a:lnSpc>
                          <a:spcPct val="100000"/>
                        </a:lnSpc>
                        <a:spcBef>
                          <a:spcPts val="285"/>
                        </a:spcBef>
                      </a:pPr>
                      <a:r>
                        <a:rPr sz="1800" dirty="0">
                          <a:latin typeface="Arial"/>
                          <a:cs typeface="Arial"/>
                        </a:rPr>
                        <a:t>3</a:t>
                      </a:r>
                      <a:endParaRPr sz="1800">
                        <a:latin typeface="Arial"/>
                        <a:cs typeface="Arial"/>
                      </a:endParaRPr>
                    </a:p>
                  </a:txBody>
                  <a:tcPr marL="0" marR="0" marT="36195"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89535">
                        <a:lnSpc>
                          <a:spcPct val="100000"/>
                        </a:lnSpc>
                        <a:spcBef>
                          <a:spcPts val="285"/>
                        </a:spcBef>
                      </a:pPr>
                      <a:r>
                        <a:rPr sz="1800" spc="-55" dirty="0">
                          <a:latin typeface="Arial"/>
                          <a:cs typeface="Arial"/>
                        </a:rPr>
                        <a:t>Embedded</a:t>
                      </a:r>
                      <a:endParaRPr sz="1800">
                        <a:latin typeface="Arial"/>
                        <a:cs typeface="Arial"/>
                      </a:endParaRPr>
                    </a:p>
                  </a:txBody>
                  <a:tcPr marL="0" marR="0" marT="36195"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90805" marR="551815">
                        <a:lnSpc>
                          <a:spcPct val="100000"/>
                        </a:lnSpc>
                        <a:spcBef>
                          <a:spcPts val="285"/>
                        </a:spcBef>
                      </a:pPr>
                      <a:r>
                        <a:rPr sz="1800" spc="-55" dirty="0">
                          <a:latin typeface="Arial"/>
                          <a:cs typeface="Arial"/>
                        </a:rPr>
                        <a:t>Embedded</a:t>
                      </a:r>
                      <a:r>
                        <a:rPr sz="1800" spc="-165" dirty="0">
                          <a:latin typeface="Arial"/>
                          <a:cs typeface="Arial"/>
                        </a:rPr>
                        <a:t> </a:t>
                      </a:r>
                      <a:r>
                        <a:rPr sz="1800" spc="20" dirty="0">
                          <a:latin typeface="Arial"/>
                          <a:cs typeface="Arial"/>
                        </a:rPr>
                        <a:t>in</a:t>
                      </a:r>
                      <a:r>
                        <a:rPr sz="1800" spc="-100" dirty="0">
                          <a:latin typeface="Arial"/>
                          <a:cs typeface="Arial"/>
                        </a:rPr>
                        <a:t> </a:t>
                      </a:r>
                      <a:r>
                        <a:rPr sz="1800" spc="-45" dirty="0">
                          <a:latin typeface="Arial"/>
                          <a:cs typeface="Arial"/>
                        </a:rPr>
                        <a:t>Hardware</a:t>
                      </a:r>
                      <a:r>
                        <a:rPr sz="1800" spc="-140" dirty="0">
                          <a:latin typeface="Arial"/>
                          <a:cs typeface="Arial"/>
                        </a:rPr>
                        <a:t> </a:t>
                      </a:r>
                      <a:r>
                        <a:rPr sz="1800" spc="-15" dirty="0">
                          <a:latin typeface="Arial"/>
                          <a:cs typeface="Arial"/>
                        </a:rPr>
                        <a:t>to</a:t>
                      </a:r>
                      <a:r>
                        <a:rPr sz="1800" spc="-100" dirty="0">
                          <a:latin typeface="Arial"/>
                          <a:cs typeface="Arial"/>
                        </a:rPr>
                        <a:t> </a:t>
                      </a:r>
                      <a:r>
                        <a:rPr sz="1800" spc="-70" dirty="0">
                          <a:latin typeface="Arial"/>
                          <a:cs typeface="Arial"/>
                        </a:rPr>
                        <a:t>make</a:t>
                      </a:r>
                      <a:r>
                        <a:rPr sz="1800" spc="-114" dirty="0">
                          <a:latin typeface="Arial"/>
                          <a:cs typeface="Arial"/>
                        </a:rPr>
                        <a:t> </a:t>
                      </a:r>
                      <a:r>
                        <a:rPr sz="1800" spc="25" dirty="0">
                          <a:latin typeface="Arial"/>
                          <a:cs typeface="Arial"/>
                        </a:rPr>
                        <a:t>it  </a:t>
                      </a:r>
                      <a:r>
                        <a:rPr sz="1800" spc="-150" dirty="0">
                          <a:latin typeface="Arial"/>
                          <a:cs typeface="Arial"/>
                        </a:rPr>
                        <a:t>SMARTER</a:t>
                      </a:r>
                      <a:endParaRPr sz="18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91440" marR="485775">
                        <a:lnSpc>
                          <a:spcPct val="100000"/>
                        </a:lnSpc>
                        <a:spcBef>
                          <a:spcPts val="285"/>
                        </a:spcBef>
                      </a:pPr>
                      <a:r>
                        <a:rPr sz="1800" spc="-65" dirty="0">
                          <a:latin typeface="Arial"/>
                          <a:cs typeface="Arial"/>
                        </a:rPr>
                        <a:t>Keypad</a:t>
                      </a:r>
                      <a:r>
                        <a:rPr sz="1800" spc="-180" dirty="0">
                          <a:latin typeface="Arial"/>
                          <a:cs typeface="Arial"/>
                        </a:rPr>
                        <a:t> </a:t>
                      </a:r>
                      <a:r>
                        <a:rPr sz="1800" spc="-45" dirty="0">
                          <a:latin typeface="Arial"/>
                          <a:cs typeface="Arial"/>
                        </a:rPr>
                        <a:t>Control  </a:t>
                      </a:r>
                      <a:r>
                        <a:rPr sz="1800" spc="-65" dirty="0">
                          <a:latin typeface="Arial"/>
                          <a:cs typeface="Arial"/>
                        </a:rPr>
                        <a:t>Calculator</a:t>
                      </a:r>
                      <a:endParaRPr sz="18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3CFD5"/>
                    </a:solidFill>
                  </a:tcPr>
                </a:tc>
              </a:tr>
              <a:tr h="691895">
                <a:tc>
                  <a:txBody>
                    <a:bodyPr/>
                    <a:lstStyle/>
                    <a:p>
                      <a:pPr marL="217804">
                        <a:lnSpc>
                          <a:spcPct val="100000"/>
                        </a:lnSpc>
                        <a:spcBef>
                          <a:spcPts val="285"/>
                        </a:spcBef>
                      </a:pPr>
                      <a:r>
                        <a:rPr sz="1800" dirty="0">
                          <a:latin typeface="Arial"/>
                          <a:cs typeface="Arial"/>
                        </a:rPr>
                        <a:t>4</a:t>
                      </a:r>
                      <a:endParaRPr sz="1800">
                        <a:latin typeface="Arial"/>
                        <a:cs typeface="Arial"/>
                      </a:endParaRPr>
                    </a:p>
                  </a:txBody>
                  <a:tcPr marL="0" marR="0" marT="36195"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89535" marR="178435">
                        <a:lnSpc>
                          <a:spcPct val="100000"/>
                        </a:lnSpc>
                        <a:spcBef>
                          <a:spcPts val="285"/>
                        </a:spcBef>
                      </a:pPr>
                      <a:r>
                        <a:rPr sz="1800" spc="-40" dirty="0">
                          <a:latin typeface="Arial"/>
                          <a:cs typeface="Arial"/>
                        </a:rPr>
                        <a:t>Scientific/</a:t>
                      </a:r>
                      <a:r>
                        <a:rPr sz="1800" spc="-365" dirty="0">
                          <a:latin typeface="Arial"/>
                          <a:cs typeface="Arial"/>
                        </a:rPr>
                        <a:t> </a:t>
                      </a:r>
                      <a:r>
                        <a:rPr sz="1800" spc="-35" dirty="0" smtClean="0">
                          <a:latin typeface="Arial"/>
                          <a:cs typeface="Arial"/>
                        </a:rPr>
                        <a:t>Engineeri</a:t>
                      </a:r>
                      <a:r>
                        <a:rPr lang="en-US" sz="1800" spc="-35" dirty="0" smtClean="0">
                          <a:latin typeface="Arial"/>
                          <a:cs typeface="Arial"/>
                        </a:rPr>
                        <a:t>n</a:t>
                      </a:r>
                      <a:r>
                        <a:rPr sz="1800" spc="-114" dirty="0" smtClean="0">
                          <a:latin typeface="Arial"/>
                          <a:cs typeface="Arial"/>
                        </a:rPr>
                        <a:t>g</a:t>
                      </a:r>
                      <a:endParaRPr sz="1800" dirty="0">
                        <a:latin typeface="Arial"/>
                        <a:cs typeface="Arial"/>
                      </a:endParaRPr>
                    </a:p>
                  </a:txBody>
                  <a:tcPr marL="0" marR="0" marT="36195"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90805" marR="210185">
                        <a:lnSpc>
                          <a:spcPct val="100000"/>
                        </a:lnSpc>
                        <a:spcBef>
                          <a:spcPts val="285"/>
                        </a:spcBef>
                      </a:pPr>
                      <a:r>
                        <a:rPr sz="1800" spc="-65" dirty="0">
                          <a:latin typeface="Arial"/>
                          <a:cs typeface="Arial"/>
                        </a:rPr>
                        <a:t>Characterized </a:t>
                      </a:r>
                      <a:r>
                        <a:rPr sz="1800" spc="-25" dirty="0">
                          <a:latin typeface="Arial"/>
                          <a:cs typeface="Arial"/>
                        </a:rPr>
                        <a:t>by </a:t>
                      </a:r>
                      <a:r>
                        <a:rPr sz="1800" spc="-30" dirty="0">
                          <a:latin typeface="Arial"/>
                          <a:cs typeface="Arial"/>
                        </a:rPr>
                        <a:t>“Number </a:t>
                      </a:r>
                      <a:r>
                        <a:rPr sz="1800" spc="-50" dirty="0">
                          <a:latin typeface="Arial"/>
                          <a:cs typeface="Arial"/>
                        </a:rPr>
                        <a:t>Crunching  </a:t>
                      </a:r>
                      <a:r>
                        <a:rPr sz="1800" spc="-20" dirty="0">
                          <a:latin typeface="Arial"/>
                          <a:cs typeface="Arial"/>
                        </a:rPr>
                        <a:t>Algorithms</a:t>
                      </a:r>
                      <a:r>
                        <a:rPr sz="1800" spc="-105" dirty="0">
                          <a:latin typeface="Arial"/>
                          <a:cs typeface="Arial"/>
                        </a:rPr>
                        <a:t> </a:t>
                      </a:r>
                      <a:r>
                        <a:rPr sz="1800" dirty="0">
                          <a:latin typeface="Arial"/>
                          <a:cs typeface="Arial"/>
                        </a:rPr>
                        <a:t>”</a:t>
                      </a:r>
                      <a:endParaRPr sz="18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91440">
                        <a:lnSpc>
                          <a:spcPct val="100000"/>
                        </a:lnSpc>
                        <a:spcBef>
                          <a:spcPts val="285"/>
                        </a:spcBef>
                      </a:pPr>
                      <a:r>
                        <a:rPr sz="1800" spc="-175" dirty="0">
                          <a:latin typeface="Arial"/>
                          <a:cs typeface="Arial"/>
                        </a:rPr>
                        <a:t>CAD,CFD</a:t>
                      </a:r>
                      <a:endParaRPr sz="18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3CFD5"/>
                    </a:solidFill>
                  </a:tcPr>
                </a:tc>
              </a:tr>
              <a:tr h="691895">
                <a:tc>
                  <a:txBody>
                    <a:bodyPr/>
                    <a:lstStyle/>
                    <a:p>
                      <a:pPr marL="217804">
                        <a:lnSpc>
                          <a:spcPct val="100000"/>
                        </a:lnSpc>
                        <a:spcBef>
                          <a:spcPts val="285"/>
                        </a:spcBef>
                      </a:pPr>
                      <a:r>
                        <a:rPr sz="1800" dirty="0">
                          <a:latin typeface="Arial"/>
                          <a:cs typeface="Arial"/>
                        </a:rPr>
                        <a:t>5</a:t>
                      </a:r>
                      <a:endParaRPr sz="1800">
                        <a:latin typeface="Arial"/>
                        <a:cs typeface="Arial"/>
                      </a:endParaRPr>
                    </a:p>
                  </a:txBody>
                  <a:tcPr marL="0" marR="0" marT="36195" marB="0">
                    <a:lnL w="1905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89535">
                        <a:lnSpc>
                          <a:spcPct val="100000"/>
                        </a:lnSpc>
                        <a:spcBef>
                          <a:spcPts val="285"/>
                        </a:spcBef>
                      </a:pPr>
                      <a:r>
                        <a:rPr sz="1800" spc="-75" dirty="0">
                          <a:latin typeface="Arial"/>
                          <a:cs typeface="Arial"/>
                        </a:rPr>
                        <a:t>Webapps</a:t>
                      </a:r>
                      <a:endParaRPr sz="1800">
                        <a:latin typeface="Arial"/>
                        <a:cs typeface="Arial"/>
                      </a:endParaRPr>
                    </a:p>
                  </a:txBody>
                  <a:tcPr marL="0" marR="0" marT="36195"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90805" marR="541655">
                        <a:lnSpc>
                          <a:spcPct val="100000"/>
                        </a:lnSpc>
                        <a:spcBef>
                          <a:spcPts val="285"/>
                        </a:spcBef>
                      </a:pPr>
                      <a:r>
                        <a:rPr sz="1800" spc="-15" dirty="0">
                          <a:latin typeface="Arial"/>
                          <a:cs typeface="Arial"/>
                        </a:rPr>
                        <a:t>Network</a:t>
                      </a:r>
                      <a:r>
                        <a:rPr sz="1800" spc="-110" dirty="0">
                          <a:latin typeface="Arial"/>
                          <a:cs typeface="Arial"/>
                        </a:rPr>
                        <a:t> </a:t>
                      </a:r>
                      <a:r>
                        <a:rPr sz="1800" spc="-55" dirty="0">
                          <a:latin typeface="Arial"/>
                          <a:cs typeface="Arial"/>
                        </a:rPr>
                        <a:t>Centric</a:t>
                      </a:r>
                      <a:r>
                        <a:rPr sz="1800" spc="-100" dirty="0">
                          <a:latin typeface="Arial"/>
                          <a:cs typeface="Arial"/>
                        </a:rPr>
                        <a:t> </a:t>
                      </a:r>
                      <a:r>
                        <a:rPr sz="1800" spc="-155" dirty="0">
                          <a:latin typeface="Arial"/>
                          <a:cs typeface="Arial"/>
                        </a:rPr>
                        <a:t>S/</a:t>
                      </a:r>
                      <a:r>
                        <a:rPr sz="1800" spc="-315" dirty="0">
                          <a:latin typeface="Arial"/>
                          <a:cs typeface="Arial"/>
                        </a:rPr>
                        <a:t> </a:t>
                      </a:r>
                      <a:r>
                        <a:rPr sz="1800" dirty="0">
                          <a:latin typeface="Arial"/>
                          <a:cs typeface="Arial"/>
                        </a:rPr>
                        <a:t>w</a:t>
                      </a:r>
                      <a:r>
                        <a:rPr sz="1800" spc="-80" dirty="0">
                          <a:latin typeface="Arial"/>
                          <a:cs typeface="Arial"/>
                        </a:rPr>
                        <a:t> </a:t>
                      </a:r>
                      <a:r>
                        <a:rPr sz="1800" spc="-75" dirty="0">
                          <a:latin typeface="Arial"/>
                          <a:cs typeface="Arial"/>
                        </a:rPr>
                        <a:t>spans</a:t>
                      </a:r>
                      <a:r>
                        <a:rPr sz="1800" spc="-105" dirty="0">
                          <a:latin typeface="Arial"/>
                          <a:cs typeface="Arial"/>
                        </a:rPr>
                        <a:t> </a:t>
                      </a:r>
                      <a:r>
                        <a:rPr sz="1800" spc="-125" dirty="0">
                          <a:latin typeface="Arial"/>
                          <a:cs typeface="Arial"/>
                        </a:rPr>
                        <a:t>a</a:t>
                      </a:r>
                      <a:r>
                        <a:rPr sz="1800" spc="-110" dirty="0">
                          <a:latin typeface="Arial"/>
                          <a:cs typeface="Arial"/>
                        </a:rPr>
                        <a:t> </a:t>
                      </a:r>
                      <a:r>
                        <a:rPr sz="1800" spc="-10" dirty="0">
                          <a:latin typeface="Arial"/>
                          <a:cs typeface="Arial"/>
                        </a:rPr>
                        <a:t>wide  </a:t>
                      </a:r>
                      <a:r>
                        <a:rPr sz="1800" spc="-30" dirty="0">
                          <a:latin typeface="Arial"/>
                          <a:cs typeface="Arial"/>
                        </a:rPr>
                        <a:t>array </a:t>
                      </a:r>
                      <a:r>
                        <a:rPr sz="1800" spc="-25" dirty="0">
                          <a:latin typeface="Arial"/>
                          <a:cs typeface="Arial"/>
                        </a:rPr>
                        <a:t>of</a:t>
                      </a:r>
                      <a:r>
                        <a:rPr sz="1800" spc="-35" dirty="0">
                          <a:latin typeface="Arial"/>
                          <a:cs typeface="Arial"/>
                        </a:rPr>
                        <a:t> </a:t>
                      </a:r>
                      <a:r>
                        <a:rPr sz="1800" spc="-20" dirty="0">
                          <a:latin typeface="Arial"/>
                          <a:cs typeface="Arial"/>
                        </a:rPr>
                        <a:t>applications.</a:t>
                      </a:r>
                      <a:endParaRPr sz="18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3CFD5"/>
                    </a:solidFill>
                  </a:tcPr>
                </a:tc>
                <a:tc>
                  <a:txBody>
                    <a:bodyPr/>
                    <a:lstStyle/>
                    <a:p>
                      <a:pPr marL="91440">
                        <a:lnSpc>
                          <a:spcPct val="100000"/>
                        </a:lnSpc>
                        <a:spcBef>
                          <a:spcPts val="285"/>
                        </a:spcBef>
                      </a:pPr>
                      <a:r>
                        <a:rPr sz="1800" spc="-70" dirty="0">
                          <a:latin typeface="Arial"/>
                          <a:cs typeface="Arial"/>
                        </a:rPr>
                        <a:t>Amazon,</a:t>
                      </a:r>
                      <a:r>
                        <a:rPr sz="1800" spc="-160" dirty="0">
                          <a:latin typeface="Arial"/>
                          <a:cs typeface="Arial"/>
                        </a:rPr>
                        <a:t> </a:t>
                      </a:r>
                      <a:r>
                        <a:rPr sz="1800" spc="-15" dirty="0">
                          <a:latin typeface="Arial"/>
                          <a:cs typeface="Arial"/>
                        </a:rPr>
                        <a:t>Flipkart</a:t>
                      </a:r>
                      <a:endParaRPr sz="18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3CFD5"/>
                    </a:solidFill>
                  </a:tcPr>
                </a:tc>
              </a:tr>
              <a:tr h="829057">
                <a:tc>
                  <a:txBody>
                    <a:bodyPr/>
                    <a:lstStyle/>
                    <a:p>
                      <a:pPr marL="217804">
                        <a:lnSpc>
                          <a:spcPct val="100000"/>
                        </a:lnSpc>
                        <a:spcBef>
                          <a:spcPts val="285"/>
                        </a:spcBef>
                      </a:pPr>
                      <a:r>
                        <a:rPr sz="1800" dirty="0">
                          <a:latin typeface="Arial"/>
                          <a:cs typeface="Arial"/>
                        </a:rPr>
                        <a:t>6</a:t>
                      </a:r>
                      <a:endParaRPr sz="1800">
                        <a:latin typeface="Arial"/>
                        <a:cs typeface="Arial"/>
                      </a:endParaRPr>
                    </a:p>
                  </a:txBody>
                  <a:tcPr marL="0" marR="0" marT="36195" marB="0">
                    <a:lnL w="19050">
                      <a:solidFill>
                        <a:srgbClr val="000000"/>
                      </a:solidFill>
                      <a:prstDash val="solid"/>
                    </a:lnL>
                    <a:lnR w="19050">
                      <a:solidFill>
                        <a:srgbClr val="000000"/>
                      </a:solidFill>
                      <a:prstDash val="solid"/>
                    </a:lnR>
                    <a:lnT w="12700">
                      <a:solidFill>
                        <a:srgbClr val="000000"/>
                      </a:solidFill>
                      <a:prstDash val="solid"/>
                    </a:lnT>
                    <a:solidFill>
                      <a:srgbClr val="C3CFD5"/>
                    </a:solidFill>
                  </a:tcPr>
                </a:tc>
                <a:tc>
                  <a:txBody>
                    <a:bodyPr/>
                    <a:lstStyle/>
                    <a:p>
                      <a:pPr marL="89535">
                        <a:lnSpc>
                          <a:spcPct val="100000"/>
                        </a:lnSpc>
                        <a:spcBef>
                          <a:spcPts val="285"/>
                        </a:spcBef>
                      </a:pPr>
                      <a:r>
                        <a:rPr sz="1800" spc="-5" dirty="0">
                          <a:latin typeface="Arial"/>
                          <a:cs typeface="Arial"/>
                        </a:rPr>
                        <a:t>Artificial</a:t>
                      </a:r>
                      <a:r>
                        <a:rPr sz="1800" spc="-110" dirty="0">
                          <a:latin typeface="Arial"/>
                          <a:cs typeface="Arial"/>
                        </a:rPr>
                        <a:t> </a:t>
                      </a:r>
                      <a:r>
                        <a:rPr sz="1800" spc="-35" dirty="0">
                          <a:latin typeface="Arial"/>
                          <a:cs typeface="Arial"/>
                        </a:rPr>
                        <a:t>Intelligence</a:t>
                      </a:r>
                      <a:endParaRPr sz="1800">
                        <a:latin typeface="Arial"/>
                        <a:cs typeface="Arial"/>
                      </a:endParaRPr>
                    </a:p>
                  </a:txBody>
                  <a:tcPr marL="0" marR="0" marT="36195" marB="0">
                    <a:lnL w="19050">
                      <a:solidFill>
                        <a:srgbClr val="000000"/>
                      </a:solidFill>
                      <a:prstDash val="solid"/>
                    </a:lnL>
                    <a:lnR w="12700">
                      <a:solidFill>
                        <a:srgbClr val="000000"/>
                      </a:solidFill>
                      <a:prstDash val="solid"/>
                    </a:lnR>
                    <a:lnT w="12700">
                      <a:solidFill>
                        <a:srgbClr val="000000"/>
                      </a:solidFill>
                      <a:prstDash val="solid"/>
                    </a:lnT>
                    <a:solidFill>
                      <a:srgbClr val="C3CFD5"/>
                    </a:solidFill>
                  </a:tcPr>
                </a:tc>
                <a:tc>
                  <a:txBody>
                    <a:bodyPr/>
                    <a:lstStyle/>
                    <a:p>
                      <a:pPr marL="90805" marR="746760">
                        <a:lnSpc>
                          <a:spcPct val="100000"/>
                        </a:lnSpc>
                        <a:spcBef>
                          <a:spcPts val="285"/>
                        </a:spcBef>
                      </a:pPr>
                      <a:r>
                        <a:rPr sz="1800" spc="-25" dirty="0">
                          <a:latin typeface="Arial"/>
                          <a:cs typeface="Arial"/>
                        </a:rPr>
                        <a:t>Perform </a:t>
                      </a:r>
                      <a:r>
                        <a:rPr sz="1800" spc="-65" dirty="0">
                          <a:latin typeface="Arial"/>
                          <a:cs typeface="Arial"/>
                        </a:rPr>
                        <a:t>tasks </a:t>
                      </a:r>
                      <a:r>
                        <a:rPr sz="1800" spc="-5" dirty="0">
                          <a:latin typeface="Arial"/>
                          <a:cs typeface="Arial"/>
                        </a:rPr>
                        <a:t>requiring </a:t>
                      </a:r>
                      <a:r>
                        <a:rPr sz="1800" spc="-50" dirty="0">
                          <a:latin typeface="Arial"/>
                          <a:cs typeface="Arial"/>
                        </a:rPr>
                        <a:t>Human  </a:t>
                      </a:r>
                      <a:r>
                        <a:rPr sz="1800" spc="-40" dirty="0">
                          <a:latin typeface="Arial"/>
                          <a:cs typeface="Arial"/>
                        </a:rPr>
                        <a:t>Intelligence, </a:t>
                      </a:r>
                      <a:r>
                        <a:rPr sz="1800" spc="-70" dirty="0">
                          <a:latin typeface="Arial"/>
                          <a:cs typeface="Arial"/>
                        </a:rPr>
                        <a:t>such </a:t>
                      </a:r>
                      <a:r>
                        <a:rPr sz="1800" spc="-125" dirty="0">
                          <a:latin typeface="Arial"/>
                          <a:cs typeface="Arial"/>
                        </a:rPr>
                        <a:t>as </a:t>
                      </a:r>
                      <a:r>
                        <a:rPr sz="1800" spc="-60" dirty="0">
                          <a:latin typeface="Arial"/>
                          <a:cs typeface="Arial"/>
                        </a:rPr>
                        <a:t>Visual  </a:t>
                      </a:r>
                      <a:r>
                        <a:rPr sz="1800" spc="-50" dirty="0">
                          <a:latin typeface="Arial"/>
                          <a:cs typeface="Arial"/>
                        </a:rPr>
                        <a:t>Perception, </a:t>
                      </a:r>
                      <a:r>
                        <a:rPr sz="1800" spc="-110" dirty="0">
                          <a:latin typeface="Arial"/>
                          <a:cs typeface="Arial"/>
                        </a:rPr>
                        <a:t>Speech</a:t>
                      </a:r>
                      <a:r>
                        <a:rPr sz="1800" spc="-330" dirty="0">
                          <a:latin typeface="Arial"/>
                          <a:cs typeface="Arial"/>
                        </a:rPr>
                        <a:t> </a:t>
                      </a:r>
                      <a:r>
                        <a:rPr sz="1800" spc="-50" dirty="0">
                          <a:latin typeface="Arial"/>
                          <a:cs typeface="Arial"/>
                        </a:rPr>
                        <a:t>Recognition,</a:t>
                      </a:r>
                      <a:endParaRPr sz="1800">
                        <a:latin typeface="Arial"/>
                        <a:cs typeface="Arial"/>
                      </a:endParaRPr>
                    </a:p>
                  </a:txBody>
                  <a:tcPr marL="0" marR="0" marT="36195" marB="0">
                    <a:lnL w="12700">
                      <a:solidFill>
                        <a:srgbClr val="000000"/>
                      </a:solidFill>
                      <a:prstDash val="solid"/>
                    </a:lnL>
                    <a:lnR w="12700">
                      <a:solidFill>
                        <a:srgbClr val="000000"/>
                      </a:solidFill>
                      <a:prstDash val="solid"/>
                    </a:lnR>
                    <a:lnT w="12700">
                      <a:solidFill>
                        <a:srgbClr val="000000"/>
                      </a:solidFill>
                      <a:prstDash val="solid"/>
                    </a:lnT>
                    <a:solidFill>
                      <a:srgbClr val="C3CFD5"/>
                    </a:solidFill>
                  </a:tcPr>
                </a:tc>
                <a:tc>
                  <a:txBody>
                    <a:bodyPr/>
                    <a:lstStyle/>
                    <a:p>
                      <a:pPr marL="91440">
                        <a:lnSpc>
                          <a:spcPct val="100000"/>
                        </a:lnSpc>
                        <a:spcBef>
                          <a:spcPts val="285"/>
                        </a:spcBef>
                      </a:pPr>
                      <a:r>
                        <a:rPr sz="1800" spc="-145" dirty="0">
                          <a:latin typeface="Arial"/>
                          <a:cs typeface="Arial"/>
                        </a:rPr>
                        <a:t>GTA </a:t>
                      </a:r>
                      <a:r>
                        <a:rPr sz="1800" spc="-95" dirty="0">
                          <a:latin typeface="Arial"/>
                          <a:cs typeface="Arial"/>
                        </a:rPr>
                        <a:t>,FIFA</a:t>
                      </a:r>
                      <a:r>
                        <a:rPr sz="1800" spc="-40" dirty="0">
                          <a:latin typeface="Arial"/>
                          <a:cs typeface="Arial"/>
                        </a:rPr>
                        <a:t> </a:t>
                      </a:r>
                      <a:r>
                        <a:rPr sz="1800" spc="-135" dirty="0">
                          <a:latin typeface="Arial"/>
                          <a:cs typeface="Arial"/>
                        </a:rPr>
                        <a:t>,</a:t>
                      </a:r>
                      <a:endParaRPr sz="1800">
                        <a:latin typeface="Arial"/>
                        <a:cs typeface="Arial"/>
                      </a:endParaRPr>
                    </a:p>
                    <a:p>
                      <a:pPr marL="91440" marR="164465">
                        <a:lnSpc>
                          <a:spcPct val="100000"/>
                        </a:lnSpc>
                      </a:pPr>
                      <a:r>
                        <a:rPr sz="1800" spc="-20" dirty="0">
                          <a:latin typeface="Arial"/>
                          <a:cs typeface="Arial"/>
                        </a:rPr>
                        <a:t>Biometric </a:t>
                      </a:r>
                      <a:r>
                        <a:rPr sz="1800" spc="-25" dirty="0">
                          <a:latin typeface="Arial"/>
                          <a:cs typeface="Arial"/>
                        </a:rPr>
                        <a:t>:</a:t>
                      </a:r>
                      <a:r>
                        <a:rPr sz="1800" spc="-290" dirty="0">
                          <a:latin typeface="Arial"/>
                          <a:cs typeface="Arial"/>
                        </a:rPr>
                        <a:t> </a:t>
                      </a:r>
                      <a:r>
                        <a:rPr sz="1800" spc="-35" dirty="0">
                          <a:latin typeface="Arial"/>
                          <a:cs typeface="Arial"/>
                        </a:rPr>
                        <a:t>Pattern  </a:t>
                      </a:r>
                      <a:r>
                        <a:rPr sz="1800" spc="-45" dirty="0">
                          <a:latin typeface="Arial"/>
                          <a:cs typeface="Arial"/>
                        </a:rPr>
                        <a:t>Recognition</a:t>
                      </a:r>
                      <a:endParaRPr sz="1800">
                        <a:latin typeface="Arial"/>
                        <a:cs typeface="Arial"/>
                      </a:endParaRPr>
                    </a:p>
                  </a:txBody>
                  <a:tcPr marL="0" marR="0" marT="36195" marB="0">
                    <a:lnL w="12700">
                      <a:solidFill>
                        <a:srgbClr val="000000"/>
                      </a:solidFill>
                      <a:prstDash val="solid"/>
                    </a:lnL>
                    <a:lnR w="28575">
                      <a:solidFill>
                        <a:srgbClr val="000000"/>
                      </a:solidFill>
                      <a:prstDash val="solid"/>
                    </a:lnR>
                    <a:lnT w="12700">
                      <a:solidFill>
                        <a:srgbClr val="000000"/>
                      </a:solidFill>
                      <a:prstDash val="solid"/>
                    </a:lnT>
                    <a:solidFill>
                      <a:srgbClr val="C3CFD5"/>
                    </a:solidFill>
                  </a:tcPr>
                </a:tc>
              </a:tr>
              <a:tr h="336803">
                <a:tc>
                  <a:txBody>
                    <a:bodyPr/>
                    <a:lstStyle/>
                    <a:p>
                      <a:pPr marL="241935">
                        <a:lnSpc>
                          <a:spcPct val="100000"/>
                        </a:lnSpc>
                        <a:spcBef>
                          <a:spcPts val="455"/>
                        </a:spcBef>
                      </a:pPr>
                      <a:endParaRPr sz="1200" dirty="0">
                        <a:latin typeface="Georgia"/>
                        <a:cs typeface="Georgia"/>
                      </a:endParaRPr>
                    </a:p>
                  </a:txBody>
                  <a:tcPr marL="0" marR="0" marT="57785" marB="0">
                    <a:lnL w="19050">
                      <a:solidFill>
                        <a:srgbClr val="000000"/>
                      </a:solidFill>
                      <a:prstDash val="solid"/>
                    </a:lnL>
                    <a:lnR w="19050">
                      <a:solidFill>
                        <a:srgbClr val="000000"/>
                      </a:solidFill>
                      <a:prstDash val="solid"/>
                    </a:lnR>
                    <a:lnB w="12700">
                      <a:solidFill>
                        <a:srgbClr val="000000"/>
                      </a:solidFill>
                      <a:prstDash val="solid"/>
                    </a:lnB>
                    <a:solidFill>
                      <a:srgbClr val="8AABAC"/>
                    </a:solidFill>
                  </a:tcPr>
                </a:tc>
                <a:tc>
                  <a:txBody>
                    <a:bodyPr/>
                    <a:lstStyle/>
                    <a:p>
                      <a:pPr>
                        <a:lnSpc>
                          <a:spcPct val="100000"/>
                        </a:lnSpc>
                        <a:spcBef>
                          <a:spcPts val="455"/>
                        </a:spcBef>
                      </a:pPr>
                      <a:endParaRPr sz="1200" dirty="0">
                        <a:latin typeface="Georgia"/>
                        <a:cs typeface="Georgia"/>
                      </a:endParaRPr>
                    </a:p>
                  </a:txBody>
                  <a:tcPr marL="0" marR="0" marT="57785" marB="0">
                    <a:lnL w="19050">
                      <a:solidFill>
                        <a:srgbClr val="000000"/>
                      </a:solidFill>
                      <a:prstDash val="solid"/>
                    </a:lnL>
                    <a:lnR w="12700">
                      <a:solidFill>
                        <a:srgbClr val="000000"/>
                      </a:solidFill>
                      <a:prstDash val="solid"/>
                    </a:lnR>
                    <a:lnB w="12700">
                      <a:solidFill>
                        <a:srgbClr val="000000"/>
                      </a:solidFill>
                      <a:prstDash val="solid"/>
                    </a:lnB>
                    <a:solidFill>
                      <a:srgbClr val="8AABAC"/>
                    </a:solidFill>
                  </a:tcPr>
                </a:tc>
                <a:tc>
                  <a:txBody>
                    <a:bodyPr/>
                    <a:lstStyle/>
                    <a:p>
                      <a:pPr marL="90805">
                        <a:lnSpc>
                          <a:spcPct val="100000"/>
                        </a:lnSpc>
                        <a:spcBef>
                          <a:spcPts val="240"/>
                        </a:spcBef>
                      </a:pPr>
                      <a:r>
                        <a:rPr sz="1800" spc="-35" dirty="0">
                          <a:latin typeface="Arial"/>
                          <a:cs typeface="Arial"/>
                        </a:rPr>
                        <a:t>Decision-Making</a:t>
                      </a:r>
                      <a:r>
                        <a:rPr sz="1800" spc="-195" dirty="0">
                          <a:latin typeface="Arial"/>
                          <a:cs typeface="Arial"/>
                        </a:rPr>
                        <a:t> </a:t>
                      </a:r>
                      <a:r>
                        <a:rPr sz="1800" spc="-40" dirty="0">
                          <a:latin typeface="Arial"/>
                          <a:cs typeface="Arial"/>
                        </a:rPr>
                        <a:t>and</a:t>
                      </a:r>
                      <a:endParaRPr sz="1800">
                        <a:latin typeface="Arial"/>
                        <a:cs typeface="Arial"/>
                      </a:endParaRPr>
                    </a:p>
                  </a:txBody>
                  <a:tcPr marL="0" marR="0" marT="30480" marB="0">
                    <a:lnL w="12700">
                      <a:solidFill>
                        <a:srgbClr val="000000"/>
                      </a:solidFill>
                      <a:prstDash val="solid"/>
                    </a:lnL>
                    <a:lnR w="12700">
                      <a:solidFill>
                        <a:srgbClr val="000000"/>
                      </a:solidFill>
                      <a:prstDash val="solid"/>
                    </a:lnR>
                    <a:lnB w="12700">
                      <a:solidFill>
                        <a:srgbClr val="000000"/>
                      </a:solidFill>
                      <a:prstDash val="solid"/>
                    </a:lnB>
                    <a:solidFill>
                      <a:srgbClr val="8AABAC"/>
                    </a:solidFill>
                  </a:tcPr>
                </a:tc>
                <a:tc>
                  <a:txBody>
                    <a:bodyPr/>
                    <a:lstStyle/>
                    <a:p>
                      <a:pPr>
                        <a:lnSpc>
                          <a:spcPct val="100000"/>
                        </a:lnSpc>
                      </a:pPr>
                      <a:endParaRPr sz="1800" dirty="0">
                        <a:latin typeface="Times New Roman"/>
                        <a:cs typeface="Times New Roman"/>
                      </a:endParaRPr>
                    </a:p>
                  </a:txBody>
                  <a:tcPr marL="0" marR="0" marT="0" marB="0">
                    <a:lnL w="12700">
                      <a:solidFill>
                        <a:srgbClr val="000000"/>
                      </a:solidFill>
                      <a:prstDash val="solid"/>
                    </a:lnL>
                    <a:lnR w="28575">
                      <a:solidFill>
                        <a:srgbClr val="000000"/>
                      </a:solidFill>
                      <a:prstDash val="solid"/>
                    </a:lnR>
                    <a:lnB w="12700">
                      <a:solidFill>
                        <a:srgbClr val="000000"/>
                      </a:solidFill>
                      <a:prstDash val="solid"/>
                    </a:lnB>
                    <a:solidFill>
                      <a:srgbClr val="8AABAC"/>
                    </a:solidFill>
                  </a:tcPr>
                </a:tc>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794485"/>
            <a:ext cx="10058400" cy="3322034"/>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195580" y="2803309"/>
            <a:ext cx="9614853" cy="1135632"/>
          </a:xfrm>
          <a:prstGeom prst="rect">
            <a:avLst/>
          </a:prstGeom>
        </p:spPr>
        <p:txBody>
          <a:bodyPr vert="horz" wrap="square" lIns="0" tIns="14669" rIns="0" bIns="0" rtlCol="0" anchor="ctr">
            <a:spAutoFit/>
          </a:bodyPr>
          <a:lstStyle/>
          <a:p>
            <a:pPr marL="3831273" marR="33528" indent="-3732784" algn="ctr">
              <a:lnSpc>
                <a:spcPct val="100000"/>
              </a:lnSpc>
              <a:spcBef>
                <a:spcPts val="116"/>
              </a:spcBef>
            </a:pPr>
            <a:r>
              <a:rPr sz="3600" spc="-6" dirty="0">
                <a:solidFill>
                  <a:srgbClr val="FFFFFF"/>
                </a:solidFill>
                <a:latin typeface="Carlito"/>
                <a:cs typeface="Carlito"/>
              </a:rPr>
              <a:t>Advanced </a:t>
            </a:r>
            <a:r>
              <a:rPr sz="3600" dirty="0">
                <a:solidFill>
                  <a:srgbClr val="FFFFFF"/>
                </a:solidFill>
                <a:latin typeface="Carlito"/>
                <a:cs typeface="Carlito"/>
              </a:rPr>
              <a:t>Process </a:t>
            </a:r>
            <a:r>
              <a:rPr sz="3600" dirty="0" smtClean="0">
                <a:solidFill>
                  <a:srgbClr val="FFFFFF"/>
                </a:solidFill>
                <a:latin typeface="Carlito"/>
                <a:cs typeface="Carlito"/>
              </a:rPr>
              <a:t>Models</a:t>
            </a:r>
            <a:r>
              <a:rPr sz="3600" spc="-72" dirty="0" smtClean="0">
                <a:solidFill>
                  <a:srgbClr val="FFFFFF"/>
                </a:solidFill>
                <a:latin typeface="Carlito"/>
                <a:cs typeface="Carlito"/>
              </a:rPr>
              <a:t> </a:t>
            </a:r>
            <a:r>
              <a:rPr sz="3600" dirty="0" smtClean="0">
                <a:solidFill>
                  <a:srgbClr val="FFFFFF"/>
                </a:solidFill>
                <a:latin typeface="Carlito"/>
                <a:cs typeface="Carlito"/>
              </a:rPr>
              <a:t>&amp;  </a:t>
            </a:r>
            <a:r>
              <a:rPr sz="3600" spc="-6" dirty="0" smtClean="0">
                <a:solidFill>
                  <a:srgbClr val="FFFFFF"/>
                </a:solidFill>
                <a:latin typeface="Carlito"/>
                <a:cs typeface="Carlito"/>
              </a:rPr>
              <a:t>Tools</a:t>
            </a:r>
            <a:endParaRPr sz="3600" dirty="0" smtClean="0">
              <a:latin typeface="Carlito"/>
              <a:cs typeface="Carlito"/>
            </a:endParaRPr>
          </a:p>
          <a:p>
            <a:pPr marL="13970" algn="ctr">
              <a:lnSpc>
                <a:spcPct val="100000"/>
              </a:lnSpc>
              <a:spcBef>
                <a:spcPts val="55"/>
              </a:spcBef>
            </a:pPr>
            <a:r>
              <a:rPr sz="3600" dirty="0" smtClean="0">
                <a:solidFill>
                  <a:srgbClr val="FFFFFF"/>
                </a:solidFill>
                <a:latin typeface="Carlito"/>
                <a:cs typeface="Carlito"/>
              </a:rPr>
              <a:t>Agile </a:t>
            </a:r>
            <a:r>
              <a:rPr sz="3600" spc="-6" dirty="0" smtClean="0">
                <a:solidFill>
                  <a:srgbClr val="FFFFFF"/>
                </a:solidFill>
                <a:latin typeface="Carlito"/>
                <a:cs typeface="Carlito"/>
              </a:rPr>
              <a:t>software</a:t>
            </a:r>
            <a:r>
              <a:rPr sz="3600" spc="-55" dirty="0" smtClean="0">
                <a:solidFill>
                  <a:srgbClr val="FFFFFF"/>
                </a:solidFill>
                <a:latin typeface="Carlito"/>
                <a:cs typeface="Carlito"/>
              </a:rPr>
              <a:t> </a:t>
            </a:r>
            <a:r>
              <a:rPr sz="3600" spc="-11" dirty="0" smtClean="0">
                <a:solidFill>
                  <a:srgbClr val="FFFFFF"/>
                </a:solidFill>
                <a:latin typeface="Carlito"/>
                <a:cs typeface="Carlito"/>
              </a:rPr>
              <a:t>development</a:t>
            </a:r>
            <a:endParaRPr sz="3600" dirty="0">
              <a:latin typeface="Carlito"/>
              <a:cs typeface="Carlito"/>
            </a:endParaRPr>
          </a:p>
        </p:txBody>
      </p:sp>
    </p:spTree>
    <p:extLst>
      <p:ext uri="{BB962C8B-B14F-4D97-AF65-F5344CB8AC3E}">
        <p14:creationId xmlns:p14="http://schemas.microsoft.com/office/powerpoint/2010/main" val="3591933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1" dirty="0"/>
              <a:t>Agile</a:t>
            </a:r>
            <a:r>
              <a:rPr lang="en-US" dirty="0"/>
              <a:t> </a:t>
            </a:r>
            <a:r>
              <a:rPr lang="en-US" b="1" dirty="0" smtClean="0"/>
              <a:t>model</a:t>
            </a:r>
            <a:r>
              <a:rPr lang="en-US" dirty="0"/>
              <a:t> </a:t>
            </a:r>
          </a:p>
        </p:txBody>
      </p:sp>
      <p:sp>
        <p:nvSpPr>
          <p:cNvPr id="4" name="Content Placeholder 3"/>
          <p:cNvSpPr>
            <a:spLocks noGrp="1"/>
          </p:cNvSpPr>
          <p:nvPr>
            <p:ph idx="1"/>
          </p:nvPr>
        </p:nvSpPr>
        <p:spPr/>
        <p:txBody>
          <a:bodyPr>
            <a:normAutofit/>
          </a:bodyPr>
          <a:lstStyle/>
          <a:p>
            <a:pPr algn="just"/>
            <a:r>
              <a:rPr lang="en-US" sz="2800" b="1" dirty="0"/>
              <a:t>Agile</a:t>
            </a:r>
            <a:r>
              <a:rPr lang="en-US" sz="2800" dirty="0"/>
              <a:t> SDLC </a:t>
            </a:r>
            <a:r>
              <a:rPr lang="en-US" sz="2800" b="1" dirty="0"/>
              <a:t>model</a:t>
            </a:r>
            <a:r>
              <a:rPr lang="en-US" sz="2800" dirty="0"/>
              <a:t> is a combination of iterative and incremental process </a:t>
            </a:r>
            <a:r>
              <a:rPr lang="en-US" sz="2800" b="1" dirty="0"/>
              <a:t>models</a:t>
            </a:r>
            <a:r>
              <a:rPr lang="en-US" sz="2800" dirty="0"/>
              <a:t> with focus on process adaptability and customer satisfaction by rapid delivery of working software product</a:t>
            </a:r>
            <a:r>
              <a:rPr lang="en-US" sz="2800" dirty="0" smtClean="0"/>
              <a:t>.</a:t>
            </a:r>
          </a:p>
          <a:p>
            <a:pPr algn="just"/>
            <a:endParaRPr lang="en-US" sz="2800" dirty="0" smtClean="0"/>
          </a:p>
          <a:p>
            <a:pPr algn="just"/>
            <a:r>
              <a:rPr lang="en-US" sz="2800" dirty="0"/>
              <a:t> </a:t>
            </a:r>
            <a:r>
              <a:rPr lang="en-US" sz="2800" b="1" dirty="0"/>
              <a:t>Agile</a:t>
            </a:r>
            <a:r>
              <a:rPr lang="en-US" sz="2800" dirty="0"/>
              <a:t> Methods break the product into small incremental builds. These builds are provided in iterations.</a:t>
            </a:r>
          </a:p>
        </p:txBody>
      </p:sp>
    </p:spTree>
    <p:extLst>
      <p:ext uri="{BB962C8B-B14F-4D97-AF65-F5344CB8AC3E}">
        <p14:creationId xmlns:p14="http://schemas.microsoft.com/office/powerpoint/2010/main" val="29632510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SDLC</a:t>
            </a:r>
            <a:endParaRPr lang="en-US" dirty="0"/>
          </a:p>
        </p:txBody>
      </p:sp>
      <p:pic>
        <p:nvPicPr>
          <p:cNvPr id="7" name="Content Placeholder 6"/>
          <p:cNvPicPr>
            <a:picLocks noGrp="1" noChangeAspect="1"/>
          </p:cNvPicPr>
          <p:nvPr>
            <p:ph idx="1"/>
          </p:nvPr>
        </p:nvPicPr>
        <p:blipFill>
          <a:blip r:embed="rId2"/>
          <a:stretch>
            <a:fillRect/>
          </a:stretch>
        </p:blipFill>
        <p:spPr>
          <a:xfrm>
            <a:off x="1676400" y="1447800"/>
            <a:ext cx="6324600" cy="5410200"/>
          </a:xfrm>
          <a:prstGeom prst="rect">
            <a:avLst/>
          </a:prstGeom>
        </p:spPr>
      </p:pic>
    </p:spTree>
    <p:extLst>
      <p:ext uri="{BB962C8B-B14F-4D97-AF65-F5344CB8AC3E}">
        <p14:creationId xmlns:p14="http://schemas.microsoft.com/office/powerpoint/2010/main" val="23233021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Agile software development</a:t>
            </a:r>
          </a:p>
        </p:txBody>
      </p:sp>
      <p:sp>
        <p:nvSpPr>
          <p:cNvPr id="3" name="Content Placeholder 2"/>
          <p:cNvSpPr>
            <a:spLocks noGrp="1"/>
          </p:cNvSpPr>
          <p:nvPr>
            <p:ph idx="1"/>
          </p:nvPr>
        </p:nvSpPr>
        <p:spPr/>
        <p:txBody>
          <a:bodyPr>
            <a:normAutofit/>
          </a:bodyPr>
          <a:lstStyle/>
          <a:p>
            <a:pPr algn="just"/>
            <a:r>
              <a:rPr lang="en-US" dirty="0"/>
              <a:t>Agile software development refers to a group of software development methodologies based on iterative development, where requirements and solutions evolve through collaboration between self-organizing cross-functional teams. </a:t>
            </a:r>
            <a:endParaRPr lang="en-US" dirty="0" smtClean="0"/>
          </a:p>
          <a:p>
            <a:pPr algn="just"/>
            <a:endParaRPr lang="en-US" dirty="0" smtClean="0"/>
          </a:p>
          <a:p>
            <a:pPr algn="just"/>
            <a:r>
              <a:rPr lang="en-US" dirty="0" smtClean="0"/>
              <a:t>Agile </a:t>
            </a:r>
            <a:r>
              <a:rPr lang="en-US" dirty="0"/>
              <a:t>development refers to any development process that is aligned with the concepts of the Agile Manifesto. The Manifesto was developed by a group fourteen leading figures in the software industry, and reflects their experience of what approaches do and do not work for software development. </a:t>
            </a:r>
          </a:p>
        </p:txBody>
      </p:sp>
    </p:spTree>
    <p:extLst>
      <p:ext uri="{BB962C8B-B14F-4D97-AF65-F5344CB8AC3E}">
        <p14:creationId xmlns:p14="http://schemas.microsoft.com/office/powerpoint/2010/main" val="9571572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The Four Values of The Agile Manifesto</a:t>
            </a:r>
            <a:br>
              <a:rPr lang="en-US" b="1" dirty="0"/>
            </a:br>
            <a:endParaRPr lang="en-US" dirty="0"/>
          </a:p>
        </p:txBody>
      </p:sp>
      <p:sp>
        <p:nvSpPr>
          <p:cNvPr id="5" name="Content Placeholder 4"/>
          <p:cNvSpPr>
            <a:spLocks noGrp="1"/>
          </p:cNvSpPr>
          <p:nvPr>
            <p:ph idx="1"/>
          </p:nvPr>
        </p:nvSpPr>
        <p:spPr/>
        <p:txBody>
          <a:bodyPr/>
          <a:lstStyle/>
          <a:p>
            <a:r>
              <a:rPr lang="en-US" b="1" dirty="0"/>
              <a:t>1. Individuals and Interactions Over Processes and </a:t>
            </a:r>
            <a:r>
              <a:rPr lang="en-US" b="1" dirty="0" smtClean="0"/>
              <a:t>Tools</a:t>
            </a:r>
          </a:p>
          <a:p>
            <a:endParaRPr lang="en-US" b="1" dirty="0"/>
          </a:p>
          <a:p>
            <a:r>
              <a:rPr lang="en-US" b="1" dirty="0"/>
              <a:t>2. Working Software Over Comprehensive </a:t>
            </a:r>
            <a:r>
              <a:rPr lang="en-US" b="1" dirty="0" smtClean="0"/>
              <a:t>Documentation</a:t>
            </a:r>
          </a:p>
          <a:p>
            <a:endParaRPr lang="en-US" b="1" dirty="0"/>
          </a:p>
          <a:p>
            <a:r>
              <a:rPr lang="en-US" b="1" dirty="0"/>
              <a:t>3. Customer Collaboration Over Contract </a:t>
            </a:r>
            <a:r>
              <a:rPr lang="en-US" b="1" dirty="0" smtClean="0"/>
              <a:t>Negotiation</a:t>
            </a:r>
          </a:p>
          <a:p>
            <a:endParaRPr lang="en-US" b="1" dirty="0"/>
          </a:p>
          <a:p>
            <a:r>
              <a:rPr lang="en-US" b="1" dirty="0"/>
              <a:t>4. Responding to Change Over Following a Plan</a:t>
            </a:r>
            <a:endParaRPr lang="en-US" dirty="0"/>
          </a:p>
        </p:txBody>
      </p:sp>
    </p:spTree>
    <p:extLst>
      <p:ext uri="{BB962C8B-B14F-4D97-AF65-F5344CB8AC3E}">
        <p14:creationId xmlns:p14="http://schemas.microsoft.com/office/powerpoint/2010/main" val="21700401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 values of agile manifesto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914400"/>
            <a:ext cx="7398543"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2163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583" y="44451"/>
            <a:ext cx="253554" cy="321883"/>
          </a:xfrm>
          <a:prstGeom prst="rect">
            <a:avLst/>
          </a:prstGeom>
        </p:spPr>
        <p:txBody>
          <a:bodyPr vert="horz" wrap="square" lIns="0" tIns="13970" rIns="0" bIns="0" rtlCol="0">
            <a:spAutoFit/>
          </a:bodyPr>
          <a:lstStyle/>
          <a:p>
            <a:pPr>
              <a:spcBef>
                <a:spcPts val="110"/>
              </a:spcBef>
            </a:pPr>
            <a:r>
              <a:rPr sz="2000" dirty="0">
                <a:latin typeface="Wingdings"/>
                <a:cs typeface="Wingdings"/>
              </a:rPr>
              <a:t></a:t>
            </a:r>
            <a:endParaRPr sz="2000">
              <a:latin typeface="Wingdings"/>
              <a:cs typeface="Wingdings"/>
            </a:endParaRPr>
          </a:p>
        </p:txBody>
      </p:sp>
      <p:sp>
        <p:nvSpPr>
          <p:cNvPr id="3" name="object 3"/>
          <p:cNvSpPr txBox="1"/>
          <p:nvPr/>
        </p:nvSpPr>
        <p:spPr>
          <a:xfrm>
            <a:off x="474420" y="154532"/>
            <a:ext cx="6383580" cy="642484"/>
          </a:xfrm>
          <a:prstGeom prst="rect">
            <a:avLst/>
          </a:prstGeom>
        </p:spPr>
        <p:txBody>
          <a:bodyPr vert="horz" wrap="square" lIns="0" tIns="13970" rIns="0" bIns="0" rtlCol="0">
            <a:spAutoFit/>
          </a:bodyPr>
          <a:lstStyle/>
          <a:p>
            <a:pPr>
              <a:spcBef>
                <a:spcPts val="110"/>
              </a:spcBef>
            </a:pPr>
            <a:endParaRPr lang="en-US" sz="2000" b="1" u="heavy" spc="-6" dirty="0" smtClean="0">
              <a:uFill>
                <a:solidFill>
                  <a:srgbClr val="6F2F9F"/>
                </a:solidFill>
              </a:uFill>
              <a:latin typeface="Carlito"/>
              <a:cs typeface="Carlito"/>
            </a:endParaRPr>
          </a:p>
          <a:p>
            <a:pPr>
              <a:spcBef>
                <a:spcPts val="110"/>
              </a:spcBef>
            </a:pPr>
            <a:r>
              <a:rPr sz="2000" b="1" u="heavy" spc="-6" dirty="0" smtClean="0">
                <a:uFill>
                  <a:solidFill>
                    <a:srgbClr val="6F2F9F"/>
                  </a:solidFill>
                </a:uFill>
                <a:latin typeface="Carlito"/>
                <a:cs typeface="Carlito"/>
              </a:rPr>
              <a:t>Principles </a:t>
            </a:r>
            <a:r>
              <a:rPr sz="2000" b="1" u="heavy" dirty="0">
                <a:uFill>
                  <a:solidFill>
                    <a:srgbClr val="6F2F9F"/>
                  </a:solidFill>
                </a:uFill>
                <a:latin typeface="Carlito"/>
                <a:cs typeface="Carlito"/>
              </a:rPr>
              <a:t>of </a:t>
            </a:r>
            <a:r>
              <a:rPr sz="2000" b="1" u="heavy" spc="-11" dirty="0">
                <a:uFill>
                  <a:solidFill>
                    <a:srgbClr val="6F2F9F"/>
                  </a:solidFill>
                </a:uFill>
                <a:latin typeface="Carlito"/>
                <a:cs typeface="Carlito"/>
              </a:rPr>
              <a:t>Agile </a:t>
            </a:r>
            <a:r>
              <a:rPr sz="2000" b="1" u="heavy" spc="-6" dirty="0">
                <a:uFill>
                  <a:solidFill>
                    <a:srgbClr val="6F2F9F"/>
                  </a:solidFill>
                </a:uFill>
                <a:latin typeface="Carlito"/>
                <a:cs typeface="Carlito"/>
              </a:rPr>
              <a:t>Methods</a:t>
            </a:r>
            <a:r>
              <a:rPr sz="2000" b="1" u="heavy" dirty="0">
                <a:uFill>
                  <a:solidFill>
                    <a:srgbClr val="6F2F9F"/>
                  </a:solidFill>
                </a:uFill>
                <a:latin typeface="Carlito"/>
                <a:cs typeface="Carlito"/>
              </a:rPr>
              <a:t> </a:t>
            </a:r>
            <a:r>
              <a:rPr sz="2000" b="1" u="heavy" spc="-11" dirty="0">
                <a:uFill>
                  <a:solidFill>
                    <a:srgbClr val="6F2F9F"/>
                  </a:solidFill>
                </a:uFill>
                <a:latin typeface="Carlito"/>
                <a:cs typeface="Carlito"/>
              </a:rPr>
              <a:t>:-</a:t>
            </a:r>
            <a:endParaRPr sz="2000" dirty="0">
              <a:latin typeface="Carlito"/>
              <a:cs typeface="Carlito"/>
            </a:endParaRPr>
          </a:p>
        </p:txBody>
      </p:sp>
      <p:sp>
        <p:nvSpPr>
          <p:cNvPr id="4" name="object 4"/>
          <p:cNvSpPr txBox="1">
            <a:spLocks noGrp="1"/>
          </p:cNvSpPr>
          <p:nvPr>
            <p:ph type="title"/>
          </p:nvPr>
        </p:nvSpPr>
        <p:spPr>
          <a:xfrm>
            <a:off x="86613" y="825638"/>
            <a:ext cx="9494711" cy="1157305"/>
          </a:xfrm>
          <a:prstGeom prst="rect">
            <a:avLst/>
          </a:prstGeom>
        </p:spPr>
        <p:txBody>
          <a:bodyPr vert="horz" wrap="square" lIns="0" tIns="40513" rIns="0" bIns="0" rtlCol="0" anchor="ctr">
            <a:spAutoFit/>
          </a:bodyPr>
          <a:lstStyle/>
          <a:p>
            <a:pPr marL="513398" marR="5588" indent="-500125">
              <a:lnSpc>
                <a:spcPts val="3036"/>
              </a:lnSpc>
              <a:spcBef>
                <a:spcPts val="319"/>
              </a:spcBef>
              <a:tabLst>
                <a:tab pos="513398" algn="l"/>
              </a:tabLst>
            </a:pPr>
            <a:r>
              <a:rPr sz="2000" b="1" spc="-6" dirty="0">
                <a:latin typeface="Carlito"/>
                <a:cs typeface="Carlito"/>
              </a:rPr>
              <a:t>1.	Customer Involvement </a:t>
            </a:r>
            <a:r>
              <a:rPr sz="2000" b="1" dirty="0">
                <a:latin typeface="Carlito"/>
                <a:cs typeface="Carlito"/>
              </a:rPr>
              <a:t>:- </a:t>
            </a:r>
            <a:r>
              <a:rPr sz="2000" spc="-6" dirty="0">
                <a:latin typeface="Carlito"/>
                <a:cs typeface="Carlito"/>
              </a:rPr>
              <a:t>Customers should be closely involved  throughout </a:t>
            </a:r>
            <a:r>
              <a:rPr sz="2000" dirty="0">
                <a:latin typeface="Carlito"/>
                <a:cs typeface="Carlito"/>
              </a:rPr>
              <a:t>the </a:t>
            </a:r>
            <a:r>
              <a:rPr sz="2000" spc="-6" dirty="0">
                <a:latin typeface="Carlito"/>
                <a:cs typeface="Carlito"/>
              </a:rPr>
              <a:t>development process. Their </a:t>
            </a:r>
            <a:r>
              <a:rPr sz="2000" dirty="0">
                <a:latin typeface="Carlito"/>
                <a:cs typeface="Carlito"/>
              </a:rPr>
              <a:t>role is </a:t>
            </a:r>
            <a:r>
              <a:rPr sz="2000" spc="-6" dirty="0">
                <a:latin typeface="Carlito"/>
                <a:cs typeface="Carlito"/>
              </a:rPr>
              <a:t>provide </a:t>
            </a:r>
            <a:r>
              <a:rPr sz="2000" dirty="0">
                <a:latin typeface="Carlito"/>
                <a:cs typeface="Carlito"/>
              </a:rPr>
              <a:t>and  </a:t>
            </a:r>
            <a:r>
              <a:rPr sz="2000" spc="-6" dirty="0">
                <a:latin typeface="Carlito"/>
                <a:cs typeface="Carlito"/>
              </a:rPr>
              <a:t>prioritize new system </a:t>
            </a:r>
            <a:r>
              <a:rPr sz="2000" dirty="0">
                <a:latin typeface="Carlito"/>
                <a:cs typeface="Carlito"/>
              </a:rPr>
              <a:t>requirements and </a:t>
            </a:r>
            <a:r>
              <a:rPr sz="2000" spc="17" dirty="0">
                <a:latin typeface="Carlito"/>
                <a:cs typeface="Carlito"/>
              </a:rPr>
              <a:t>to </a:t>
            </a:r>
            <a:r>
              <a:rPr sz="2000" dirty="0">
                <a:latin typeface="Carlito"/>
                <a:cs typeface="Carlito"/>
              </a:rPr>
              <a:t>evaluate the </a:t>
            </a:r>
            <a:r>
              <a:rPr sz="2000" spc="-6" dirty="0">
                <a:latin typeface="Carlito"/>
                <a:cs typeface="Carlito"/>
              </a:rPr>
              <a:t>iterations  of </a:t>
            </a:r>
            <a:r>
              <a:rPr sz="2000" dirty="0">
                <a:latin typeface="Carlito"/>
                <a:cs typeface="Carlito"/>
              </a:rPr>
              <a:t>the</a:t>
            </a:r>
            <a:r>
              <a:rPr sz="2000" spc="-6" dirty="0">
                <a:latin typeface="Carlito"/>
                <a:cs typeface="Carlito"/>
              </a:rPr>
              <a:t> system.</a:t>
            </a:r>
            <a:endParaRPr sz="2000" dirty="0">
              <a:latin typeface="Carlito"/>
              <a:cs typeface="Carlito"/>
            </a:endParaRPr>
          </a:p>
        </p:txBody>
      </p:sp>
      <p:sp>
        <p:nvSpPr>
          <p:cNvPr id="5" name="object 5"/>
          <p:cNvSpPr txBox="1"/>
          <p:nvPr/>
        </p:nvSpPr>
        <p:spPr>
          <a:xfrm>
            <a:off x="86613" y="2295995"/>
            <a:ext cx="9690989" cy="4005777"/>
          </a:xfrm>
          <a:prstGeom prst="rect">
            <a:avLst/>
          </a:prstGeom>
        </p:spPr>
        <p:txBody>
          <a:bodyPr vert="horz" wrap="square" lIns="0" tIns="46101" rIns="0" bIns="0" rtlCol="0">
            <a:spAutoFit/>
          </a:bodyPr>
          <a:lstStyle/>
          <a:p>
            <a:pPr marL="513398" marR="439357" indent="-500125" algn="just">
              <a:lnSpc>
                <a:spcPts val="2981"/>
              </a:lnSpc>
              <a:spcBef>
                <a:spcPts val="363"/>
              </a:spcBef>
              <a:buAutoNum type="arabicPeriod" startAt="2"/>
              <a:tabLst>
                <a:tab pos="514095" algn="l"/>
              </a:tabLst>
            </a:pPr>
            <a:r>
              <a:rPr sz="2000" b="1" spc="-6" dirty="0">
                <a:latin typeface="Carlito"/>
                <a:cs typeface="Carlito"/>
              </a:rPr>
              <a:t>Incremental </a:t>
            </a:r>
            <a:r>
              <a:rPr sz="2000" b="1" dirty="0">
                <a:latin typeface="Carlito"/>
                <a:cs typeface="Carlito"/>
              </a:rPr>
              <a:t>delivery </a:t>
            </a:r>
            <a:r>
              <a:rPr sz="2000" b="1" spc="-6" dirty="0">
                <a:latin typeface="Carlito"/>
                <a:cs typeface="Carlito"/>
              </a:rPr>
              <a:t>:- </a:t>
            </a:r>
            <a:r>
              <a:rPr sz="2000" spc="-6" dirty="0">
                <a:latin typeface="Carlito"/>
                <a:cs typeface="Carlito"/>
              </a:rPr>
              <a:t>The software </a:t>
            </a:r>
            <a:r>
              <a:rPr sz="2000" dirty="0">
                <a:latin typeface="Carlito"/>
                <a:cs typeface="Carlito"/>
              </a:rPr>
              <a:t>is </a:t>
            </a:r>
            <a:r>
              <a:rPr sz="2000" spc="-6" dirty="0">
                <a:latin typeface="Carlito"/>
                <a:cs typeface="Carlito"/>
              </a:rPr>
              <a:t>developed </a:t>
            </a:r>
            <a:r>
              <a:rPr sz="2000" dirty="0">
                <a:latin typeface="Carlito"/>
                <a:cs typeface="Carlito"/>
              </a:rPr>
              <a:t>in  increments with the customer </a:t>
            </a:r>
            <a:r>
              <a:rPr sz="2000" spc="-6" dirty="0">
                <a:latin typeface="Carlito"/>
                <a:cs typeface="Carlito"/>
              </a:rPr>
              <a:t>specifying </a:t>
            </a:r>
            <a:r>
              <a:rPr sz="2000" dirty="0">
                <a:latin typeface="Carlito"/>
                <a:cs typeface="Carlito"/>
              </a:rPr>
              <a:t>the </a:t>
            </a:r>
            <a:r>
              <a:rPr sz="2000" spc="-6" dirty="0">
                <a:latin typeface="Carlito"/>
                <a:cs typeface="Carlito"/>
              </a:rPr>
              <a:t>requirements </a:t>
            </a:r>
            <a:r>
              <a:rPr sz="2000" dirty="0">
                <a:latin typeface="Carlito"/>
                <a:cs typeface="Carlito"/>
              </a:rPr>
              <a:t>to  </a:t>
            </a:r>
            <a:r>
              <a:rPr sz="2000" spc="-6" dirty="0">
                <a:latin typeface="Carlito"/>
                <a:cs typeface="Carlito"/>
              </a:rPr>
              <a:t>be </a:t>
            </a:r>
            <a:r>
              <a:rPr sz="2000" dirty="0">
                <a:latin typeface="Carlito"/>
                <a:cs typeface="Carlito"/>
              </a:rPr>
              <a:t>included in each</a:t>
            </a:r>
            <a:r>
              <a:rPr sz="2000" spc="-22" dirty="0">
                <a:latin typeface="Carlito"/>
                <a:cs typeface="Carlito"/>
              </a:rPr>
              <a:t> </a:t>
            </a:r>
            <a:r>
              <a:rPr sz="2000" spc="-6" dirty="0">
                <a:latin typeface="Carlito"/>
                <a:cs typeface="Carlito"/>
              </a:rPr>
              <a:t>increment.</a:t>
            </a:r>
            <a:endParaRPr sz="2000" dirty="0">
              <a:latin typeface="Carlito"/>
              <a:cs typeface="Carlito"/>
            </a:endParaRPr>
          </a:p>
          <a:p>
            <a:pPr marL="513398" marR="5588" indent="-500125" algn="just">
              <a:lnSpc>
                <a:spcPct val="94200"/>
              </a:lnSpc>
              <a:spcBef>
                <a:spcPts val="1121"/>
              </a:spcBef>
              <a:buAutoNum type="arabicPeriod" startAt="2"/>
              <a:tabLst>
                <a:tab pos="514095" algn="l"/>
              </a:tabLst>
            </a:pPr>
            <a:r>
              <a:rPr sz="2000" b="1" spc="-6" dirty="0">
                <a:latin typeface="Carlito"/>
                <a:cs typeface="Carlito"/>
              </a:rPr>
              <a:t>People </a:t>
            </a:r>
            <a:r>
              <a:rPr sz="2000" b="1" dirty="0">
                <a:latin typeface="Carlito"/>
                <a:cs typeface="Carlito"/>
              </a:rPr>
              <a:t>not process </a:t>
            </a:r>
            <a:r>
              <a:rPr sz="2000" b="1" spc="6" dirty="0">
                <a:latin typeface="Carlito"/>
                <a:cs typeface="Carlito"/>
              </a:rPr>
              <a:t>:- </a:t>
            </a:r>
            <a:r>
              <a:rPr sz="2000" spc="-6" dirty="0">
                <a:latin typeface="Carlito"/>
                <a:cs typeface="Carlito"/>
              </a:rPr>
              <a:t>The skills of </a:t>
            </a:r>
            <a:r>
              <a:rPr sz="2000" dirty="0">
                <a:latin typeface="Carlito"/>
                <a:cs typeface="Carlito"/>
              </a:rPr>
              <a:t>the </a:t>
            </a:r>
            <a:r>
              <a:rPr sz="2000" spc="-6" dirty="0">
                <a:latin typeface="Carlito"/>
                <a:cs typeface="Carlito"/>
              </a:rPr>
              <a:t>development </a:t>
            </a:r>
            <a:r>
              <a:rPr sz="2000" dirty="0">
                <a:latin typeface="Carlito"/>
                <a:cs typeface="Carlito"/>
              </a:rPr>
              <a:t>team </a:t>
            </a:r>
            <a:r>
              <a:rPr sz="2000" spc="-11" dirty="0">
                <a:latin typeface="Carlito"/>
                <a:cs typeface="Carlito"/>
              </a:rPr>
              <a:t>should  </a:t>
            </a:r>
            <a:r>
              <a:rPr sz="2000" spc="-6" dirty="0">
                <a:latin typeface="Carlito"/>
                <a:cs typeface="Carlito"/>
              </a:rPr>
              <a:t>be recognized </a:t>
            </a:r>
            <a:r>
              <a:rPr sz="2000" dirty="0">
                <a:latin typeface="Carlito"/>
                <a:cs typeface="Carlito"/>
              </a:rPr>
              <a:t>and </a:t>
            </a:r>
            <a:r>
              <a:rPr sz="2000" spc="-6" dirty="0">
                <a:latin typeface="Carlito"/>
                <a:cs typeface="Carlito"/>
              </a:rPr>
              <a:t>exploited. Team members should be </a:t>
            </a:r>
            <a:r>
              <a:rPr sz="2000" dirty="0">
                <a:latin typeface="Carlito"/>
                <a:cs typeface="Carlito"/>
              </a:rPr>
              <a:t>left to  </a:t>
            </a:r>
            <a:r>
              <a:rPr sz="2000" spc="-6" dirty="0">
                <a:latin typeface="Carlito"/>
                <a:cs typeface="Carlito"/>
              </a:rPr>
              <a:t>develop </a:t>
            </a:r>
            <a:r>
              <a:rPr sz="2000" dirty="0">
                <a:latin typeface="Carlito"/>
                <a:cs typeface="Carlito"/>
              </a:rPr>
              <a:t>their </a:t>
            </a:r>
            <a:r>
              <a:rPr sz="2000" spc="-6" dirty="0">
                <a:latin typeface="Carlito"/>
                <a:cs typeface="Carlito"/>
              </a:rPr>
              <a:t>own </a:t>
            </a:r>
            <a:r>
              <a:rPr sz="2000" dirty="0">
                <a:latin typeface="Carlito"/>
                <a:cs typeface="Carlito"/>
              </a:rPr>
              <a:t>ways </a:t>
            </a:r>
            <a:r>
              <a:rPr sz="2000" spc="-6" dirty="0">
                <a:latin typeface="Carlito"/>
                <a:cs typeface="Carlito"/>
              </a:rPr>
              <a:t>of </a:t>
            </a:r>
            <a:r>
              <a:rPr sz="2000" dirty="0">
                <a:latin typeface="Carlito"/>
                <a:cs typeface="Carlito"/>
              </a:rPr>
              <a:t>working without </a:t>
            </a:r>
            <a:r>
              <a:rPr sz="2000" spc="-6" dirty="0">
                <a:latin typeface="Carlito"/>
                <a:cs typeface="Carlito"/>
              </a:rPr>
              <a:t>prescriptive</a:t>
            </a:r>
            <a:r>
              <a:rPr sz="2000" spc="-28" dirty="0">
                <a:latin typeface="Carlito"/>
                <a:cs typeface="Carlito"/>
              </a:rPr>
              <a:t> </a:t>
            </a:r>
            <a:r>
              <a:rPr sz="2000" spc="-6" dirty="0">
                <a:latin typeface="Carlito"/>
                <a:cs typeface="Carlito"/>
              </a:rPr>
              <a:t>processes.</a:t>
            </a:r>
            <a:endParaRPr sz="2000" dirty="0">
              <a:latin typeface="Carlito"/>
              <a:cs typeface="Carlito"/>
            </a:endParaRPr>
          </a:p>
          <a:p>
            <a:pPr marL="513398" marR="724345" indent="-500125">
              <a:lnSpc>
                <a:spcPts val="2904"/>
              </a:lnSpc>
              <a:spcBef>
                <a:spcPts val="1254"/>
              </a:spcBef>
              <a:buAutoNum type="arabicPeriod" startAt="2"/>
              <a:tabLst>
                <a:tab pos="513398" algn="l"/>
                <a:tab pos="514095" algn="l"/>
              </a:tabLst>
            </a:pPr>
            <a:r>
              <a:rPr sz="2000" b="1" dirty="0">
                <a:latin typeface="Carlito"/>
                <a:cs typeface="Carlito"/>
              </a:rPr>
              <a:t>Embrace </a:t>
            </a:r>
            <a:r>
              <a:rPr sz="2000" b="1" spc="-6" dirty="0">
                <a:latin typeface="Carlito"/>
                <a:cs typeface="Carlito"/>
              </a:rPr>
              <a:t>change :- </a:t>
            </a:r>
            <a:r>
              <a:rPr sz="2000" spc="-6" dirty="0">
                <a:latin typeface="Carlito"/>
                <a:cs typeface="Carlito"/>
              </a:rPr>
              <a:t>Expect </a:t>
            </a:r>
            <a:r>
              <a:rPr sz="2000" dirty="0">
                <a:latin typeface="Carlito"/>
                <a:cs typeface="Carlito"/>
              </a:rPr>
              <a:t>the </a:t>
            </a:r>
            <a:r>
              <a:rPr sz="2000" spc="-6" dirty="0">
                <a:latin typeface="Carlito"/>
                <a:cs typeface="Carlito"/>
              </a:rPr>
              <a:t>system requirements </a:t>
            </a:r>
            <a:r>
              <a:rPr sz="2000" dirty="0">
                <a:latin typeface="Carlito"/>
                <a:cs typeface="Carlito"/>
              </a:rPr>
              <a:t>to </a:t>
            </a:r>
            <a:r>
              <a:rPr sz="2000" spc="-6" dirty="0">
                <a:latin typeface="Carlito"/>
                <a:cs typeface="Carlito"/>
              </a:rPr>
              <a:t>change  </a:t>
            </a:r>
            <a:r>
              <a:rPr sz="2000" dirty="0">
                <a:latin typeface="Carlito"/>
                <a:cs typeface="Carlito"/>
              </a:rPr>
              <a:t>and </a:t>
            </a:r>
            <a:r>
              <a:rPr sz="2000" spc="-6" dirty="0">
                <a:latin typeface="Carlito"/>
                <a:cs typeface="Carlito"/>
              </a:rPr>
              <a:t>so design </a:t>
            </a:r>
            <a:r>
              <a:rPr sz="2000" dirty="0">
                <a:latin typeface="Carlito"/>
                <a:cs typeface="Carlito"/>
              </a:rPr>
              <a:t>the </a:t>
            </a:r>
            <a:r>
              <a:rPr sz="2000" spc="-6" dirty="0">
                <a:latin typeface="Carlito"/>
                <a:cs typeface="Carlito"/>
              </a:rPr>
              <a:t>system </a:t>
            </a:r>
            <a:r>
              <a:rPr sz="2000" dirty="0">
                <a:latin typeface="Carlito"/>
                <a:cs typeface="Carlito"/>
              </a:rPr>
              <a:t>to </a:t>
            </a:r>
            <a:r>
              <a:rPr sz="2000" spc="-6" dirty="0">
                <a:latin typeface="Carlito"/>
                <a:cs typeface="Carlito"/>
              </a:rPr>
              <a:t>accommodate these</a:t>
            </a:r>
            <a:r>
              <a:rPr sz="2000" spc="-33" dirty="0">
                <a:latin typeface="Carlito"/>
                <a:cs typeface="Carlito"/>
              </a:rPr>
              <a:t> </a:t>
            </a:r>
            <a:r>
              <a:rPr sz="2000" spc="-6" dirty="0">
                <a:latin typeface="Carlito"/>
                <a:cs typeface="Carlito"/>
              </a:rPr>
              <a:t>changes.</a:t>
            </a:r>
            <a:endParaRPr sz="2000" dirty="0">
              <a:latin typeface="Carlito"/>
              <a:cs typeface="Carlito"/>
            </a:endParaRPr>
          </a:p>
          <a:p>
            <a:pPr marL="513398" marR="413512" indent="-500125">
              <a:lnSpc>
                <a:spcPts val="2981"/>
              </a:lnSpc>
              <a:spcBef>
                <a:spcPts val="1172"/>
              </a:spcBef>
              <a:buAutoNum type="arabicPeriod" startAt="2"/>
              <a:tabLst>
                <a:tab pos="513398" algn="l"/>
                <a:tab pos="514095" algn="l"/>
              </a:tabLst>
            </a:pPr>
            <a:r>
              <a:rPr sz="2000" b="1" spc="-6" dirty="0">
                <a:latin typeface="Carlito"/>
                <a:cs typeface="Carlito"/>
              </a:rPr>
              <a:t>Maintain simplicity :- </a:t>
            </a:r>
            <a:r>
              <a:rPr sz="2000" spc="-6" dirty="0">
                <a:latin typeface="Carlito"/>
                <a:cs typeface="Carlito"/>
              </a:rPr>
              <a:t>Focus </a:t>
            </a:r>
            <a:r>
              <a:rPr sz="2000" spc="-11" dirty="0">
                <a:latin typeface="Carlito"/>
                <a:cs typeface="Carlito"/>
              </a:rPr>
              <a:t>on </a:t>
            </a:r>
            <a:r>
              <a:rPr sz="2000" spc="-6" dirty="0">
                <a:latin typeface="Carlito"/>
                <a:cs typeface="Carlito"/>
              </a:rPr>
              <a:t>simplicity </a:t>
            </a:r>
            <a:r>
              <a:rPr sz="2000" dirty="0">
                <a:latin typeface="Carlito"/>
                <a:cs typeface="Carlito"/>
              </a:rPr>
              <a:t>in </a:t>
            </a:r>
            <a:r>
              <a:rPr sz="2000" spc="-6" dirty="0">
                <a:latin typeface="Carlito"/>
                <a:cs typeface="Carlito"/>
              </a:rPr>
              <a:t>both </a:t>
            </a:r>
            <a:r>
              <a:rPr sz="2000" dirty="0">
                <a:latin typeface="Carlito"/>
                <a:cs typeface="Carlito"/>
              </a:rPr>
              <a:t>the </a:t>
            </a:r>
            <a:r>
              <a:rPr sz="2000" spc="-6" dirty="0">
                <a:latin typeface="Carlito"/>
                <a:cs typeface="Carlito"/>
              </a:rPr>
              <a:t>software  being developed </a:t>
            </a:r>
            <a:r>
              <a:rPr sz="2000" dirty="0">
                <a:latin typeface="Carlito"/>
                <a:cs typeface="Carlito"/>
              </a:rPr>
              <a:t>and in the </a:t>
            </a:r>
            <a:r>
              <a:rPr sz="2000" spc="-6" dirty="0">
                <a:latin typeface="Carlito"/>
                <a:cs typeface="Carlito"/>
              </a:rPr>
              <a:t>development process. </a:t>
            </a:r>
            <a:r>
              <a:rPr sz="2000" dirty="0">
                <a:latin typeface="Carlito"/>
                <a:cs typeface="Carlito"/>
              </a:rPr>
              <a:t>Wherever  </a:t>
            </a:r>
            <a:r>
              <a:rPr sz="2000" spc="-6" dirty="0">
                <a:latin typeface="Carlito"/>
                <a:cs typeface="Carlito"/>
              </a:rPr>
              <a:t>possible, </a:t>
            </a:r>
            <a:r>
              <a:rPr sz="2000" dirty="0">
                <a:latin typeface="Carlito"/>
                <a:cs typeface="Carlito"/>
              </a:rPr>
              <a:t>actively work to eliminate </a:t>
            </a:r>
            <a:r>
              <a:rPr sz="2000" spc="-6" dirty="0">
                <a:latin typeface="Carlito"/>
                <a:cs typeface="Carlito"/>
              </a:rPr>
              <a:t>complexity from </a:t>
            </a:r>
            <a:r>
              <a:rPr sz="2000" dirty="0">
                <a:latin typeface="Carlito"/>
                <a:cs typeface="Carlito"/>
              </a:rPr>
              <a:t>the</a:t>
            </a:r>
            <a:r>
              <a:rPr sz="2000" spc="-61" dirty="0">
                <a:latin typeface="Carlito"/>
                <a:cs typeface="Carlito"/>
              </a:rPr>
              <a:t> </a:t>
            </a:r>
            <a:r>
              <a:rPr sz="2000" spc="-6" dirty="0">
                <a:latin typeface="Carlito"/>
                <a:cs typeface="Carlito"/>
              </a:rPr>
              <a:t>system.</a:t>
            </a:r>
            <a:endParaRPr sz="2000" dirty="0">
              <a:latin typeface="Carlito"/>
              <a:cs typeface="Carlito"/>
            </a:endParaRPr>
          </a:p>
        </p:txBody>
      </p:sp>
    </p:spTree>
    <p:extLst>
      <p:ext uri="{BB962C8B-B14F-4D97-AF65-F5344CB8AC3E}">
        <p14:creationId xmlns:p14="http://schemas.microsoft.com/office/powerpoint/2010/main" val="18847415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12 </a:t>
            </a:r>
            <a:r>
              <a:rPr lang="en-US" dirty="0"/>
              <a:t>Principles of Agile Manifesto</a:t>
            </a:r>
            <a:br>
              <a:rPr lang="en-US" dirty="0"/>
            </a:br>
            <a:endParaRPr lang="en-US" dirty="0"/>
          </a:p>
        </p:txBody>
      </p:sp>
      <p:sp>
        <p:nvSpPr>
          <p:cNvPr id="3" name="Content Placeholder 2"/>
          <p:cNvSpPr>
            <a:spLocks noGrp="1"/>
          </p:cNvSpPr>
          <p:nvPr>
            <p:ph idx="1"/>
          </p:nvPr>
        </p:nvSpPr>
        <p:spPr>
          <a:xfrm>
            <a:off x="691515" y="1916114"/>
            <a:ext cx="8675370" cy="5399086"/>
          </a:xfrm>
        </p:spPr>
        <p:txBody>
          <a:bodyPr>
            <a:noAutofit/>
          </a:bodyPr>
          <a:lstStyle/>
          <a:p>
            <a:r>
              <a:rPr lang="en-US" sz="2000" dirty="0"/>
              <a:t>Customer satisfaction through continuous delivery of the product</a:t>
            </a:r>
          </a:p>
          <a:p>
            <a:r>
              <a:rPr lang="en-US" sz="2000" dirty="0"/>
              <a:t>Divide large chunks of work into</a:t>
            </a:r>
            <a:r>
              <a:rPr lang="en-US" sz="2000" u="sng" dirty="0"/>
              <a:t> </a:t>
            </a:r>
            <a:r>
              <a:rPr lang="en-US" sz="2000" u="sng" dirty="0">
                <a:hlinkClick r:id="rId2"/>
              </a:rPr>
              <a:t>smaller and achievable tasks</a:t>
            </a:r>
            <a:r>
              <a:rPr lang="en-US" sz="2000" u="sng" dirty="0"/>
              <a:t> </a:t>
            </a:r>
            <a:r>
              <a:rPr lang="en-US" sz="2000" dirty="0"/>
              <a:t>for quicker completion and easier integration of changes</a:t>
            </a:r>
          </a:p>
          <a:p>
            <a:r>
              <a:rPr lang="en-US" sz="2000" dirty="0"/>
              <a:t>Adhere to the decided timeframe for the delivery of a working product</a:t>
            </a:r>
          </a:p>
          <a:p>
            <a:r>
              <a:rPr lang="en-US" sz="2000" dirty="0"/>
              <a:t>All stakeholders must frequently collaborate to ensure that the project is going in the correct direction</a:t>
            </a:r>
          </a:p>
          <a:p>
            <a:r>
              <a:rPr lang="en-US" sz="2000" dirty="0"/>
              <a:t>Create a supportive environment to motivate team members and encouraging them to get the job done</a:t>
            </a:r>
          </a:p>
          <a:p>
            <a:r>
              <a:rPr lang="en-US" sz="2000" dirty="0"/>
              <a:t>Prefer face-to-face communication over other methods</a:t>
            </a:r>
          </a:p>
          <a:p>
            <a:r>
              <a:rPr lang="en-US" sz="2000" dirty="0"/>
              <a:t>Working software is the primary measure of progress</a:t>
            </a:r>
          </a:p>
          <a:p>
            <a:r>
              <a:rPr lang="en-US" sz="2000" dirty="0"/>
              <a:t>Try to maintain a constant pace of development.</a:t>
            </a:r>
          </a:p>
          <a:p>
            <a:r>
              <a:rPr lang="en-US" sz="2000" dirty="0"/>
              <a:t>Maintain the quality of the product by paying attention to technical details</a:t>
            </a:r>
          </a:p>
          <a:p>
            <a:r>
              <a:rPr lang="en-US" sz="2000" dirty="0"/>
              <a:t>Maintain simplicity</a:t>
            </a:r>
          </a:p>
          <a:p>
            <a:r>
              <a:rPr lang="en-US" sz="2000" dirty="0"/>
              <a:t>Promote self-organization in the team</a:t>
            </a:r>
          </a:p>
          <a:p>
            <a:r>
              <a:rPr lang="en-US" sz="2000" dirty="0"/>
              <a:t>Regularly reflect on your performance for continuous improvement</a:t>
            </a:r>
          </a:p>
          <a:p>
            <a:endParaRPr lang="en-US" sz="2000" dirty="0"/>
          </a:p>
        </p:txBody>
      </p:sp>
    </p:spTree>
    <p:extLst>
      <p:ext uri="{BB962C8B-B14F-4D97-AF65-F5344CB8AC3E}">
        <p14:creationId xmlns:p14="http://schemas.microsoft.com/office/powerpoint/2010/main" val="40289292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796745"/>
            <a:ext cx="10058400" cy="3323492"/>
          </a:xfrm>
          <a:prstGeom prst="rect">
            <a:avLst/>
          </a:prstGeom>
          <a:blipFill>
            <a:blip r:embed="rId2" cstate="print"/>
            <a:stretch>
              <a:fillRect/>
            </a:stretch>
          </a:blipFill>
        </p:spPr>
        <p:txBody>
          <a:bodyPr wrap="square" lIns="0" tIns="0" rIns="0" bIns="0" rtlCol="0"/>
          <a:lstStyle/>
          <a:p>
            <a:endParaRPr sz="1980"/>
          </a:p>
        </p:txBody>
      </p:sp>
      <p:sp>
        <p:nvSpPr>
          <p:cNvPr id="3" name="object 3"/>
          <p:cNvSpPr txBox="1">
            <a:spLocks noGrp="1"/>
          </p:cNvSpPr>
          <p:nvPr>
            <p:ph type="title"/>
          </p:nvPr>
        </p:nvSpPr>
        <p:spPr>
          <a:xfrm>
            <a:off x="152400" y="781872"/>
            <a:ext cx="9525000" cy="3204723"/>
          </a:xfrm>
          <a:prstGeom prst="rect">
            <a:avLst/>
          </a:prstGeom>
        </p:spPr>
        <p:txBody>
          <a:bodyPr vert="horz" wrap="square" lIns="0" tIns="125730" rIns="0" bIns="0" rtlCol="0" anchor="ctr">
            <a:spAutoFit/>
          </a:bodyPr>
          <a:lstStyle/>
          <a:p>
            <a:pPr marL="13970" marR="5588" indent="532956">
              <a:lnSpc>
                <a:spcPts val="7975"/>
              </a:lnSpc>
              <a:spcBef>
                <a:spcPts val="990"/>
              </a:spcBef>
              <a:tabLst>
                <a:tab pos="1980248" algn="l"/>
              </a:tabLst>
            </a:pPr>
            <a:r>
              <a:rPr lang="en-US" sz="7260" spc="-11" dirty="0" smtClean="0">
                <a:solidFill>
                  <a:srgbClr val="FFFFFF"/>
                </a:solidFill>
                <a:latin typeface="Carlito"/>
                <a:cs typeface="Carlito"/>
              </a:rPr>
              <a:t/>
            </a:r>
            <a:br>
              <a:rPr lang="en-US" sz="7260" spc="-11" dirty="0" smtClean="0">
                <a:solidFill>
                  <a:srgbClr val="FFFFFF"/>
                </a:solidFill>
                <a:latin typeface="Carlito"/>
                <a:cs typeface="Carlito"/>
              </a:rPr>
            </a:br>
            <a:r>
              <a:rPr lang="en-US" sz="7260" spc="-11" dirty="0">
                <a:solidFill>
                  <a:srgbClr val="FFFFFF"/>
                </a:solidFill>
                <a:latin typeface="Carlito"/>
                <a:cs typeface="Carlito"/>
              </a:rPr>
              <a:t/>
            </a:r>
            <a:br>
              <a:rPr lang="en-US" sz="7260" spc="-11" dirty="0">
                <a:solidFill>
                  <a:srgbClr val="FFFFFF"/>
                </a:solidFill>
                <a:latin typeface="Carlito"/>
                <a:cs typeface="Carlito"/>
              </a:rPr>
            </a:br>
            <a:r>
              <a:rPr sz="4400" spc="-11" dirty="0" smtClean="0">
                <a:solidFill>
                  <a:srgbClr val="FFFFFF"/>
                </a:solidFill>
                <a:latin typeface="Carlito"/>
                <a:cs typeface="Carlito"/>
              </a:rPr>
              <a:t>Plan-driven </a:t>
            </a:r>
            <a:r>
              <a:rPr sz="4400" spc="-17" dirty="0">
                <a:solidFill>
                  <a:srgbClr val="FFFFFF"/>
                </a:solidFill>
                <a:latin typeface="Carlito"/>
                <a:cs typeface="Carlito"/>
              </a:rPr>
              <a:t>and  </a:t>
            </a:r>
            <a:r>
              <a:rPr sz="4400" spc="-6" dirty="0" smtClean="0">
                <a:solidFill>
                  <a:srgbClr val="FFFFFF"/>
                </a:solidFill>
                <a:latin typeface="Carlito"/>
                <a:cs typeface="Carlito"/>
              </a:rPr>
              <a:t>agil</a:t>
            </a:r>
            <a:r>
              <a:rPr lang="en-US" sz="4400" spc="-6" dirty="0" smtClean="0">
                <a:solidFill>
                  <a:srgbClr val="FFFFFF"/>
                </a:solidFill>
                <a:latin typeface="Carlito"/>
                <a:cs typeface="Carlito"/>
              </a:rPr>
              <a:t>e </a:t>
            </a:r>
            <a:r>
              <a:rPr sz="4400" spc="-6" dirty="0" smtClean="0">
                <a:solidFill>
                  <a:srgbClr val="FFFFFF"/>
                </a:solidFill>
                <a:latin typeface="Carlito"/>
                <a:cs typeface="Carlito"/>
              </a:rPr>
              <a:t>de</a:t>
            </a:r>
            <a:r>
              <a:rPr sz="4400" spc="-28" dirty="0" smtClean="0">
                <a:solidFill>
                  <a:srgbClr val="FFFFFF"/>
                </a:solidFill>
                <a:latin typeface="Carlito"/>
                <a:cs typeface="Carlito"/>
              </a:rPr>
              <a:t>v</a:t>
            </a:r>
            <a:r>
              <a:rPr sz="4400" dirty="0" smtClean="0">
                <a:solidFill>
                  <a:srgbClr val="FFFFFF"/>
                </a:solidFill>
                <a:latin typeface="Carlito"/>
                <a:cs typeface="Carlito"/>
              </a:rPr>
              <a:t>elopment</a:t>
            </a:r>
            <a:endParaRPr sz="4400" dirty="0">
              <a:latin typeface="Carlito"/>
              <a:cs typeface="Carlito"/>
            </a:endParaRPr>
          </a:p>
        </p:txBody>
      </p:sp>
    </p:spTree>
    <p:extLst>
      <p:ext uri="{BB962C8B-B14F-4D97-AF65-F5344CB8AC3E}">
        <p14:creationId xmlns:p14="http://schemas.microsoft.com/office/powerpoint/2010/main" val="22942485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613" y="44450"/>
            <a:ext cx="329692" cy="321178"/>
          </a:xfrm>
          <a:prstGeom prst="rect">
            <a:avLst/>
          </a:prstGeom>
        </p:spPr>
        <p:txBody>
          <a:bodyPr vert="horz" wrap="square" lIns="0" tIns="13272" rIns="0" bIns="0" rtlCol="0">
            <a:spAutoFit/>
          </a:bodyPr>
          <a:lstStyle/>
          <a:p>
            <a:pPr marL="13970">
              <a:spcBef>
                <a:spcPts val="105"/>
              </a:spcBef>
            </a:pPr>
            <a:r>
              <a:rPr sz="2000" spc="-6" dirty="0">
                <a:latin typeface="Wingdings"/>
                <a:cs typeface="Wingdings"/>
              </a:rPr>
              <a:t></a:t>
            </a:r>
            <a:endParaRPr sz="2000">
              <a:latin typeface="Wingdings"/>
              <a:cs typeface="Wingdings"/>
            </a:endParaRPr>
          </a:p>
        </p:txBody>
      </p:sp>
      <p:sp>
        <p:nvSpPr>
          <p:cNvPr id="3" name="object 3"/>
          <p:cNvSpPr txBox="1"/>
          <p:nvPr/>
        </p:nvSpPr>
        <p:spPr>
          <a:xfrm>
            <a:off x="460450" y="312114"/>
            <a:ext cx="8388985" cy="810350"/>
          </a:xfrm>
          <a:prstGeom prst="rect">
            <a:avLst/>
          </a:prstGeom>
        </p:spPr>
        <p:txBody>
          <a:bodyPr vert="horz" wrap="square" lIns="0" tIns="107569" rIns="0" bIns="0" rtlCol="0">
            <a:spAutoFit/>
          </a:bodyPr>
          <a:lstStyle/>
          <a:p>
            <a:pPr marL="13970" marR="5588">
              <a:lnSpc>
                <a:spcPct val="76200"/>
              </a:lnSpc>
              <a:spcBef>
                <a:spcPts val="847"/>
              </a:spcBef>
            </a:pPr>
            <a:r>
              <a:rPr sz="2000" dirty="0">
                <a:latin typeface="Carlito"/>
                <a:cs typeface="Carlito"/>
              </a:rPr>
              <a:t>By contrast, a </a:t>
            </a:r>
            <a:r>
              <a:rPr sz="2000" spc="-6" dirty="0">
                <a:latin typeface="Carlito"/>
                <a:cs typeface="Carlito"/>
              </a:rPr>
              <a:t>plan-driven </a:t>
            </a:r>
            <a:r>
              <a:rPr sz="2000" dirty="0">
                <a:latin typeface="Carlito"/>
                <a:cs typeface="Carlito"/>
              </a:rPr>
              <a:t>approach to </a:t>
            </a:r>
            <a:r>
              <a:rPr sz="2000" spc="-6" dirty="0">
                <a:latin typeface="Carlito"/>
                <a:cs typeface="Carlito"/>
              </a:rPr>
              <a:t>software engineering  identifies separate stages </a:t>
            </a:r>
            <a:r>
              <a:rPr sz="2000" dirty="0">
                <a:latin typeface="Carlito"/>
                <a:cs typeface="Carlito"/>
              </a:rPr>
              <a:t>in the </a:t>
            </a:r>
            <a:r>
              <a:rPr sz="2000" spc="-6" dirty="0">
                <a:latin typeface="Carlito"/>
                <a:cs typeface="Carlito"/>
              </a:rPr>
              <a:t>software process with outputs  associated with </a:t>
            </a:r>
            <a:r>
              <a:rPr sz="2000" dirty="0">
                <a:latin typeface="Carlito"/>
                <a:cs typeface="Carlito"/>
              </a:rPr>
              <a:t>each</a:t>
            </a:r>
            <a:r>
              <a:rPr sz="2000" spc="-6" dirty="0">
                <a:latin typeface="Carlito"/>
                <a:cs typeface="Carlito"/>
              </a:rPr>
              <a:t> stage.</a:t>
            </a:r>
            <a:endParaRPr sz="2000">
              <a:latin typeface="Carlito"/>
              <a:cs typeface="Carlito"/>
            </a:endParaRPr>
          </a:p>
        </p:txBody>
      </p:sp>
      <p:sp>
        <p:nvSpPr>
          <p:cNvPr id="4" name="object 4"/>
          <p:cNvSpPr txBox="1"/>
          <p:nvPr/>
        </p:nvSpPr>
        <p:spPr>
          <a:xfrm>
            <a:off x="86613" y="1832890"/>
            <a:ext cx="286385" cy="321883"/>
          </a:xfrm>
          <a:prstGeom prst="rect">
            <a:avLst/>
          </a:prstGeom>
        </p:spPr>
        <p:txBody>
          <a:bodyPr vert="horz" wrap="square" lIns="0" tIns="13970" rIns="0" bIns="0" rtlCol="0">
            <a:spAutoFit/>
          </a:bodyPr>
          <a:lstStyle/>
          <a:p>
            <a:pPr marL="13970">
              <a:spcBef>
                <a:spcPts val="110"/>
              </a:spcBef>
            </a:pPr>
            <a:r>
              <a:rPr sz="2000" dirty="0">
                <a:latin typeface="Wingdings"/>
                <a:cs typeface="Wingdings"/>
              </a:rPr>
              <a:t></a:t>
            </a:r>
            <a:endParaRPr sz="2000">
              <a:latin typeface="Wingdings"/>
              <a:cs typeface="Wingdings"/>
            </a:endParaRPr>
          </a:p>
        </p:txBody>
      </p:sp>
      <p:sp>
        <p:nvSpPr>
          <p:cNvPr id="5" name="object 5"/>
          <p:cNvSpPr txBox="1"/>
          <p:nvPr/>
        </p:nvSpPr>
        <p:spPr>
          <a:xfrm>
            <a:off x="460450" y="2077644"/>
            <a:ext cx="7584313" cy="570605"/>
          </a:xfrm>
          <a:prstGeom prst="rect">
            <a:avLst/>
          </a:prstGeom>
        </p:spPr>
        <p:txBody>
          <a:bodyPr vert="horz" wrap="square" lIns="0" tIns="95695" rIns="0" bIns="0" rtlCol="0">
            <a:spAutoFit/>
          </a:bodyPr>
          <a:lstStyle/>
          <a:p>
            <a:pPr marL="13970" marR="5588">
              <a:lnSpc>
                <a:spcPct val="76800"/>
              </a:lnSpc>
              <a:spcBef>
                <a:spcPts val="754"/>
              </a:spcBef>
            </a:pPr>
            <a:r>
              <a:rPr sz="2000" spc="-6" dirty="0">
                <a:latin typeface="Carlito"/>
                <a:cs typeface="Carlito"/>
              </a:rPr>
              <a:t>The outputs from one stage </a:t>
            </a:r>
            <a:r>
              <a:rPr sz="2000" dirty="0">
                <a:latin typeface="Carlito"/>
                <a:cs typeface="Carlito"/>
              </a:rPr>
              <a:t>are </a:t>
            </a:r>
            <a:r>
              <a:rPr sz="2000" spc="-6" dirty="0">
                <a:latin typeface="Carlito"/>
                <a:cs typeface="Carlito"/>
              </a:rPr>
              <a:t>used </a:t>
            </a:r>
            <a:r>
              <a:rPr sz="2000" dirty="0">
                <a:latin typeface="Carlito"/>
                <a:cs typeface="Carlito"/>
              </a:rPr>
              <a:t>as a </a:t>
            </a:r>
            <a:r>
              <a:rPr sz="2000" spc="-6" dirty="0">
                <a:latin typeface="Carlito"/>
                <a:cs typeface="Carlito"/>
              </a:rPr>
              <a:t>basis for planning </a:t>
            </a:r>
            <a:r>
              <a:rPr sz="2000" dirty="0">
                <a:latin typeface="Carlito"/>
                <a:cs typeface="Carlito"/>
              </a:rPr>
              <a:t>the  </a:t>
            </a:r>
            <a:r>
              <a:rPr sz="2000" spc="-6" dirty="0">
                <a:latin typeface="Carlito"/>
                <a:cs typeface="Carlito"/>
              </a:rPr>
              <a:t>following process</a:t>
            </a:r>
            <a:r>
              <a:rPr sz="2000" spc="-17" dirty="0">
                <a:latin typeface="Carlito"/>
                <a:cs typeface="Carlito"/>
              </a:rPr>
              <a:t> </a:t>
            </a:r>
            <a:r>
              <a:rPr sz="2000" spc="-6" dirty="0">
                <a:latin typeface="Carlito"/>
                <a:cs typeface="Carlito"/>
              </a:rPr>
              <a:t>activity.</a:t>
            </a:r>
            <a:endParaRPr sz="2000">
              <a:latin typeface="Carlito"/>
              <a:cs typeface="Carlito"/>
            </a:endParaRPr>
          </a:p>
        </p:txBody>
      </p:sp>
      <p:sp>
        <p:nvSpPr>
          <p:cNvPr id="6" name="object 6"/>
          <p:cNvSpPr txBox="1"/>
          <p:nvPr/>
        </p:nvSpPr>
        <p:spPr>
          <a:xfrm>
            <a:off x="86613" y="3224721"/>
            <a:ext cx="286385" cy="321883"/>
          </a:xfrm>
          <a:prstGeom prst="rect">
            <a:avLst/>
          </a:prstGeom>
        </p:spPr>
        <p:txBody>
          <a:bodyPr vert="horz" wrap="square" lIns="0" tIns="13970" rIns="0" bIns="0" rtlCol="0">
            <a:spAutoFit/>
          </a:bodyPr>
          <a:lstStyle/>
          <a:p>
            <a:pPr marL="13970">
              <a:spcBef>
                <a:spcPts val="110"/>
              </a:spcBef>
            </a:pPr>
            <a:r>
              <a:rPr sz="2000" dirty="0">
                <a:latin typeface="Wingdings"/>
                <a:cs typeface="Wingdings"/>
              </a:rPr>
              <a:t></a:t>
            </a:r>
            <a:endParaRPr sz="2000">
              <a:latin typeface="Wingdings"/>
              <a:cs typeface="Wingdings"/>
            </a:endParaRPr>
          </a:p>
        </p:txBody>
      </p:sp>
      <p:sp>
        <p:nvSpPr>
          <p:cNvPr id="7" name="object 7"/>
          <p:cNvSpPr txBox="1"/>
          <p:nvPr/>
        </p:nvSpPr>
        <p:spPr>
          <a:xfrm>
            <a:off x="460450" y="3469475"/>
            <a:ext cx="7612952" cy="569195"/>
          </a:xfrm>
          <a:prstGeom prst="rect">
            <a:avLst/>
          </a:prstGeom>
        </p:spPr>
        <p:txBody>
          <a:bodyPr vert="horz" wrap="square" lIns="0" tIns="94298" rIns="0" bIns="0" rtlCol="0">
            <a:spAutoFit/>
          </a:bodyPr>
          <a:lstStyle/>
          <a:p>
            <a:pPr marL="13970" marR="5588">
              <a:lnSpc>
                <a:spcPct val="77100"/>
              </a:lnSpc>
              <a:spcBef>
                <a:spcPts val="743"/>
              </a:spcBef>
            </a:pPr>
            <a:r>
              <a:rPr sz="2000" spc="-6" dirty="0">
                <a:latin typeface="Carlito"/>
                <a:cs typeface="Carlito"/>
              </a:rPr>
              <a:t>Figure </a:t>
            </a:r>
            <a:r>
              <a:rPr sz="2000" dirty="0">
                <a:latin typeface="Carlito"/>
                <a:cs typeface="Carlito"/>
              </a:rPr>
              <a:t>3.2 </a:t>
            </a:r>
            <a:r>
              <a:rPr sz="2000" spc="-6" dirty="0">
                <a:latin typeface="Carlito"/>
                <a:cs typeface="Carlito"/>
              </a:rPr>
              <a:t>shows </a:t>
            </a:r>
            <a:r>
              <a:rPr sz="2000" dirty="0">
                <a:latin typeface="Carlito"/>
                <a:cs typeface="Carlito"/>
              </a:rPr>
              <a:t>the </a:t>
            </a:r>
            <a:r>
              <a:rPr sz="2000" spc="-6" dirty="0">
                <a:latin typeface="Carlito"/>
                <a:cs typeface="Carlito"/>
              </a:rPr>
              <a:t>distinctions </a:t>
            </a:r>
            <a:r>
              <a:rPr sz="2000" dirty="0">
                <a:latin typeface="Carlito"/>
                <a:cs typeface="Carlito"/>
              </a:rPr>
              <a:t>between </a:t>
            </a:r>
            <a:r>
              <a:rPr sz="2000" spc="-6" dirty="0">
                <a:latin typeface="Carlito"/>
                <a:cs typeface="Carlito"/>
              </a:rPr>
              <a:t>plan-driven and agile  </a:t>
            </a:r>
            <a:r>
              <a:rPr sz="2000" dirty="0">
                <a:latin typeface="Carlito"/>
                <a:cs typeface="Carlito"/>
              </a:rPr>
              <a:t>approaches to </a:t>
            </a:r>
            <a:r>
              <a:rPr sz="2000" spc="-6" dirty="0">
                <a:latin typeface="Carlito"/>
                <a:cs typeface="Carlito"/>
              </a:rPr>
              <a:t>system</a:t>
            </a:r>
            <a:r>
              <a:rPr sz="2000" spc="-17" dirty="0">
                <a:latin typeface="Carlito"/>
                <a:cs typeface="Carlito"/>
              </a:rPr>
              <a:t> </a:t>
            </a:r>
            <a:r>
              <a:rPr sz="2000" spc="-6" dirty="0">
                <a:latin typeface="Carlito"/>
                <a:cs typeface="Carlito"/>
              </a:rPr>
              <a:t>specification.</a:t>
            </a:r>
            <a:endParaRPr sz="2000">
              <a:latin typeface="Carlito"/>
              <a:cs typeface="Carlito"/>
            </a:endParaRPr>
          </a:p>
        </p:txBody>
      </p:sp>
      <p:sp>
        <p:nvSpPr>
          <p:cNvPr id="8" name="object 8"/>
          <p:cNvSpPr txBox="1"/>
          <p:nvPr/>
        </p:nvSpPr>
        <p:spPr>
          <a:xfrm>
            <a:off x="100583" y="4257661"/>
            <a:ext cx="319215" cy="321883"/>
          </a:xfrm>
          <a:prstGeom prst="rect">
            <a:avLst/>
          </a:prstGeom>
        </p:spPr>
        <p:txBody>
          <a:bodyPr vert="horz" wrap="square" lIns="0" tIns="13970" rIns="0" bIns="0" rtlCol="0">
            <a:spAutoFit/>
          </a:bodyPr>
          <a:lstStyle/>
          <a:p>
            <a:pPr>
              <a:spcBef>
                <a:spcPts val="110"/>
              </a:spcBef>
            </a:pPr>
            <a:r>
              <a:rPr sz="2000" dirty="0">
                <a:latin typeface="Wingdings"/>
                <a:cs typeface="Wingdings"/>
              </a:rPr>
              <a:t></a:t>
            </a:r>
            <a:endParaRPr sz="2000">
              <a:latin typeface="Wingdings"/>
              <a:cs typeface="Wingdings"/>
            </a:endParaRPr>
          </a:p>
        </p:txBody>
      </p:sp>
      <p:sp>
        <p:nvSpPr>
          <p:cNvPr id="9" name="object 9"/>
          <p:cNvSpPr txBox="1"/>
          <p:nvPr/>
        </p:nvSpPr>
        <p:spPr>
          <a:xfrm>
            <a:off x="474420" y="4586236"/>
            <a:ext cx="8133334" cy="321883"/>
          </a:xfrm>
          <a:prstGeom prst="rect">
            <a:avLst/>
          </a:prstGeom>
        </p:spPr>
        <p:txBody>
          <a:bodyPr vert="horz" wrap="square" lIns="0" tIns="13970" rIns="0" bIns="0" rtlCol="0">
            <a:spAutoFit/>
          </a:bodyPr>
          <a:lstStyle/>
          <a:p>
            <a:pPr>
              <a:spcBef>
                <a:spcPts val="110"/>
              </a:spcBef>
            </a:pPr>
            <a:r>
              <a:rPr sz="2000" spc="-6" dirty="0">
                <a:latin typeface="Carlito"/>
                <a:cs typeface="Carlito"/>
              </a:rPr>
              <a:t>Requirement Engineering </a:t>
            </a:r>
            <a:r>
              <a:rPr sz="2000" dirty="0">
                <a:latin typeface="Carlito"/>
                <a:cs typeface="Carlito"/>
              </a:rPr>
              <a:t>= What your </a:t>
            </a:r>
            <a:r>
              <a:rPr sz="2000" spc="-6" dirty="0">
                <a:latin typeface="Carlito"/>
                <a:cs typeface="Carlito"/>
              </a:rPr>
              <a:t>program should </a:t>
            </a:r>
            <a:r>
              <a:rPr sz="2000" dirty="0">
                <a:latin typeface="Carlito"/>
                <a:cs typeface="Carlito"/>
              </a:rPr>
              <a:t>do</a:t>
            </a:r>
            <a:r>
              <a:rPr sz="2000" spc="-33" dirty="0">
                <a:latin typeface="Carlito"/>
                <a:cs typeface="Carlito"/>
              </a:rPr>
              <a:t> </a:t>
            </a:r>
            <a:r>
              <a:rPr sz="2000" dirty="0">
                <a:latin typeface="Carlito"/>
                <a:cs typeface="Carlito"/>
              </a:rPr>
              <a:t>?</a:t>
            </a:r>
            <a:endParaRPr sz="2000">
              <a:latin typeface="Carlito"/>
              <a:cs typeface="Carlito"/>
            </a:endParaRPr>
          </a:p>
        </p:txBody>
      </p:sp>
      <p:sp>
        <p:nvSpPr>
          <p:cNvPr id="10" name="object 10"/>
          <p:cNvSpPr txBox="1"/>
          <p:nvPr/>
        </p:nvSpPr>
        <p:spPr>
          <a:xfrm>
            <a:off x="86613" y="5067363"/>
            <a:ext cx="215138" cy="321883"/>
          </a:xfrm>
          <a:prstGeom prst="rect">
            <a:avLst/>
          </a:prstGeom>
        </p:spPr>
        <p:txBody>
          <a:bodyPr vert="horz" wrap="square" lIns="0" tIns="13970" rIns="0" bIns="0" rtlCol="0">
            <a:spAutoFit/>
          </a:bodyPr>
          <a:lstStyle/>
          <a:p>
            <a:pPr marL="13970">
              <a:spcBef>
                <a:spcPts val="110"/>
              </a:spcBef>
            </a:pPr>
            <a:r>
              <a:rPr sz="2000" dirty="0">
                <a:latin typeface="Wingdings"/>
                <a:cs typeface="Wingdings"/>
              </a:rPr>
              <a:t></a:t>
            </a:r>
            <a:endParaRPr sz="2000">
              <a:latin typeface="Wingdings"/>
              <a:cs typeface="Wingdings"/>
            </a:endParaRPr>
          </a:p>
        </p:txBody>
      </p:sp>
      <p:sp>
        <p:nvSpPr>
          <p:cNvPr id="11" name="object 11"/>
          <p:cNvSpPr txBox="1"/>
          <p:nvPr/>
        </p:nvSpPr>
        <p:spPr>
          <a:xfrm>
            <a:off x="460450" y="5214887"/>
            <a:ext cx="6168950" cy="321883"/>
          </a:xfrm>
          <a:prstGeom prst="rect">
            <a:avLst/>
          </a:prstGeom>
        </p:spPr>
        <p:txBody>
          <a:bodyPr vert="horz" wrap="square" lIns="0" tIns="13970" rIns="0" bIns="0" rtlCol="0">
            <a:spAutoFit/>
          </a:bodyPr>
          <a:lstStyle/>
          <a:p>
            <a:pPr marL="13970">
              <a:spcBef>
                <a:spcPts val="110"/>
              </a:spcBef>
            </a:pPr>
            <a:r>
              <a:rPr sz="2000" spc="-6" dirty="0">
                <a:latin typeface="Carlito"/>
                <a:cs typeface="Carlito"/>
              </a:rPr>
              <a:t>Requirement Specification </a:t>
            </a:r>
            <a:r>
              <a:rPr sz="2000" dirty="0">
                <a:latin typeface="Carlito"/>
                <a:cs typeface="Carlito"/>
              </a:rPr>
              <a:t>= </a:t>
            </a:r>
            <a:r>
              <a:rPr sz="2000" spc="-11" dirty="0">
                <a:latin typeface="Carlito"/>
                <a:cs typeface="Carlito"/>
              </a:rPr>
              <a:t>How </a:t>
            </a:r>
            <a:r>
              <a:rPr sz="2000" spc="-6" dirty="0">
                <a:latin typeface="Carlito"/>
                <a:cs typeface="Carlito"/>
              </a:rPr>
              <a:t>you plan </a:t>
            </a:r>
            <a:r>
              <a:rPr sz="2000" dirty="0">
                <a:latin typeface="Carlito"/>
                <a:cs typeface="Carlito"/>
              </a:rPr>
              <a:t>to </a:t>
            </a:r>
            <a:r>
              <a:rPr sz="2000" spc="-6" dirty="0">
                <a:latin typeface="Carlito"/>
                <a:cs typeface="Carlito"/>
              </a:rPr>
              <a:t>do </a:t>
            </a:r>
            <a:r>
              <a:rPr sz="2000" dirty="0">
                <a:latin typeface="Carlito"/>
                <a:cs typeface="Carlito"/>
              </a:rPr>
              <a:t>it</a:t>
            </a:r>
            <a:r>
              <a:rPr sz="2000" spc="55" dirty="0">
                <a:latin typeface="Carlito"/>
                <a:cs typeface="Carlito"/>
              </a:rPr>
              <a:t> </a:t>
            </a:r>
            <a:r>
              <a:rPr sz="2000" dirty="0">
                <a:latin typeface="Carlito"/>
                <a:cs typeface="Carlito"/>
              </a:rPr>
              <a:t>?</a:t>
            </a:r>
            <a:endParaRPr sz="2000">
              <a:latin typeface="Carlito"/>
              <a:cs typeface="Carlito"/>
            </a:endParaRPr>
          </a:p>
        </p:txBody>
      </p:sp>
    </p:spTree>
    <p:extLst>
      <p:ext uri="{BB962C8B-B14F-4D97-AF65-F5344CB8AC3E}">
        <p14:creationId xmlns:p14="http://schemas.microsoft.com/office/powerpoint/2010/main" val="2421284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1D65E5B15E514E936E8C8FB88F7A66" ma:contentTypeVersion="12" ma:contentTypeDescription="Create a new document." ma:contentTypeScope="" ma:versionID="aeedb87be026af229cf9fe8342e7af4c">
  <xsd:schema xmlns:xsd="http://www.w3.org/2001/XMLSchema" xmlns:xs="http://www.w3.org/2001/XMLSchema" xmlns:p="http://schemas.microsoft.com/office/2006/metadata/properties" xmlns:ns2="85de9595-7355-4228-9e90-85bca62ff7db" xmlns:ns3="910aad1b-4098-4be5-ac95-6b67441042b9" targetNamespace="http://schemas.microsoft.com/office/2006/metadata/properties" ma:root="true" ma:fieldsID="ddba9af69710504cb2a344f3d2871598" ns2:_="" ns3:_="">
    <xsd:import namespace="85de9595-7355-4228-9e90-85bca62ff7db"/>
    <xsd:import namespace="910aad1b-4098-4be5-ac95-6b67441042b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de9595-7355-4228-9e90-85bca62ff7d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10aad1b-4098-4be5-ac95-6b67441042b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57D765-CAFA-456B-92E1-F303E77CC3A0}"/>
</file>

<file path=customXml/itemProps2.xml><?xml version="1.0" encoding="utf-8"?>
<ds:datastoreItem xmlns:ds="http://schemas.openxmlformats.org/officeDocument/2006/customXml" ds:itemID="{24A3D524-9CC0-46CF-AD3C-0CCA51D9801D}"/>
</file>

<file path=customXml/itemProps3.xml><?xml version="1.0" encoding="utf-8"?>
<ds:datastoreItem xmlns:ds="http://schemas.openxmlformats.org/officeDocument/2006/customXml" ds:itemID="{B83CE257-7B04-4220-8263-DD172749C42F}"/>
</file>

<file path=docProps/app.xml><?xml version="1.0" encoding="utf-8"?>
<Properties xmlns="http://schemas.openxmlformats.org/officeDocument/2006/extended-properties" xmlns:vt="http://schemas.openxmlformats.org/officeDocument/2006/docPropsVTypes">
  <Template/>
  <TotalTime>922</TotalTime>
  <Words>4146</Words>
  <Application>Microsoft Office PowerPoint</Application>
  <PresentationFormat>Custom</PresentationFormat>
  <Paragraphs>704</Paragraphs>
  <Slides>113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Calibri Light</vt:lpstr>
      <vt:lpstr>Carlito</vt:lpstr>
      <vt:lpstr>Comic Sans MS</vt:lpstr>
      <vt:lpstr>Georgia</vt:lpstr>
      <vt:lpstr>Times New Roman</vt:lpstr>
      <vt:lpstr>Wingdings</vt:lpstr>
      <vt:lpstr>Office Theme</vt:lpstr>
      <vt:lpstr>Course Name : Software Engineering</vt:lpstr>
      <vt:lpstr>Unit 1 Introduction to Software  Engineering and Software Process  Models</vt:lpstr>
      <vt:lpstr>Syllabus</vt:lpstr>
      <vt:lpstr>PowerPoint Presentation</vt:lpstr>
      <vt:lpstr>PowerPoint Presentation</vt:lpstr>
      <vt:lpstr>PowerPoint Presentation</vt:lpstr>
      <vt:lpstr>PowerPoint Presentation</vt:lpstr>
      <vt:lpstr>What is Software?</vt:lpstr>
      <vt:lpstr>PowerPoint Presentation</vt:lpstr>
      <vt:lpstr>What is Software Engineering?</vt:lpstr>
      <vt:lpstr>Software Characteristics</vt:lpstr>
      <vt:lpstr>SOFWARE DOESN’T Wear Out ,But It Does Deteriorate..</vt:lpstr>
      <vt:lpstr>Cost to fix an error increases as it is found later and later in the  software lifecycle. </vt:lpstr>
      <vt:lpstr>Software Myths (Management Level)</vt:lpstr>
      <vt:lpstr>Software Myths (Customer Level)</vt:lpstr>
      <vt:lpstr>Software Myths (Practitioner Level)</vt:lpstr>
      <vt:lpstr>Software Engineering Layard Technology…</vt:lpstr>
      <vt:lpstr> Software  Engineering Practice</vt:lpstr>
      <vt:lpstr>PowerPoint Presentation</vt:lpstr>
      <vt:lpstr>    Software  Engineering  Principles</vt:lpstr>
      <vt:lpstr>PowerPoint Presentation</vt:lpstr>
      <vt:lpstr>PowerPoint Presentation</vt:lpstr>
      <vt:lpstr> 2. The Second Principle: KISS (Keep It Simple, Stupid!)</vt:lpstr>
      <vt:lpstr>3. The Third Principle: Maintain the Vision</vt:lpstr>
      <vt:lpstr>PowerPoint Presentation</vt:lpstr>
      <vt:lpstr>5. The Fifth Principle: Be Open to the Future</vt:lpstr>
      <vt:lpstr>6. The Sixth Principle: Plan Ahead for Reuse</vt:lpstr>
      <vt:lpstr>7. The Seventh principle: Think!</vt:lpstr>
      <vt:lpstr>Software Process</vt:lpstr>
      <vt:lpstr>Process framework</vt:lpstr>
      <vt:lpstr>Generic Process Activities are: </vt:lpstr>
      <vt:lpstr>PowerPoint Presentation</vt:lpstr>
      <vt:lpstr>PowerPoint Presentation</vt:lpstr>
      <vt:lpstr>Umbrella Activities</vt:lpstr>
      <vt:lpstr>Umbrella Activities</vt:lpstr>
      <vt:lpstr>PowerPoint Presentation</vt:lpstr>
      <vt:lpstr>PowerPoint Presentation</vt:lpstr>
      <vt:lpstr>PowerPoint Presentation</vt:lpstr>
      <vt:lpstr>PowerPoint Presentation</vt:lpstr>
      <vt:lpstr>Process Models</vt:lpstr>
      <vt:lpstr>   Prescriptive  Process   Models</vt:lpstr>
      <vt:lpstr>PowerPoint Presentation</vt:lpstr>
      <vt:lpstr> The Waterfall Model</vt:lpstr>
      <vt:lpstr>PowerPoint Presentation</vt:lpstr>
      <vt:lpstr>The Waterfall Model</vt:lpstr>
      <vt:lpstr>Waterfall Process Models</vt:lpstr>
      <vt:lpstr>Waterfall Process Model</vt:lpstr>
      <vt:lpstr>PowerPoint Presentation</vt:lpstr>
      <vt:lpstr>PowerPoint Presentation</vt:lpstr>
      <vt:lpstr>V Model</vt:lpstr>
      <vt:lpstr>Incremental Process Model</vt:lpstr>
      <vt:lpstr> The Incremental Model</vt:lpstr>
      <vt:lpstr>The Increment Model Cont…</vt:lpstr>
      <vt:lpstr>The Increment Model Cont…</vt:lpstr>
      <vt:lpstr>The RAD Model</vt:lpstr>
      <vt:lpstr>The RAD Model Cont…</vt:lpstr>
      <vt:lpstr>The RAD Model Cont…</vt:lpstr>
      <vt:lpstr>Evolutionary Models</vt:lpstr>
      <vt:lpstr>The Prototyping Model</vt:lpstr>
      <vt:lpstr>The Prototyping Model</vt:lpstr>
      <vt:lpstr>The Prototyping Model</vt:lpstr>
      <vt:lpstr>    Spiral Model</vt:lpstr>
      <vt:lpstr>Spiral Model </vt:lpstr>
      <vt:lpstr>PowerPoint Presentation</vt:lpstr>
      <vt:lpstr>Spiral Model Cont…</vt:lpstr>
      <vt:lpstr>Spiral Model Cont…</vt:lpstr>
      <vt:lpstr> Concurrent Model</vt:lpstr>
      <vt:lpstr>PowerPoint Presentation</vt:lpstr>
      <vt:lpstr>Concurrent  process model</vt:lpstr>
      <vt:lpstr>For example, early in a project the communication activity (not  shown in the figure) has completed its first iteration and exists in the  awaiting changes state.</vt:lpstr>
      <vt:lpstr>Concurrent Model</vt:lpstr>
      <vt:lpstr>Concurrent Model</vt:lpstr>
      <vt:lpstr> Unified Process</vt:lpstr>
      <vt:lpstr>The Unified Process recognizes the importance of customer  communication and streamlined methods for describing the  customer’s view of a system.</vt:lpstr>
      <vt:lpstr>The Unified Process</vt:lpstr>
      <vt:lpstr>Phases of the Unified Process</vt:lpstr>
      <vt:lpstr>PowerPoint Presentation</vt:lpstr>
      <vt:lpstr>The Transition phase of the UP encompasses the latter stages  of the generic construction activity and the first part of the generic  deployment (delivery and feedback) activity.</vt:lpstr>
      <vt:lpstr>Specialized Process Model</vt:lpstr>
      <vt:lpstr>Process Patterns</vt:lpstr>
      <vt:lpstr>PROCESS PATTERNS </vt:lpstr>
      <vt:lpstr>PowerPoint Presentation</vt:lpstr>
      <vt:lpstr>PowerPoint Presentation</vt:lpstr>
      <vt:lpstr>PowerPoint Presentation</vt:lpstr>
      <vt:lpstr>PowerPoint Presentation</vt:lpstr>
      <vt:lpstr>PowerPoint Presentation</vt:lpstr>
      <vt:lpstr>PowerPoint Presentation</vt:lpstr>
      <vt:lpstr>PROCESS ASSESSMENT </vt:lpstr>
      <vt:lpstr>PowerPoint Presentation</vt:lpstr>
      <vt:lpstr>Advanced Process Models &amp;  Tools Agile software development</vt:lpstr>
      <vt:lpstr>Agile model </vt:lpstr>
      <vt:lpstr>Agile SDLC</vt:lpstr>
      <vt:lpstr>Agile software development</vt:lpstr>
      <vt:lpstr>The Four Values of The Agile Manifesto </vt:lpstr>
      <vt:lpstr>PowerPoint Presentation</vt:lpstr>
      <vt:lpstr>1. Customer Involvement :- Customers should be closely involved  throughout the development process. Their role is provide and  prioritize new system requirements and to evaluate the iterations  of the system.</vt:lpstr>
      <vt:lpstr> 12 Principles of Agile Manifesto </vt:lpstr>
      <vt:lpstr>  Plan-driven and  agile development</vt:lpstr>
      <vt:lpstr>PowerPoint Presentation</vt:lpstr>
      <vt:lpstr>Plan-driven and agile specification</vt:lpstr>
      <vt:lpstr>Agile process model </vt:lpstr>
      <vt:lpstr>  Scrum  </vt:lpstr>
      <vt:lpstr>PowerPoint Presentation</vt:lpstr>
      <vt:lpstr>PowerPoint Presentation</vt:lpstr>
      <vt:lpstr>Process flow of Scrum Methodologies: </vt:lpstr>
      <vt:lpstr>eXtreme Programming (XP) </vt:lpstr>
      <vt:lpstr>PowerPoint Presentation</vt:lpstr>
      <vt:lpstr>PowerPoint Presentation</vt:lpstr>
      <vt:lpstr>Dynamic Software Development Method (DSDM) </vt:lpstr>
      <vt:lpstr>The DSDM project consists of 7 phases</vt:lpstr>
      <vt:lpstr>Feature Driven Development (FDD) </vt:lpstr>
      <vt:lpstr>PowerPoint Presentation</vt:lpstr>
      <vt:lpstr>Agile Tools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SEPM-Unit-1.pptx</dc:title>
  <dc:creator>Gurukul</dc:creator>
  <cp:lastModifiedBy>pankaj</cp:lastModifiedBy>
  <cp:revision>67</cp:revision>
  <dcterms:created xsi:type="dcterms:W3CDTF">2021-03-05T11:55:47Z</dcterms:created>
  <dcterms:modified xsi:type="dcterms:W3CDTF">2021-03-15T03:43:53Z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2018-07-06T00:00:00Z</vt:filetime>
  </property>
  <property fmtid="{D5CDD505-2E9C-101B-9397-08002B2CF9AE}" pid="3" name="Creator">
    <vt:lpwstr>Microsoft PowerPoint - SEPM-Unit-1.pptx</vt:lpwstr>
  </property>
  <property fmtid="{D5CDD505-2E9C-101B-9397-08002B2CF9AE}" pid="4" name="LastSaved">
    <vt:filetime>2021-03-05T00:00:00Z</vt:filetime>
  </property>
  <property fmtid="{D5CDD505-2E9C-101B-9397-08002B2CF9AE}" pid="5" name="ContentTypeId">
    <vt:lpwstr>0x010100A61D65E5B15E514E936E8C8FB88F7A66</vt:lpwstr>
  </property>
</Properties>
</file>